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1.xml" ContentType="application/vnd.ms-office.chartex+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Ex2.xml" ContentType="application/vnd.ms-office.chartex+xml"/>
  <Override PartName="/ppt/charts/style15.xml" ContentType="application/vnd.ms-office.chartstyle+xml"/>
  <Override PartName="/ppt/charts/colors15.xml" ContentType="application/vnd.ms-office.chartcolorstyle+xml"/>
  <Override PartName="/ppt/charts/chartEx3.xml" ContentType="application/vnd.ms-office.chartex+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7.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1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0.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2.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5.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6.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8.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xml" ContentType="application/vnd.openxmlformats-officedocument.themeOverride+xml"/>
  <Override PartName="/ppt/charts/chart39.xml" ContentType="application/vnd.openxmlformats-officedocument.drawingml.chart+xml"/>
  <Override PartName="/ppt/charts/style42.xml" ContentType="application/vnd.ms-office.chartstyle+xml"/>
  <Override PartName="/ppt/charts/colors4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3"/>
  </p:notesMasterIdLst>
  <p:sldIdLst>
    <p:sldId id="1753" r:id="rId5"/>
    <p:sldId id="1764" r:id="rId6"/>
    <p:sldId id="1760" r:id="rId7"/>
    <p:sldId id="1770" r:id="rId8"/>
    <p:sldId id="1806" r:id="rId9"/>
    <p:sldId id="1780" r:id="rId10"/>
    <p:sldId id="1761" r:id="rId11"/>
    <p:sldId id="1848" r:id="rId12"/>
    <p:sldId id="1849" r:id="rId13"/>
    <p:sldId id="1835" r:id="rId14"/>
    <p:sldId id="1762" r:id="rId15"/>
    <p:sldId id="1771" r:id="rId16"/>
    <p:sldId id="1805" r:id="rId17"/>
    <p:sldId id="1807" r:id="rId18"/>
    <p:sldId id="1777" r:id="rId19"/>
    <p:sldId id="1827" r:id="rId20"/>
    <p:sldId id="1847" r:id="rId21"/>
    <p:sldId id="1798" r:id="rId22"/>
    <p:sldId id="1800" r:id="rId23"/>
    <p:sldId id="1799" r:id="rId24"/>
    <p:sldId id="1815" r:id="rId25"/>
    <p:sldId id="1830" r:id="rId26"/>
    <p:sldId id="1823" r:id="rId27"/>
    <p:sldId id="1763" r:id="rId28"/>
    <p:sldId id="1855" r:id="rId29"/>
    <p:sldId id="1909" r:id="rId30"/>
    <p:sldId id="1854" r:id="rId31"/>
    <p:sldId id="1903" r:id="rId32"/>
    <p:sldId id="1904" r:id="rId33"/>
    <p:sldId id="1908" r:id="rId34"/>
    <p:sldId id="1906" r:id="rId35"/>
    <p:sldId id="1907" r:id="rId36"/>
    <p:sldId id="1755" r:id="rId37"/>
    <p:sldId id="1779" r:id="rId38"/>
    <p:sldId id="1766" r:id="rId39"/>
    <p:sldId id="1850" r:id="rId40"/>
    <p:sldId id="1814" r:id="rId41"/>
    <p:sldId id="1758" r:id="rId42"/>
    <p:sldId id="1851" r:id="rId43"/>
    <p:sldId id="1852" r:id="rId44"/>
    <p:sldId id="1776" r:id="rId45"/>
    <p:sldId id="1773" r:id="rId46"/>
    <p:sldId id="1819" r:id="rId47"/>
    <p:sldId id="1769" r:id="rId48"/>
    <p:sldId id="1792" r:id="rId49"/>
    <p:sldId id="1793" r:id="rId50"/>
    <p:sldId id="1794" r:id="rId51"/>
    <p:sldId id="1845" r:id="rId52"/>
    <p:sldId id="1781" r:id="rId53"/>
    <p:sldId id="1796" r:id="rId54"/>
    <p:sldId id="1838" r:id="rId55"/>
    <p:sldId id="1824" r:id="rId56"/>
    <p:sldId id="1783" r:id="rId57"/>
    <p:sldId id="1795" r:id="rId58"/>
    <p:sldId id="1853" r:id="rId59"/>
    <p:sldId id="1820" r:id="rId60"/>
    <p:sldId id="1839" r:id="rId61"/>
    <p:sldId id="183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485A4C-DFB0-9023-6C30-3736D6703502}" name="Lizzie Benefer" initials="LB" userId="S::elizabeth.benefer@norfolk.gov.uk::84a23643-72bd-4b97-9c84-16c3f3761fc9" providerId="AD"/>
  <p188:author id="{C95937F1-2F33-DA8F-60C6-D5431F092796}" name="Harry Giles" initials="HG" userId="S::harrison.giles@norfolk.gov.uk::8e91206d-4eba-47cc-ad21-b9fd819d1e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5E91"/>
    <a:srgbClr val="264478"/>
    <a:srgbClr val="70AD47"/>
    <a:srgbClr val="43682B"/>
    <a:srgbClr val="636363"/>
    <a:srgbClr val="9E480E"/>
    <a:srgbClr val="FFC000"/>
    <a:srgbClr val="5B9BD5"/>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4F96F-5471-4BC8-BD07-E6AE39BBA125}" v="76" dt="2024-06-20T07:03:46.355"/>
    <p1510:client id="{88BD0AD1-138A-4F60-8514-99766881022E}" v="2286" dt="2024-06-20T10:51:29.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eekumar Nair" userId="e29291a8-b915-4f51-a662-c49d275dd5ab" providerId="ADAL" clId="{54C4F96F-5471-4BC8-BD07-E6AE39BBA125}"/>
    <pc:docChg chg="undo custSel addSld delSld modSld sldOrd">
      <pc:chgData name="Sreekumar Nair" userId="e29291a8-b915-4f51-a662-c49d275dd5ab" providerId="ADAL" clId="{54C4F96F-5471-4BC8-BD07-E6AE39BBA125}" dt="2024-06-20T07:03:46.331" v="1178" actId="27918"/>
      <pc:docMkLst>
        <pc:docMk/>
      </pc:docMkLst>
      <pc:sldChg chg="add del">
        <pc:chgData name="Sreekumar Nair" userId="e29291a8-b915-4f51-a662-c49d275dd5ab" providerId="ADAL" clId="{54C4F96F-5471-4BC8-BD07-E6AE39BBA125}" dt="2024-06-17T10:11:35.731" v="1" actId="47"/>
        <pc:sldMkLst>
          <pc:docMk/>
          <pc:sldMk cId="2000328316" sldId="1854"/>
        </pc:sldMkLst>
      </pc:sldChg>
      <pc:sldChg chg="addSp delSp modSp add mod">
        <pc:chgData name="Sreekumar Nair" userId="e29291a8-b915-4f51-a662-c49d275dd5ab" providerId="ADAL" clId="{54C4F96F-5471-4BC8-BD07-E6AE39BBA125}" dt="2024-06-18T10:04:29.438" v="324" actId="20577"/>
        <pc:sldMkLst>
          <pc:docMk/>
          <pc:sldMk cId="2771305618" sldId="1854"/>
        </pc:sldMkLst>
        <pc:spChg chg="mod">
          <ac:chgData name="Sreekumar Nair" userId="e29291a8-b915-4f51-a662-c49d275dd5ab" providerId="ADAL" clId="{54C4F96F-5471-4BC8-BD07-E6AE39BBA125}" dt="2024-06-18T10:04:29.438" v="324" actId="20577"/>
          <ac:spMkLst>
            <pc:docMk/>
            <pc:sldMk cId="2771305618" sldId="1854"/>
            <ac:spMk id="7" creationId="{CD3F6F0A-065D-8A17-911B-6B66145D8377}"/>
          </ac:spMkLst>
        </pc:spChg>
        <pc:graphicFrameChg chg="add mod">
          <ac:chgData name="Sreekumar Nair" userId="e29291a8-b915-4f51-a662-c49d275dd5ab" providerId="ADAL" clId="{54C4F96F-5471-4BC8-BD07-E6AE39BBA125}" dt="2024-06-18T09:03:46.224" v="122" actId="14100"/>
          <ac:graphicFrameMkLst>
            <pc:docMk/>
            <pc:sldMk cId="2771305618" sldId="1854"/>
            <ac:graphicFrameMk id="3" creationId="{A2866752-D815-765C-0AE5-A8159CCD03DA}"/>
          </ac:graphicFrameMkLst>
        </pc:graphicFrameChg>
        <pc:graphicFrameChg chg="del">
          <ac:chgData name="Sreekumar Nair" userId="e29291a8-b915-4f51-a662-c49d275dd5ab" providerId="ADAL" clId="{54C4F96F-5471-4BC8-BD07-E6AE39BBA125}" dt="2024-06-17T10:14:05.737" v="13" actId="478"/>
          <ac:graphicFrameMkLst>
            <pc:docMk/>
            <pc:sldMk cId="2771305618" sldId="1854"/>
            <ac:graphicFrameMk id="5" creationId="{3142046B-CE55-443A-33DF-9584BBA55B5B}"/>
          </ac:graphicFrameMkLst>
        </pc:graphicFrameChg>
        <pc:graphicFrameChg chg="add mod">
          <ac:chgData name="Sreekumar Nair" userId="e29291a8-b915-4f51-a662-c49d275dd5ab" providerId="ADAL" clId="{54C4F96F-5471-4BC8-BD07-E6AE39BBA125}" dt="2024-06-17T10:14:27.471" v="18" actId="14100"/>
          <ac:graphicFrameMkLst>
            <pc:docMk/>
            <pc:sldMk cId="2771305618" sldId="1854"/>
            <ac:graphicFrameMk id="6" creationId="{78671959-2F99-4991-4D2E-9E77D9CAE500}"/>
          </ac:graphicFrameMkLst>
        </pc:graphicFrameChg>
        <pc:graphicFrameChg chg="del">
          <ac:chgData name="Sreekumar Nair" userId="e29291a8-b915-4f51-a662-c49d275dd5ab" providerId="ADAL" clId="{54C4F96F-5471-4BC8-BD07-E6AE39BBA125}" dt="2024-06-17T10:13:12.234" v="3" actId="478"/>
          <ac:graphicFrameMkLst>
            <pc:docMk/>
            <pc:sldMk cId="2771305618" sldId="1854"/>
            <ac:graphicFrameMk id="8" creationId="{86751D73-33AA-2C3D-227D-D0278C2CF78B}"/>
          </ac:graphicFrameMkLst>
        </pc:graphicFrameChg>
      </pc:sldChg>
      <pc:sldChg chg="add">
        <pc:chgData name="Sreekumar Nair" userId="e29291a8-b915-4f51-a662-c49d275dd5ab" providerId="ADAL" clId="{54C4F96F-5471-4BC8-BD07-E6AE39BBA125}" dt="2024-06-17T10:11:30.804" v="0"/>
        <pc:sldMkLst>
          <pc:docMk/>
          <pc:sldMk cId="2259162976" sldId="1855"/>
        </pc:sldMkLst>
      </pc:sldChg>
      <pc:sldChg chg="add">
        <pc:chgData name="Sreekumar Nair" userId="e29291a8-b915-4f51-a662-c49d275dd5ab" providerId="ADAL" clId="{54C4F96F-5471-4BC8-BD07-E6AE39BBA125}" dt="2024-06-17T10:15:32.873" v="25"/>
        <pc:sldMkLst>
          <pc:docMk/>
          <pc:sldMk cId="1620391494" sldId="1903"/>
        </pc:sldMkLst>
      </pc:sldChg>
      <pc:sldChg chg="addSp delSp modSp add mod">
        <pc:chgData name="Sreekumar Nair" userId="e29291a8-b915-4f51-a662-c49d275dd5ab" providerId="ADAL" clId="{54C4F96F-5471-4BC8-BD07-E6AE39BBA125}" dt="2024-06-20T07:03:46.331" v="1178" actId="27918"/>
        <pc:sldMkLst>
          <pc:docMk/>
          <pc:sldMk cId="1497383846" sldId="1904"/>
        </pc:sldMkLst>
        <pc:spChg chg="mod">
          <ac:chgData name="Sreekumar Nair" userId="e29291a8-b915-4f51-a662-c49d275dd5ab" providerId="ADAL" clId="{54C4F96F-5471-4BC8-BD07-E6AE39BBA125}" dt="2024-06-18T10:32:57.512" v="649" actId="1076"/>
          <ac:spMkLst>
            <pc:docMk/>
            <pc:sldMk cId="1497383846" sldId="1904"/>
            <ac:spMk id="9" creationId="{D5AAECF7-0501-F85D-5A8E-428AB749EDB8}"/>
          </ac:spMkLst>
        </pc:spChg>
        <pc:graphicFrameChg chg="del">
          <ac:chgData name="Sreekumar Nair" userId="e29291a8-b915-4f51-a662-c49d275dd5ab" providerId="ADAL" clId="{54C4F96F-5471-4BC8-BD07-E6AE39BBA125}" dt="2024-06-17T10:16:12.858" v="27" actId="478"/>
          <ac:graphicFrameMkLst>
            <pc:docMk/>
            <pc:sldMk cId="1497383846" sldId="1904"/>
            <ac:graphicFrameMk id="2" creationId="{576A2CF7-5DC1-B8F8-8984-DDDE027E1C72}"/>
          </ac:graphicFrameMkLst>
        </pc:graphicFrameChg>
        <pc:graphicFrameChg chg="del">
          <ac:chgData name="Sreekumar Nair" userId="e29291a8-b915-4f51-a662-c49d275dd5ab" providerId="ADAL" clId="{54C4F96F-5471-4BC8-BD07-E6AE39BBA125}" dt="2024-06-17T10:21:36.926" v="39" actId="478"/>
          <ac:graphicFrameMkLst>
            <pc:docMk/>
            <pc:sldMk cId="1497383846" sldId="1904"/>
            <ac:graphicFrameMk id="3" creationId="{982C09B5-C2CF-89D9-BB76-9AB4D7120235}"/>
          </ac:graphicFrameMkLst>
        </pc:graphicFrameChg>
        <pc:graphicFrameChg chg="add mod">
          <ac:chgData name="Sreekumar Nair" userId="e29291a8-b915-4f51-a662-c49d275dd5ab" providerId="ADAL" clId="{54C4F96F-5471-4BC8-BD07-E6AE39BBA125}" dt="2024-06-20T07:03:42.411" v="1174" actId="14100"/>
          <ac:graphicFrameMkLst>
            <pc:docMk/>
            <pc:sldMk cId="1497383846" sldId="1904"/>
            <ac:graphicFrameMk id="6" creationId="{F695796B-2D21-3675-72FB-AAC59F9D8CDA}"/>
          </ac:graphicFrameMkLst>
        </pc:graphicFrameChg>
        <pc:graphicFrameChg chg="add mod">
          <ac:chgData name="Sreekumar Nair" userId="e29291a8-b915-4f51-a662-c49d275dd5ab" providerId="ADAL" clId="{54C4F96F-5471-4BC8-BD07-E6AE39BBA125}" dt="2024-06-17T10:21:47.247" v="43" actId="14100"/>
          <ac:graphicFrameMkLst>
            <pc:docMk/>
            <pc:sldMk cId="1497383846" sldId="1904"/>
            <ac:graphicFrameMk id="8" creationId="{2ED3D34F-03C5-B398-0113-7E8F1FAE741B}"/>
          </ac:graphicFrameMkLst>
        </pc:graphicFrameChg>
      </pc:sldChg>
      <pc:sldChg chg="addSp delSp modSp add mod">
        <pc:chgData name="Sreekumar Nair" userId="e29291a8-b915-4f51-a662-c49d275dd5ab" providerId="ADAL" clId="{54C4F96F-5471-4BC8-BD07-E6AE39BBA125}" dt="2024-06-18T10:50:29.844" v="934" actId="20577"/>
        <pc:sldMkLst>
          <pc:docMk/>
          <pc:sldMk cId="642498103" sldId="1906"/>
        </pc:sldMkLst>
        <pc:spChg chg="add del">
          <ac:chgData name="Sreekumar Nair" userId="e29291a8-b915-4f51-a662-c49d275dd5ab" providerId="ADAL" clId="{54C4F96F-5471-4BC8-BD07-E6AE39BBA125}" dt="2024-06-17T10:44:51.870" v="84" actId="22"/>
          <ac:spMkLst>
            <pc:docMk/>
            <pc:sldMk cId="642498103" sldId="1906"/>
            <ac:spMk id="9" creationId="{6BEB2B2D-3CFE-10F3-D7DE-B3687B8FDDF2}"/>
          </ac:spMkLst>
        </pc:spChg>
        <pc:spChg chg="mod">
          <ac:chgData name="Sreekumar Nair" userId="e29291a8-b915-4f51-a662-c49d275dd5ab" providerId="ADAL" clId="{54C4F96F-5471-4BC8-BD07-E6AE39BBA125}" dt="2024-06-18T10:50:29.844" v="934" actId="20577"/>
          <ac:spMkLst>
            <pc:docMk/>
            <pc:sldMk cId="642498103" sldId="1906"/>
            <ac:spMk id="16" creationId="{0C1E7037-385B-4A79-4B28-7C3D625417EC}"/>
          </ac:spMkLst>
        </pc:spChg>
        <pc:graphicFrameChg chg="del">
          <ac:chgData name="Sreekumar Nair" userId="e29291a8-b915-4f51-a662-c49d275dd5ab" providerId="ADAL" clId="{54C4F96F-5471-4BC8-BD07-E6AE39BBA125}" dt="2024-06-17T10:27:14.240" v="58" actId="478"/>
          <ac:graphicFrameMkLst>
            <pc:docMk/>
            <pc:sldMk cId="642498103" sldId="1906"/>
            <ac:graphicFrameMk id="2" creationId="{7ED622C0-88A3-A2FA-2914-872E8A3E5961}"/>
          </ac:graphicFrameMkLst>
        </pc:graphicFrameChg>
        <pc:graphicFrameChg chg="del">
          <ac:chgData name="Sreekumar Nair" userId="e29291a8-b915-4f51-a662-c49d275dd5ab" providerId="ADAL" clId="{54C4F96F-5471-4BC8-BD07-E6AE39BBA125}" dt="2024-06-17T10:27:33.830" v="63" actId="478"/>
          <ac:graphicFrameMkLst>
            <pc:docMk/>
            <pc:sldMk cId="642498103" sldId="1906"/>
            <ac:graphicFrameMk id="4" creationId="{E1FC438D-54BB-B3E9-A5C7-C33E0AE21D13}"/>
          </ac:graphicFrameMkLst>
        </pc:graphicFrameChg>
        <pc:graphicFrameChg chg="add mod">
          <ac:chgData name="Sreekumar Nair" userId="e29291a8-b915-4f51-a662-c49d275dd5ab" providerId="ADAL" clId="{54C4F96F-5471-4BC8-BD07-E6AE39BBA125}" dt="2024-06-17T10:27:28.991" v="62" actId="1076"/>
          <ac:graphicFrameMkLst>
            <pc:docMk/>
            <pc:sldMk cId="642498103" sldId="1906"/>
            <ac:graphicFrameMk id="5" creationId="{FA5E24B8-1439-242A-B0F8-77FC303B3C50}"/>
          </ac:graphicFrameMkLst>
        </pc:graphicFrameChg>
        <pc:graphicFrameChg chg="add del mod">
          <ac:chgData name="Sreekumar Nair" userId="e29291a8-b915-4f51-a662-c49d275dd5ab" providerId="ADAL" clId="{54C4F96F-5471-4BC8-BD07-E6AE39BBA125}" dt="2024-06-17T10:38:06.429" v="71" actId="478"/>
          <ac:graphicFrameMkLst>
            <pc:docMk/>
            <pc:sldMk cId="642498103" sldId="1906"/>
            <ac:graphicFrameMk id="6" creationId="{E8DA81B5-FDC7-71F4-1B76-4128F421296D}"/>
          </ac:graphicFrameMkLst>
        </pc:graphicFrameChg>
        <pc:graphicFrameChg chg="add mod">
          <ac:chgData name="Sreekumar Nair" userId="e29291a8-b915-4f51-a662-c49d275dd5ab" providerId="ADAL" clId="{54C4F96F-5471-4BC8-BD07-E6AE39BBA125}" dt="2024-06-17T10:38:20.879" v="76" actId="14100"/>
          <ac:graphicFrameMkLst>
            <pc:docMk/>
            <pc:sldMk cId="642498103" sldId="1906"/>
            <ac:graphicFrameMk id="7" creationId="{E8DA81B5-FDC7-71F4-1B76-4128F421296D}"/>
          </ac:graphicFrameMkLst>
        </pc:graphicFrameChg>
        <pc:graphicFrameChg chg="add mod">
          <ac:chgData name="Sreekumar Nair" userId="e29291a8-b915-4f51-a662-c49d275dd5ab" providerId="ADAL" clId="{54C4F96F-5471-4BC8-BD07-E6AE39BBA125}" dt="2024-06-18T10:49:50.392" v="873"/>
          <ac:graphicFrameMkLst>
            <pc:docMk/>
            <pc:sldMk cId="642498103" sldId="1906"/>
            <ac:graphicFrameMk id="11" creationId="{D5FB8D1B-238C-A96E-5599-93D92BD1D97D}"/>
          </ac:graphicFrameMkLst>
        </pc:graphicFrameChg>
      </pc:sldChg>
      <pc:sldChg chg="addSp delSp modSp add mod">
        <pc:chgData name="Sreekumar Nair" userId="e29291a8-b915-4f51-a662-c49d275dd5ab" providerId="ADAL" clId="{54C4F96F-5471-4BC8-BD07-E6AE39BBA125}" dt="2024-06-18T15:33:18.447" v="1165" actId="14100"/>
        <pc:sldMkLst>
          <pc:docMk/>
          <pc:sldMk cId="1859388841" sldId="1907"/>
        </pc:sldMkLst>
        <pc:spChg chg="mod">
          <ac:chgData name="Sreekumar Nair" userId="e29291a8-b915-4f51-a662-c49d275dd5ab" providerId="ADAL" clId="{54C4F96F-5471-4BC8-BD07-E6AE39BBA125}" dt="2024-06-18T11:00:43.996" v="1156" actId="20577"/>
          <ac:spMkLst>
            <pc:docMk/>
            <pc:sldMk cId="1859388841" sldId="1907"/>
            <ac:spMk id="8" creationId="{7E504C51-8558-F51F-1443-AD0221E027F4}"/>
          </ac:spMkLst>
        </pc:spChg>
        <pc:graphicFrameChg chg="del">
          <ac:chgData name="Sreekumar Nair" userId="e29291a8-b915-4f51-a662-c49d275dd5ab" providerId="ADAL" clId="{54C4F96F-5471-4BC8-BD07-E6AE39BBA125}" dt="2024-06-17T10:48:08.077" v="87" actId="478"/>
          <ac:graphicFrameMkLst>
            <pc:docMk/>
            <pc:sldMk cId="1859388841" sldId="1907"/>
            <ac:graphicFrameMk id="2" creationId="{E35ABAB5-5360-70F4-40D5-F477CBAACE54}"/>
          </ac:graphicFrameMkLst>
        </pc:graphicFrameChg>
        <pc:graphicFrameChg chg="del">
          <ac:chgData name="Sreekumar Nair" userId="e29291a8-b915-4f51-a662-c49d275dd5ab" providerId="ADAL" clId="{54C4F96F-5471-4BC8-BD07-E6AE39BBA125}" dt="2024-06-17T10:49:56.169" v="97" actId="478"/>
          <ac:graphicFrameMkLst>
            <pc:docMk/>
            <pc:sldMk cId="1859388841" sldId="1907"/>
            <ac:graphicFrameMk id="4" creationId="{7DA3E536-711F-C028-FCA6-97B920576C46}"/>
          </ac:graphicFrameMkLst>
        </pc:graphicFrameChg>
        <pc:graphicFrameChg chg="add mod">
          <ac:chgData name="Sreekumar Nair" userId="e29291a8-b915-4f51-a662-c49d275dd5ab" providerId="ADAL" clId="{54C4F96F-5471-4BC8-BD07-E6AE39BBA125}" dt="2024-06-17T10:48:17.548" v="91" actId="14100"/>
          <ac:graphicFrameMkLst>
            <pc:docMk/>
            <pc:sldMk cId="1859388841" sldId="1907"/>
            <ac:graphicFrameMk id="5" creationId="{45A9B233-2221-E96A-792E-16BD8B654A29}"/>
          </ac:graphicFrameMkLst>
        </pc:graphicFrameChg>
        <pc:graphicFrameChg chg="add del mod">
          <ac:chgData name="Sreekumar Nair" userId="e29291a8-b915-4f51-a662-c49d275dd5ab" providerId="ADAL" clId="{54C4F96F-5471-4BC8-BD07-E6AE39BBA125}" dt="2024-06-18T15:33:07.079" v="1160" actId="478"/>
          <ac:graphicFrameMkLst>
            <pc:docMk/>
            <pc:sldMk cId="1859388841" sldId="1907"/>
            <ac:graphicFrameMk id="9" creationId="{9E42FEFA-EF8B-5B1B-063B-A6B583FF018E}"/>
          </ac:graphicFrameMkLst>
        </pc:graphicFrameChg>
        <pc:graphicFrameChg chg="add mod">
          <ac:chgData name="Sreekumar Nair" userId="e29291a8-b915-4f51-a662-c49d275dd5ab" providerId="ADAL" clId="{54C4F96F-5471-4BC8-BD07-E6AE39BBA125}" dt="2024-06-18T15:33:18.447" v="1165" actId="14100"/>
          <ac:graphicFrameMkLst>
            <pc:docMk/>
            <pc:sldMk cId="1859388841" sldId="1907"/>
            <ac:graphicFrameMk id="10" creationId="{9E42FEFA-EF8B-5B1B-063B-A6B583FF018E}"/>
          </ac:graphicFrameMkLst>
        </pc:graphicFrameChg>
      </pc:sldChg>
      <pc:sldChg chg="addSp delSp modSp add mod ord">
        <pc:chgData name="Sreekumar Nair" userId="e29291a8-b915-4f51-a662-c49d275dd5ab" providerId="ADAL" clId="{54C4F96F-5471-4BC8-BD07-E6AE39BBA125}" dt="2024-06-18T14:54:33.239" v="1159" actId="27918"/>
        <pc:sldMkLst>
          <pc:docMk/>
          <pc:sldMk cId="290041625" sldId="1908"/>
        </pc:sldMkLst>
        <pc:spChg chg="mod">
          <ac:chgData name="Sreekumar Nair" userId="e29291a8-b915-4f51-a662-c49d275dd5ab" providerId="ADAL" clId="{54C4F96F-5471-4BC8-BD07-E6AE39BBA125}" dt="2024-06-18T10:44:44.863" v="805" actId="20577"/>
          <ac:spMkLst>
            <pc:docMk/>
            <pc:sldMk cId="290041625" sldId="1908"/>
            <ac:spMk id="8" creationId="{03F4D88E-C44E-F7C4-8D2A-AA45DD8E003E}"/>
          </ac:spMkLst>
        </pc:spChg>
        <pc:graphicFrameChg chg="del">
          <ac:chgData name="Sreekumar Nair" userId="e29291a8-b915-4f51-a662-c49d275dd5ab" providerId="ADAL" clId="{54C4F96F-5471-4BC8-BD07-E6AE39BBA125}" dt="2024-06-17T10:26:11.116" v="49" actId="478"/>
          <ac:graphicFrameMkLst>
            <pc:docMk/>
            <pc:sldMk cId="290041625" sldId="1908"/>
            <ac:graphicFrameMk id="2" creationId="{4D9DCE8E-975D-AD98-2386-81486303ED51}"/>
          </ac:graphicFrameMkLst>
        </pc:graphicFrameChg>
        <pc:graphicFrameChg chg="del">
          <ac:chgData name="Sreekumar Nair" userId="e29291a8-b915-4f51-a662-c49d275dd5ab" providerId="ADAL" clId="{54C4F96F-5471-4BC8-BD07-E6AE39BBA125}" dt="2024-06-17T10:26:22.351" v="52" actId="478"/>
          <ac:graphicFrameMkLst>
            <pc:docMk/>
            <pc:sldMk cId="290041625" sldId="1908"/>
            <ac:graphicFrameMk id="3" creationId="{8626553D-65D1-8005-8437-FD2B9ACDF529}"/>
          </ac:graphicFrameMkLst>
        </pc:graphicFrameChg>
        <pc:graphicFrameChg chg="add mod">
          <ac:chgData name="Sreekumar Nair" userId="e29291a8-b915-4f51-a662-c49d275dd5ab" providerId="ADAL" clId="{54C4F96F-5471-4BC8-BD07-E6AE39BBA125}" dt="2024-06-17T10:26:16.594" v="51" actId="1076"/>
          <ac:graphicFrameMkLst>
            <pc:docMk/>
            <pc:sldMk cId="290041625" sldId="1908"/>
            <ac:graphicFrameMk id="7" creationId="{3B839D45-B93C-74C2-955C-012533822C94}"/>
          </ac:graphicFrameMkLst>
        </pc:graphicFrameChg>
        <pc:graphicFrameChg chg="add mod">
          <ac:chgData name="Sreekumar Nair" userId="e29291a8-b915-4f51-a662-c49d275dd5ab" providerId="ADAL" clId="{54C4F96F-5471-4BC8-BD07-E6AE39BBA125}" dt="2024-06-17T10:26:27.166" v="54" actId="1076"/>
          <ac:graphicFrameMkLst>
            <pc:docMk/>
            <pc:sldMk cId="290041625" sldId="1908"/>
            <ac:graphicFrameMk id="9" creationId="{A8AB70BD-EFBF-2C7E-E26A-A8C6DC524A65}"/>
          </ac:graphicFrameMkLst>
        </pc:graphicFrameChg>
      </pc:sldChg>
      <pc:sldChg chg="add">
        <pc:chgData name="Sreekumar Nair" userId="e29291a8-b915-4f51-a662-c49d275dd5ab" providerId="ADAL" clId="{54C4F96F-5471-4BC8-BD07-E6AE39BBA125}" dt="2024-06-17T10:11:30.804" v="0"/>
        <pc:sldMkLst>
          <pc:docMk/>
          <pc:sldMk cId="428174834" sldId="1909"/>
        </pc:sldMkLst>
      </pc:sldChg>
      <pc:sldChg chg="add del">
        <pc:chgData name="Sreekumar Nair" userId="e29291a8-b915-4f51-a662-c49d275dd5ab" providerId="ADAL" clId="{54C4F96F-5471-4BC8-BD07-E6AE39BBA125}" dt="2024-06-17T10:15:22.614" v="24"/>
        <pc:sldMkLst>
          <pc:docMk/>
          <pc:sldMk cId="3842878451" sldId="1910"/>
        </pc:sldMkLst>
      </pc:sldChg>
    </pc:docChg>
  </pc:docChgLst>
  <pc:docChgLst>
    <pc:chgData name="Lizzie Benefer" userId="84a23643-72bd-4b97-9c84-16c3f3761fc9" providerId="ADAL" clId="{88BD0AD1-138A-4F60-8514-99766881022E}"/>
    <pc:docChg chg="undo redo custSel addSld delSld modSld">
      <pc:chgData name="Lizzie Benefer" userId="84a23643-72bd-4b97-9c84-16c3f3761fc9" providerId="ADAL" clId="{88BD0AD1-138A-4F60-8514-99766881022E}" dt="2024-06-20T10:51:29.376" v="9420" actId="962"/>
      <pc:docMkLst>
        <pc:docMk/>
      </pc:docMkLst>
      <pc:sldChg chg="modSp mod">
        <pc:chgData name="Lizzie Benefer" userId="84a23643-72bd-4b97-9c84-16c3f3761fc9" providerId="ADAL" clId="{88BD0AD1-138A-4F60-8514-99766881022E}" dt="2024-06-13T10:24:50.152" v="6472" actId="962"/>
        <pc:sldMkLst>
          <pc:docMk/>
          <pc:sldMk cId="3496841750" sldId="1755"/>
        </pc:sldMkLst>
        <pc:spChg chg="mod">
          <ac:chgData name="Lizzie Benefer" userId="84a23643-72bd-4b97-9c84-16c3f3761fc9" providerId="ADAL" clId="{88BD0AD1-138A-4F60-8514-99766881022E}" dt="2024-06-12T15:54:09.025" v="5962" actId="20577"/>
          <ac:spMkLst>
            <pc:docMk/>
            <pc:sldMk cId="3496841750" sldId="1755"/>
            <ac:spMk id="3" creationId="{94871264-F7EF-9519-E0AE-2D636E15F8A7}"/>
          </ac:spMkLst>
        </pc:spChg>
        <pc:spChg chg="mod">
          <ac:chgData name="Lizzie Benefer" userId="84a23643-72bd-4b97-9c84-16c3f3761fc9" providerId="ADAL" clId="{88BD0AD1-138A-4F60-8514-99766881022E}" dt="2024-06-13T10:22:31.181" v="6185" actId="962"/>
          <ac:spMkLst>
            <pc:docMk/>
            <pc:sldMk cId="3496841750" sldId="1755"/>
            <ac:spMk id="5" creationId="{ED688DB3-54D1-6936-8C3B-F32558ABD604}"/>
          </ac:spMkLst>
        </pc:spChg>
        <pc:spChg chg="mod">
          <ac:chgData name="Lizzie Benefer" userId="84a23643-72bd-4b97-9c84-16c3f3761fc9" providerId="ADAL" clId="{88BD0AD1-138A-4F60-8514-99766881022E}" dt="2024-06-13T10:24:50.152" v="6472" actId="962"/>
          <ac:spMkLst>
            <pc:docMk/>
            <pc:sldMk cId="3496841750" sldId="1755"/>
            <ac:spMk id="6" creationId="{AEA819A3-6D42-9012-ABB5-ECD22A76789F}"/>
          </ac:spMkLst>
        </pc:spChg>
        <pc:spChg chg="mod">
          <ac:chgData name="Lizzie Benefer" userId="84a23643-72bd-4b97-9c84-16c3f3761fc9" providerId="ADAL" clId="{88BD0AD1-138A-4F60-8514-99766881022E}" dt="2024-06-13T10:22:33.983" v="6187" actId="962"/>
          <ac:spMkLst>
            <pc:docMk/>
            <pc:sldMk cId="3496841750" sldId="1755"/>
            <ac:spMk id="7" creationId="{426206C6-D905-DB71-2817-246F0C55AF10}"/>
          </ac:spMkLst>
        </pc:spChg>
        <pc:spChg chg="mod">
          <ac:chgData name="Lizzie Benefer" userId="84a23643-72bd-4b97-9c84-16c3f3761fc9" providerId="ADAL" clId="{88BD0AD1-138A-4F60-8514-99766881022E}" dt="2024-06-13T10:22:35.484" v="6188" actId="962"/>
          <ac:spMkLst>
            <pc:docMk/>
            <pc:sldMk cId="3496841750" sldId="1755"/>
            <ac:spMk id="8" creationId="{1A8A517F-8160-7402-BB04-30CA9C53BAE6}"/>
          </ac:spMkLst>
        </pc:spChg>
      </pc:sldChg>
      <pc:sldChg chg="modSp mod">
        <pc:chgData name="Lizzie Benefer" userId="84a23643-72bd-4b97-9c84-16c3f3761fc9" providerId="ADAL" clId="{88BD0AD1-138A-4F60-8514-99766881022E}" dt="2024-06-13T10:25:18.472" v="6477" actId="962"/>
        <pc:sldMkLst>
          <pc:docMk/>
          <pc:sldMk cId="1548504890" sldId="1758"/>
        </pc:sldMkLst>
        <pc:spChg chg="mod">
          <ac:chgData name="Lizzie Benefer" userId="84a23643-72bd-4b97-9c84-16c3f3761fc9" providerId="ADAL" clId="{88BD0AD1-138A-4F60-8514-99766881022E}" dt="2024-06-13T09:19:51.005" v="6120" actId="20577"/>
          <ac:spMkLst>
            <pc:docMk/>
            <pc:sldMk cId="1548504890" sldId="1758"/>
            <ac:spMk id="6" creationId="{BACF4A4D-0AF9-0DBB-9797-1F7D1AE09D17}"/>
          </ac:spMkLst>
        </pc:spChg>
        <pc:spChg chg="mod">
          <ac:chgData name="Lizzie Benefer" userId="84a23643-72bd-4b97-9c84-16c3f3761fc9" providerId="ADAL" clId="{88BD0AD1-138A-4F60-8514-99766881022E}" dt="2024-06-13T10:25:18.472" v="6477" actId="962"/>
          <ac:spMkLst>
            <pc:docMk/>
            <pc:sldMk cId="1548504890" sldId="1758"/>
            <ac:spMk id="7" creationId="{3AD28375-9D71-DEF7-E59E-36D8036BC0EC}"/>
          </ac:spMkLst>
        </pc:spChg>
        <pc:spChg chg="mod">
          <ac:chgData name="Lizzie Benefer" userId="84a23643-72bd-4b97-9c84-16c3f3761fc9" providerId="ADAL" clId="{88BD0AD1-138A-4F60-8514-99766881022E}" dt="2024-06-13T10:22:48.478" v="6197" actId="962"/>
          <ac:spMkLst>
            <pc:docMk/>
            <pc:sldMk cId="1548504890" sldId="1758"/>
            <ac:spMk id="8" creationId="{D24C0B06-7F3E-E799-160B-F705ED5C9A21}"/>
          </ac:spMkLst>
        </pc:spChg>
        <pc:picChg chg="mod">
          <ac:chgData name="Lizzie Benefer" userId="84a23643-72bd-4b97-9c84-16c3f3761fc9" providerId="ADAL" clId="{88BD0AD1-138A-4F60-8514-99766881022E}" dt="2024-06-13T10:22:47.121" v="6196" actId="962"/>
          <ac:picMkLst>
            <pc:docMk/>
            <pc:sldMk cId="1548504890" sldId="1758"/>
            <ac:picMk id="5" creationId="{21FCC893-FBC4-4BE9-173C-772C6873258C}"/>
          </ac:picMkLst>
        </pc:picChg>
      </pc:sldChg>
      <pc:sldChg chg="modSp mod">
        <pc:chgData name="Lizzie Benefer" userId="84a23643-72bd-4b97-9c84-16c3f3761fc9" providerId="ADAL" clId="{88BD0AD1-138A-4F60-8514-99766881022E}" dt="2024-06-13T10:22:04.713" v="6169" actId="962"/>
        <pc:sldMkLst>
          <pc:docMk/>
          <pc:sldMk cId="3527509283" sldId="1761"/>
        </pc:sldMkLst>
        <pc:spChg chg="mod">
          <ac:chgData name="Lizzie Benefer" userId="84a23643-72bd-4b97-9c84-16c3f3761fc9" providerId="ADAL" clId="{88BD0AD1-138A-4F60-8514-99766881022E}" dt="2024-06-13T10:22:04.713" v="6169" actId="962"/>
          <ac:spMkLst>
            <pc:docMk/>
            <pc:sldMk cId="3527509283" sldId="1761"/>
            <ac:spMk id="2" creationId="{1E2FF7D1-14AF-04E4-45B6-8BC6F3E3C618}"/>
          </ac:spMkLst>
        </pc:spChg>
        <pc:spChg chg="mod">
          <ac:chgData name="Lizzie Benefer" userId="84a23643-72bd-4b97-9c84-16c3f3761fc9" providerId="ADAL" clId="{88BD0AD1-138A-4F60-8514-99766881022E}" dt="2024-06-05T07:55:08.301" v="971" actId="1076"/>
          <ac:spMkLst>
            <pc:docMk/>
            <pc:sldMk cId="3527509283" sldId="1761"/>
            <ac:spMk id="8" creationId="{407B06C6-6BE3-F22D-C72F-E295DCA6CD49}"/>
          </ac:spMkLst>
        </pc:spChg>
        <pc:spChg chg="mod">
          <ac:chgData name="Lizzie Benefer" userId="84a23643-72bd-4b97-9c84-16c3f3761fc9" providerId="ADAL" clId="{88BD0AD1-138A-4F60-8514-99766881022E}" dt="2024-06-05T07:54:59.457" v="969" actId="20577"/>
          <ac:spMkLst>
            <pc:docMk/>
            <pc:sldMk cId="3527509283" sldId="1761"/>
            <ac:spMk id="12" creationId="{D2F434DA-7E94-BAA2-58DC-2AA0EE7D6EB8}"/>
          </ac:spMkLst>
        </pc:spChg>
      </pc:sldChg>
      <pc:sldChg chg="modSp mod">
        <pc:chgData name="Lizzie Benefer" userId="84a23643-72bd-4b97-9c84-16c3f3761fc9" providerId="ADAL" clId="{88BD0AD1-138A-4F60-8514-99766881022E}" dt="2024-06-13T10:22:09.718" v="6172" actId="962"/>
        <pc:sldMkLst>
          <pc:docMk/>
          <pc:sldMk cId="2366417470" sldId="1762"/>
        </pc:sldMkLst>
        <pc:spChg chg="mod">
          <ac:chgData name="Lizzie Benefer" userId="84a23643-72bd-4b97-9c84-16c3f3761fc9" providerId="ADAL" clId="{88BD0AD1-138A-4F60-8514-99766881022E}" dt="2024-06-13T10:22:09.718" v="6172" actId="962"/>
          <ac:spMkLst>
            <pc:docMk/>
            <pc:sldMk cId="2366417470" sldId="1762"/>
            <ac:spMk id="2" creationId="{A2532453-0EA5-2FFB-502D-B58B9BE7B5B1}"/>
          </ac:spMkLst>
        </pc:spChg>
        <pc:spChg chg="mod">
          <ac:chgData name="Lizzie Benefer" userId="84a23643-72bd-4b97-9c84-16c3f3761fc9" providerId="ADAL" clId="{88BD0AD1-138A-4F60-8514-99766881022E}" dt="2024-06-05T08:15:55.501" v="1445" actId="1076"/>
          <ac:spMkLst>
            <pc:docMk/>
            <pc:sldMk cId="2366417470" sldId="1762"/>
            <ac:spMk id="3" creationId="{150AE95F-A9C0-D1D0-5B4D-07863AF852D7}"/>
          </ac:spMkLst>
        </pc:spChg>
        <pc:spChg chg="mod">
          <ac:chgData name="Lizzie Benefer" userId="84a23643-72bd-4b97-9c84-16c3f3761fc9" providerId="ADAL" clId="{88BD0AD1-138A-4F60-8514-99766881022E}" dt="2024-06-05T08:20:46.064" v="1611" actId="20577"/>
          <ac:spMkLst>
            <pc:docMk/>
            <pc:sldMk cId="2366417470" sldId="1762"/>
            <ac:spMk id="16" creationId="{E7BA85BB-4AFA-AF89-E1D5-CD031871AFB7}"/>
          </ac:spMkLst>
        </pc:spChg>
      </pc:sldChg>
      <pc:sldChg chg="modSp mod">
        <pc:chgData name="Lizzie Benefer" userId="84a23643-72bd-4b97-9c84-16c3f3761fc9" providerId="ADAL" clId="{88BD0AD1-138A-4F60-8514-99766881022E}" dt="2024-06-13T10:25:07.721" v="6476"/>
        <pc:sldMkLst>
          <pc:docMk/>
          <pc:sldMk cId="4140449030" sldId="1766"/>
        </pc:sldMkLst>
        <pc:spChg chg="mod">
          <ac:chgData name="Lizzie Benefer" userId="84a23643-72bd-4b97-9c84-16c3f3761fc9" providerId="ADAL" clId="{88BD0AD1-138A-4F60-8514-99766881022E}" dt="2024-06-13T10:22:38.628" v="6190" actId="962"/>
          <ac:spMkLst>
            <pc:docMk/>
            <pc:sldMk cId="4140449030" sldId="1766"/>
            <ac:spMk id="4" creationId="{2BF6DFB8-66D1-CB8A-4F78-719B53FA1DD4}"/>
          </ac:spMkLst>
        </pc:spChg>
        <pc:spChg chg="mod">
          <ac:chgData name="Lizzie Benefer" userId="84a23643-72bd-4b97-9c84-16c3f3761fc9" providerId="ADAL" clId="{88BD0AD1-138A-4F60-8514-99766881022E}" dt="2024-06-13T09:18:10.875" v="6111" actId="20577"/>
          <ac:spMkLst>
            <pc:docMk/>
            <pc:sldMk cId="4140449030" sldId="1766"/>
            <ac:spMk id="8" creationId="{A1A47DB0-12D8-46AE-BC2A-B97127CA2759}"/>
          </ac:spMkLst>
        </pc:spChg>
        <pc:spChg chg="mod">
          <ac:chgData name="Lizzie Benefer" userId="84a23643-72bd-4b97-9c84-16c3f3761fc9" providerId="ADAL" clId="{88BD0AD1-138A-4F60-8514-99766881022E}" dt="2024-06-13T10:22:40.170" v="6191" actId="962"/>
          <ac:spMkLst>
            <pc:docMk/>
            <pc:sldMk cId="4140449030" sldId="1766"/>
            <ac:spMk id="9" creationId="{A1075187-BA26-433B-9B09-35FAB29B5628}"/>
          </ac:spMkLst>
        </pc:spChg>
        <pc:spChg chg="mod">
          <ac:chgData name="Lizzie Benefer" userId="84a23643-72bd-4b97-9c84-16c3f3761fc9" providerId="ADAL" clId="{88BD0AD1-138A-4F60-8514-99766881022E}" dt="2024-06-13T10:22:41.617" v="6192" actId="962"/>
          <ac:spMkLst>
            <pc:docMk/>
            <pc:sldMk cId="4140449030" sldId="1766"/>
            <ac:spMk id="12" creationId="{62EC4998-2810-1B20-F960-0FD8B50B07EC}"/>
          </ac:spMkLst>
        </pc:spChg>
        <pc:spChg chg="mod">
          <ac:chgData name="Lizzie Benefer" userId="84a23643-72bd-4b97-9c84-16c3f3761fc9" providerId="ADAL" clId="{88BD0AD1-138A-4F60-8514-99766881022E}" dt="2024-06-13T10:22:43.038" v="6193" actId="962"/>
          <ac:spMkLst>
            <pc:docMk/>
            <pc:sldMk cId="4140449030" sldId="1766"/>
            <ac:spMk id="13" creationId="{57CCAB5C-FD60-F74E-6056-93E2820D1374}"/>
          </ac:spMkLst>
        </pc:spChg>
        <pc:graphicFrameChg chg="ord">
          <ac:chgData name="Lizzie Benefer" userId="84a23643-72bd-4b97-9c84-16c3f3761fc9" providerId="ADAL" clId="{88BD0AD1-138A-4F60-8514-99766881022E}" dt="2024-06-13T10:25:07.721" v="6476"/>
          <ac:graphicFrameMkLst>
            <pc:docMk/>
            <pc:sldMk cId="4140449030" sldId="1766"/>
            <ac:graphicFrameMk id="10" creationId="{FED9DDC2-98C7-19C9-AE8E-01A2D73E08A3}"/>
          </ac:graphicFrameMkLst>
        </pc:graphicFrameChg>
        <pc:graphicFrameChg chg="ord">
          <ac:chgData name="Lizzie Benefer" userId="84a23643-72bd-4b97-9c84-16c3f3761fc9" providerId="ADAL" clId="{88BD0AD1-138A-4F60-8514-99766881022E}" dt="2024-06-13T10:25:04.357" v="6475"/>
          <ac:graphicFrameMkLst>
            <pc:docMk/>
            <pc:sldMk cId="4140449030" sldId="1766"/>
            <ac:graphicFrameMk id="11" creationId="{FFC0D9F0-76B9-1F6D-55DD-AE734F6E5DC9}"/>
          </ac:graphicFrameMkLst>
        </pc:graphicFrameChg>
      </pc:sldChg>
      <pc:sldChg chg="modSp mod">
        <pc:chgData name="Lizzie Benefer" userId="84a23643-72bd-4b97-9c84-16c3f3761fc9" providerId="ADAL" clId="{88BD0AD1-138A-4F60-8514-99766881022E}" dt="2024-06-13T10:23:00.250" v="6203" actId="962"/>
        <pc:sldMkLst>
          <pc:docMk/>
          <pc:sldMk cId="774488059" sldId="1769"/>
        </pc:sldMkLst>
        <pc:spChg chg="mod">
          <ac:chgData name="Lizzie Benefer" userId="84a23643-72bd-4b97-9c84-16c3f3761fc9" providerId="ADAL" clId="{88BD0AD1-138A-4F60-8514-99766881022E}" dt="2024-06-13T10:23:00.250" v="6203" actId="962"/>
          <ac:spMkLst>
            <pc:docMk/>
            <pc:sldMk cId="774488059" sldId="1769"/>
            <ac:spMk id="4" creationId="{4C5159A1-A868-F114-B52B-0EC074BED244}"/>
          </ac:spMkLst>
        </pc:spChg>
        <pc:spChg chg="mod">
          <ac:chgData name="Lizzie Benefer" userId="84a23643-72bd-4b97-9c84-16c3f3761fc9" providerId="ADAL" clId="{88BD0AD1-138A-4F60-8514-99766881022E}" dt="2024-06-05T10:06:10.410" v="4477" actId="20577"/>
          <ac:spMkLst>
            <pc:docMk/>
            <pc:sldMk cId="774488059" sldId="1769"/>
            <ac:spMk id="6" creationId="{D1B1ACBC-F402-F9E5-9838-682BA1288101}"/>
          </ac:spMkLst>
        </pc:spChg>
      </pc:sldChg>
      <pc:sldChg chg="modSp mod">
        <pc:chgData name="Lizzie Benefer" userId="84a23643-72bd-4b97-9c84-16c3f3761fc9" providerId="ADAL" clId="{88BD0AD1-138A-4F60-8514-99766881022E}" dt="2024-06-13T10:22:01.548" v="6167" actId="962"/>
        <pc:sldMkLst>
          <pc:docMk/>
          <pc:sldMk cId="2967387158" sldId="1770"/>
        </pc:sldMkLst>
        <pc:spChg chg="mod">
          <ac:chgData name="Lizzie Benefer" userId="84a23643-72bd-4b97-9c84-16c3f3761fc9" providerId="ADAL" clId="{88BD0AD1-138A-4F60-8514-99766881022E}" dt="2024-06-13T10:22:01.548" v="6167" actId="962"/>
          <ac:spMkLst>
            <pc:docMk/>
            <pc:sldMk cId="2967387158" sldId="1770"/>
            <ac:spMk id="5" creationId="{41A11082-21DE-A13E-3878-9D3E36CF8E0B}"/>
          </ac:spMkLst>
        </pc:spChg>
        <pc:spChg chg="mod">
          <ac:chgData name="Lizzie Benefer" userId="84a23643-72bd-4b97-9c84-16c3f3761fc9" providerId="ADAL" clId="{88BD0AD1-138A-4F60-8514-99766881022E}" dt="2024-06-05T07:01:38.855" v="201" actId="20577"/>
          <ac:spMkLst>
            <pc:docMk/>
            <pc:sldMk cId="2967387158" sldId="1770"/>
            <ac:spMk id="6" creationId="{1ED8E6B2-8BF1-74D5-44D8-34B24EAC4C80}"/>
          </ac:spMkLst>
        </pc:spChg>
      </pc:sldChg>
      <pc:sldChg chg="modSp mod">
        <pc:chgData name="Lizzie Benefer" userId="84a23643-72bd-4b97-9c84-16c3f3761fc9" providerId="ADAL" clId="{88BD0AD1-138A-4F60-8514-99766881022E}" dt="2024-06-05T08:24:11.912" v="1827" actId="20577"/>
        <pc:sldMkLst>
          <pc:docMk/>
          <pc:sldMk cId="3889009076" sldId="1771"/>
        </pc:sldMkLst>
        <pc:spChg chg="mod">
          <ac:chgData name="Lizzie Benefer" userId="84a23643-72bd-4b97-9c84-16c3f3761fc9" providerId="ADAL" clId="{88BD0AD1-138A-4F60-8514-99766881022E}" dt="2024-06-05T08:24:11.912" v="1827" actId="20577"/>
          <ac:spMkLst>
            <pc:docMk/>
            <pc:sldMk cId="3889009076" sldId="1771"/>
            <ac:spMk id="14" creationId="{3D98014D-95C7-BD89-36A6-997AB606FEA6}"/>
          </ac:spMkLst>
        </pc:spChg>
      </pc:sldChg>
      <pc:sldChg chg="modSp mod">
        <pc:chgData name="Lizzie Benefer" userId="84a23643-72bd-4b97-9c84-16c3f3761fc9" providerId="ADAL" clId="{88BD0AD1-138A-4F60-8514-99766881022E}" dt="2024-06-20T10:44:25.293" v="7566" actId="313"/>
        <pc:sldMkLst>
          <pc:docMk/>
          <pc:sldMk cId="3257074313" sldId="1776"/>
        </pc:sldMkLst>
        <pc:spChg chg="mod">
          <ac:chgData name="Lizzie Benefer" userId="84a23643-72bd-4b97-9c84-16c3f3761fc9" providerId="ADAL" clId="{88BD0AD1-138A-4F60-8514-99766881022E}" dt="2024-06-13T10:22:55.824" v="6201" actId="962"/>
          <ac:spMkLst>
            <pc:docMk/>
            <pc:sldMk cId="3257074313" sldId="1776"/>
            <ac:spMk id="4" creationId="{B0F6483C-1C8A-63FC-7D30-53A72C23B764}"/>
          </ac:spMkLst>
        </pc:spChg>
        <pc:spChg chg="mod">
          <ac:chgData name="Lizzie Benefer" userId="84a23643-72bd-4b97-9c84-16c3f3761fc9" providerId="ADAL" clId="{88BD0AD1-138A-4F60-8514-99766881022E}" dt="2024-06-20T10:44:25.293" v="7566" actId="313"/>
          <ac:spMkLst>
            <pc:docMk/>
            <pc:sldMk cId="3257074313" sldId="1776"/>
            <ac:spMk id="7" creationId="{EC5AE302-0882-5E6C-D155-8876BC9E0ABD}"/>
          </ac:spMkLst>
        </pc:spChg>
        <pc:graphicFrameChg chg="modGraphic">
          <ac:chgData name="Lizzie Benefer" userId="84a23643-72bd-4b97-9c84-16c3f3761fc9" providerId="ADAL" clId="{88BD0AD1-138A-4F60-8514-99766881022E}" dt="2024-06-13T09:21:24.848" v="6147" actId="2062"/>
          <ac:graphicFrameMkLst>
            <pc:docMk/>
            <pc:sldMk cId="3257074313" sldId="1776"/>
            <ac:graphicFrameMk id="6" creationId="{2157CD25-6AF1-143A-60AE-D1F93D8CB27E}"/>
          </ac:graphicFrameMkLst>
        </pc:graphicFrameChg>
      </pc:sldChg>
      <pc:sldChg chg="modSp mod">
        <pc:chgData name="Lizzie Benefer" userId="84a23643-72bd-4b97-9c84-16c3f3761fc9" providerId="ADAL" clId="{88BD0AD1-138A-4F60-8514-99766881022E}" dt="2024-06-13T10:22:15.185" v="6175" actId="962"/>
        <pc:sldMkLst>
          <pc:docMk/>
          <pc:sldMk cId="826183731" sldId="1777"/>
        </pc:sldMkLst>
        <pc:spChg chg="mod">
          <ac:chgData name="Lizzie Benefer" userId="84a23643-72bd-4b97-9c84-16c3f3761fc9" providerId="ADAL" clId="{88BD0AD1-138A-4F60-8514-99766881022E}" dt="2024-06-13T10:22:15.185" v="6175" actId="962"/>
          <ac:spMkLst>
            <pc:docMk/>
            <pc:sldMk cId="826183731" sldId="1777"/>
            <ac:spMk id="3" creationId="{C0616461-E89E-0249-4D22-B02DB410A95A}"/>
          </ac:spMkLst>
        </pc:spChg>
        <pc:spChg chg="mod">
          <ac:chgData name="Lizzie Benefer" userId="84a23643-72bd-4b97-9c84-16c3f3761fc9" providerId="ADAL" clId="{88BD0AD1-138A-4F60-8514-99766881022E}" dt="2024-06-05T08:52:10.795" v="2175" actId="1036"/>
          <ac:spMkLst>
            <pc:docMk/>
            <pc:sldMk cId="826183731" sldId="1777"/>
            <ac:spMk id="8" creationId="{A1A47DB0-12D8-46AE-BC2A-B97127CA2759}"/>
          </ac:spMkLst>
        </pc:spChg>
      </pc:sldChg>
      <pc:sldChg chg="modSp mod">
        <pc:chgData name="Lizzie Benefer" userId="84a23643-72bd-4b97-9c84-16c3f3761fc9" providerId="ADAL" clId="{88BD0AD1-138A-4F60-8514-99766881022E}" dt="2024-06-13T10:24:55.890" v="6473" actId="962"/>
        <pc:sldMkLst>
          <pc:docMk/>
          <pc:sldMk cId="1487071426" sldId="1779"/>
        </pc:sldMkLst>
        <pc:spChg chg="mod">
          <ac:chgData name="Lizzie Benefer" userId="84a23643-72bd-4b97-9c84-16c3f3761fc9" providerId="ADAL" clId="{88BD0AD1-138A-4F60-8514-99766881022E}" dt="2024-06-13T10:24:55.890" v="6473" actId="962"/>
          <ac:spMkLst>
            <pc:docMk/>
            <pc:sldMk cId="1487071426" sldId="1779"/>
            <ac:spMk id="4" creationId="{AEA819A3-6D42-9012-ABB5-ECD22A76789F}"/>
          </ac:spMkLst>
        </pc:spChg>
        <pc:spChg chg="mod">
          <ac:chgData name="Lizzie Benefer" userId="84a23643-72bd-4b97-9c84-16c3f3761fc9" providerId="ADAL" clId="{88BD0AD1-138A-4F60-8514-99766881022E}" dt="2024-06-13T10:22:37.257" v="6189" actId="962"/>
          <ac:spMkLst>
            <pc:docMk/>
            <pc:sldMk cId="1487071426" sldId="1779"/>
            <ac:spMk id="5" creationId="{F1E61BF5-9E1B-BEBE-5B98-8BF89C5B94BB}"/>
          </ac:spMkLst>
        </pc:spChg>
        <pc:spChg chg="mod">
          <ac:chgData name="Lizzie Benefer" userId="84a23643-72bd-4b97-9c84-16c3f3761fc9" providerId="ADAL" clId="{88BD0AD1-138A-4F60-8514-99766881022E}" dt="2024-06-12T15:53:36.538" v="5940" actId="20577"/>
          <ac:spMkLst>
            <pc:docMk/>
            <pc:sldMk cId="1487071426" sldId="1779"/>
            <ac:spMk id="8" creationId="{A1A47DB0-12D8-46AE-BC2A-B97127CA2759}"/>
          </ac:spMkLst>
        </pc:spChg>
      </pc:sldChg>
      <pc:sldChg chg="modSp mod">
        <pc:chgData name="Lizzie Benefer" userId="84a23643-72bd-4b97-9c84-16c3f3761fc9" providerId="ADAL" clId="{88BD0AD1-138A-4F60-8514-99766881022E}" dt="2024-06-13T10:22:05.990" v="6170" actId="962"/>
        <pc:sldMkLst>
          <pc:docMk/>
          <pc:sldMk cId="3551029181" sldId="1780"/>
        </pc:sldMkLst>
        <pc:spChg chg="mod">
          <ac:chgData name="Lizzie Benefer" userId="84a23643-72bd-4b97-9c84-16c3f3761fc9" providerId="ADAL" clId="{88BD0AD1-138A-4F60-8514-99766881022E}" dt="2024-06-13T10:22:05.990" v="6170" actId="962"/>
          <ac:spMkLst>
            <pc:docMk/>
            <pc:sldMk cId="3551029181" sldId="1780"/>
            <ac:spMk id="7" creationId="{C105A9FB-0101-8C64-D024-B46B60AF06DF}"/>
          </ac:spMkLst>
        </pc:spChg>
        <pc:spChg chg="mod">
          <ac:chgData name="Lizzie Benefer" userId="84a23643-72bd-4b97-9c84-16c3f3761fc9" providerId="ADAL" clId="{88BD0AD1-138A-4F60-8514-99766881022E}" dt="2024-06-05T07:51:43.167" v="945" actId="20577"/>
          <ac:spMkLst>
            <pc:docMk/>
            <pc:sldMk cId="3551029181" sldId="1780"/>
            <ac:spMk id="8" creationId="{ADD51538-BFF8-3D95-FAE3-F052DC394B06}"/>
          </ac:spMkLst>
        </pc:spChg>
      </pc:sldChg>
      <pc:sldChg chg="modSp mod">
        <pc:chgData name="Lizzie Benefer" userId="84a23643-72bd-4b97-9c84-16c3f3761fc9" providerId="ADAL" clId="{88BD0AD1-138A-4F60-8514-99766881022E}" dt="2024-06-13T10:25:41.486" v="6481"/>
        <pc:sldMkLst>
          <pc:docMk/>
          <pc:sldMk cId="4139411884" sldId="1781"/>
        </pc:sldMkLst>
        <pc:spChg chg="mod">
          <ac:chgData name="Lizzie Benefer" userId="84a23643-72bd-4b97-9c84-16c3f3761fc9" providerId="ADAL" clId="{88BD0AD1-138A-4F60-8514-99766881022E}" dt="2024-06-13T10:23:37.692" v="6440" actId="962"/>
          <ac:spMkLst>
            <pc:docMk/>
            <pc:sldMk cId="4139411884" sldId="1781"/>
            <ac:spMk id="3" creationId="{16920CA1-1D69-3742-C3FF-2F11CADC12C9}"/>
          </ac:spMkLst>
        </pc:spChg>
        <pc:spChg chg="mod">
          <ac:chgData name="Lizzie Benefer" userId="84a23643-72bd-4b97-9c84-16c3f3761fc9" providerId="ADAL" clId="{88BD0AD1-138A-4F60-8514-99766881022E}" dt="2024-06-05T10:17:14.445" v="4925" actId="20577"/>
          <ac:spMkLst>
            <pc:docMk/>
            <pc:sldMk cId="4139411884" sldId="1781"/>
            <ac:spMk id="8" creationId="{A1A47DB0-12D8-46AE-BC2A-B97127CA2759}"/>
          </ac:spMkLst>
        </pc:spChg>
        <pc:graphicFrameChg chg="mod">
          <ac:chgData name="Lizzie Benefer" userId="84a23643-72bd-4b97-9c84-16c3f3761fc9" providerId="ADAL" clId="{88BD0AD1-138A-4F60-8514-99766881022E}" dt="2024-06-13T10:25:41.486" v="6481"/>
          <ac:graphicFrameMkLst>
            <pc:docMk/>
            <pc:sldMk cId="4139411884" sldId="1781"/>
            <ac:graphicFrameMk id="5" creationId="{D86F13A1-C6F1-7BF6-75A4-8941D82E2DF3}"/>
          </ac:graphicFrameMkLst>
        </pc:graphicFrameChg>
      </pc:sldChg>
      <pc:sldChg chg="modSp mod">
        <pc:chgData name="Lizzie Benefer" userId="84a23643-72bd-4b97-9c84-16c3f3761fc9" providerId="ADAL" clId="{88BD0AD1-138A-4F60-8514-99766881022E}" dt="2024-06-05T10:22:19.776" v="5342" actId="20577"/>
        <pc:sldMkLst>
          <pc:docMk/>
          <pc:sldMk cId="2808498544" sldId="1783"/>
        </pc:sldMkLst>
        <pc:spChg chg="mod">
          <ac:chgData name="Lizzie Benefer" userId="84a23643-72bd-4b97-9c84-16c3f3761fc9" providerId="ADAL" clId="{88BD0AD1-138A-4F60-8514-99766881022E}" dt="2024-06-05T10:22:19.776" v="5342" actId="20577"/>
          <ac:spMkLst>
            <pc:docMk/>
            <pc:sldMk cId="2808498544" sldId="1783"/>
            <ac:spMk id="3" creationId="{AFC7ACCF-8C9D-8020-7744-7EF5F00DDC63}"/>
          </ac:spMkLst>
        </pc:spChg>
      </pc:sldChg>
      <pc:sldChg chg="modSp mod">
        <pc:chgData name="Lizzie Benefer" userId="84a23643-72bd-4b97-9c84-16c3f3761fc9" providerId="ADAL" clId="{88BD0AD1-138A-4F60-8514-99766881022E}" dt="2024-06-13T10:23:01.920" v="6204" actId="962"/>
        <pc:sldMkLst>
          <pc:docMk/>
          <pc:sldMk cId="2246646981" sldId="1792"/>
        </pc:sldMkLst>
        <pc:spChg chg="mod">
          <ac:chgData name="Lizzie Benefer" userId="84a23643-72bd-4b97-9c84-16c3f3761fc9" providerId="ADAL" clId="{88BD0AD1-138A-4F60-8514-99766881022E}" dt="2024-06-05T10:13:30.102" v="4510" actId="20577"/>
          <ac:spMkLst>
            <pc:docMk/>
            <pc:sldMk cId="2246646981" sldId="1792"/>
            <ac:spMk id="2" creationId="{E271EBEB-DDD5-DFA9-2031-93C2212E0E46}"/>
          </ac:spMkLst>
        </pc:spChg>
        <pc:spChg chg="mod">
          <ac:chgData name="Lizzie Benefer" userId="84a23643-72bd-4b97-9c84-16c3f3761fc9" providerId="ADAL" clId="{88BD0AD1-138A-4F60-8514-99766881022E}" dt="2024-06-13T10:23:01.920" v="6204" actId="962"/>
          <ac:spMkLst>
            <pc:docMk/>
            <pc:sldMk cId="2246646981" sldId="1792"/>
            <ac:spMk id="4" creationId="{F14CE169-07E4-2EC3-CFAB-8F44242DF8C0}"/>
          </ac:spMkLst>
        </pc:spChg>
      </pc:sldChg>
      <pc:sldChg chg="modSp mod">
        <pc:chgData name="Lizzie Benefer" userId="84a23643-72bd-4b97-9c84-16c3f3761fc9" providerId="ADAL" clId="{88BD0AD1-138A-4F60-8514-99766881022E}" dt="2024-06-13T10:25:32.766" v="6478"/>
        <pc:sldMkLst>
          <pc:docMk/>
          <pc:sldMk cId="2130129719" sldId="1793"/>
        </pc:sldMkLst>
        <pc:spChg chg="mod">
          <ac:chgData name="Lizzie Benefer" userId="84a23643-72bd-4b97-9c84-16c3f3761fc9" providerId="ADAL" clId="{88BD0AD1-138A-4F60-8514-99766881022E}" dt="2024-06-05T10:14:41.739" v="4663" actId="20577"/>
          <ac:spMkLst>
            <pc:docMk/>
            <pc:sldMk cId="2130129719" sldId="1793"/>
            <ac:spMk id="2" creationId="{46A2C5AC-DE95-C5E0-1A5C-03811C3F7430}"/>
          </ac:spMkLst>
        </pc:spChg>
        <pc:spChg chg="mod">
          <ac:chgData name="Lizzie Benefer" userId="84a23643-72bd-4b97-9c84-16c3f3761fc9" providerId="ADAL" clId="{88BD0AD1-138A-4F60-8514-99766881022E}" dt="2024-06-13T10:23:04.442" v="6205" actId="962"/>
          <ac:spMkLst>
            <pc:docMk/>
            <pc:sldMk cId="2130129719" sldId="1793"/>
            <ac:spMk id="4" creationId="{57668C9B-E61C-2EE4-554B-C8D0AA355681}"/>
          </ac:spMkLst>
        </pc:spChg>
        <pc:spChg chg="ord">
          <ac:chgData name="Lizzie Benefer" userId="84a23643-72bd-4b97-9c84-16c3f3761fc9" providerId="ADAL" clId="{88BD0AD1-138A-4F60-8514-99766881022E}" dt="2024-06-13T10:25:32.766" v="6478"/>
          <ac:spMkLst>
            <pc:docMk/>
            <pc:sldMk cId="2130129719" sldId="1793"/>
            <ac:spMk id="10" creationId="{FBF984E6-469F-8FC7-C1D4-7CB011C780D9}"/>
          </ac:spMkLst>
        </pc:spChg>
      </pc:sldChg>
      <pc:sldChg chg="modSp mod">
        <pc:chgData name="Lizzie Benefer" userId="84a23643-72bd-4b97-9c84-16c3f3761fc9" providerId="ADAL" clId="{88BD0AD1-138A-4F60-8514-99766881022E}" dt="2024-06-13T10:23:06.153" v="6206" actId="962"/>
        <pc:sldMkLst>
          <pc:docMk/>
          <pc:sldMk cId="2979904827" sldId="1794"/>
        </pc:sldMkLst>
        <pc:spChg chg="mod">
          <ac:chgData name="Lizzie Benefer" userId="84a23643-72bd-4b97-9c84-16c3f3761fc9" providerId="ADAL" clId="{88BD0AD1-138A-4F60-8514-99766881022E}" dt="2024-06-05T10:15:07.181" v="4680" actId="20577"/>
          <ac:spMkLst>
            <pc:docMk/>
            <pc:sldMk cId="2979904827" sldId="1794"/>
            <ac:spMk id="2" creationId="{C9A9990F-4149-C6EA-B201-AC0E060BE8F0}"/>
          </ac:spMkLst>
        </pc:spChg>
        <pc:spChg chg="mod">
          <ac:chgData name="Lizzie Benefer" userId="84a23643-72bd-4b97-9c84-16c3f3761fc9" providerId="ADAL" clId="{88BD0AD1-138A-4F60-8514-99766881022E}" dt="2024-06-13T10:23:06.153" v="6206" actId="962"/>
          <ac:spMkLst>
            <pc:docMk/>
            <pc:sldMk cId="2979904827" sldId="1794"/>
            <ac:spMk id="4" creationId="{59E7AB0E-0280-E8CB-7781-2B0F54F90A61}"/>
          </ac:spMkLst>
        </pc:spChg>
      </pc:sldChg>
      <pc:sldChg chg="modSp mod">
        <pc:chgData name="Lizzie Benefer" userId="84a23643-72bd-4b97-9c84-16c3f3761fc9" providerId="ADAL" clId="{88BD0AD1-138A-4F60-8514-99766881022E}" dt="2024-06-13T10:23:47.701" v="6445" actId="962"/>
        <pc:sldMkLst>
          <pc:docMk/>
          <pc:sldMk cId="4097873505" sldId="1795"/>
        </pc:sldMkLst>
        <pc:spChg chg="mod">
          <ac:chgData name="Lizzie Benefer" userId="84a23643-72bd-4b97-9c84-16c3f3761fc9" providerId="ADAL" clId="{88BD0AD1-138A-4F60-8514-99766881022E}" dt="2024-06-13T09:26:32.937" v="6150" actId="20577"/>
          <ac:spMkLst>
            <pc:docMk/>
            <pc:sldMk cId="4097873505" sldId="1795"/>
            <ac:spMk id="3" creationId="{3190FDD0-3FE8-46BB-6141-89E55CD2623A}"/>
          </ac:spMkLst>
        </pc:spChg>
        <pc:spChg chg="mod">
          <ac:chgData name="Lizzie Benefer" userId="84a23643-72bd-4b97-9c84-16c3f3761fc9" providerId="ADAL" clId="{88BD0AD1-138A-4F60-8514-99766881022E}" dt="2024-06-13T10:23:47.701" v="6445" actId="962"/>
          <ac:spMkLst>
            <pc:docMk/>
            <pc:sldMk cId="4097873505" sldId="1795"/>
            <ac:spMk id="5" creationId="{4E3B5784-FF1B-CE7A-6D67-B6D412A87E8D}"/>
          </ac:spMkLst>
        </pc:spChg>
      </pc:sldChg>
      <pc:sldChg chg="modSp mod">
        <pc:chgData name="Lizzie Benefer" userId="84a23643-72bd-4b97-9c84-16c3f3761fc9" providerId="ADAL" clId="{88BD0AD1-138A-4F60-8514-99766881022E}" dt="2024-06-13T10:23:41.704" v="6441" actId="962"/>
        <pc:sldMkLst>
          <pc:docMk/>
          <pc:sldMk cId="972357136" sldId="1796"/>
        </pc:sldMkLst>
        <pc:spChg chg="mod">
          <ac:chgData name="Lizzie Benefer" userId="84a23643-72bd-4b97-9c84-16c3f3761fc9" providerId="ADAL" clId="{88BD0AD1-138A-4F60-8514-99766881022E}" dt="2024-06-13T10:23:41.704" v="6441" actId="962"/>
          <ac:spMkLst>
            <pc:docMk/>
            <pc:sldMk cId="972357136" sldId="1796"/>
            <ac:spMk id="4" creationId="{393938DE-6B84-E78D-0D88-EBD959D17EC5}"/>
          </ac:spMkLst>
        </pc:spChg>
        <pc:spChg chg="mod">
          <ac:chgData name="Lizzie Benefer" userId="84a23643-72bd-4b97-9c84-16c3f3761fc9" providerId="ADAL" clId="{88BD0AD1-138A-4F60-8514-99766881022E}" dt="2024-06-05T10:19:13.361" v="5064" actId="20577"/>
          <ac:spMkLst>
            <pc:docMk/>
            <pc:sldMk cId="972357136" sldId="1796"/>
            <ac:spMk id="8" creationId="{A1A47DB0-12D8-46AE-BC2A-B97127CA2759}"/>
          </ac:spMkLst>
        </pc:spChg>
        <pc:graphicFrameChg chg="mod">
          <ac:chgData name="Lizzie Benefer" userId="84a23643-72bd-4b97-9c84-16c3f3761fc9" providerId="ADAL" clId="{88BD0AD1-138A-4F60-8514-99766881022E}" dt="2024-06-05T10:18:09.497" v="4993"/>
          <ac:graphicFrameMkLst>
            <pc:docMk/>
            <pc:sldMk cId="972357136" sldId="1796"/>
            <ac:graphicFrameMk id="3" creationId="{8D712649-5CCB-7ECE-D86C-A1A0A3AF0155}"/>
          </ac:graphicFrameMkLst>
        </pc:graphicFrameChg>
      </pc:sldChg>
      <pc:sldChg chg="modSp mod">
        <pc:chgData name="Lizzie Benefer" userId="84a23643-72bd-4b97-9c84-16c3f3761fc9" providerId="ADAL" clId="{88BD0AD1-138A-4F60-8514-99766881022E}" dt="2024-06-13T10:22:19.417" v="6178" actId="962"/>
        <pc:sldMkLst>
          <pc:docMk/>
          <pc:sldMk cId="420493679" sldId="1798"/>
        </pc:sldMkLst>
        <pc:spChg chg="mod">
          <ac:chgData name="Lizzie Benefer" userId="84a23643-72bd-4b97-9c84-16c3f3761fc9" providerId="ADAL" clId="{88BD0AD1-138A-4F60-8514-99766881022E}" dt="2024-06-13T09:15:38.593" v="6084" actId="1035"/>
          <ac:spMkLst>
            <pc:docMk/>
            <pc:sldMk cId="420493679" sldId="1798"/>
            <ac:spMk id="2" creationId="{C6852CA8-40FC-4CBC-63AD-7EB4D2352AB3}"/>
          </ac:spMkLst>
        </pc:spChg>
        <pc:spChg chg="mod">
          <ac:chgData name="Lizzie Benefer" userId="84a23643-72bd-4b97-9c84-16c3f3761fc9" providerId="ADAL" clId="{88BD0AD1-138A-4F60-8514-99766881022E}" dt="2024-06-13T10:22:19.417" v="6178" actId="962"/>
          <ac:spMkLst>
            <pc:docMk/>
            <pc:sldMk cId="420493679" sldId="1798"/>
            <ac:spMk id="6" creationId="{7A34C561-4741-34AD-433C-A2A8EA36B6D8}"/>
          </ac:spMkLst>
        </pc:spChg>
      </pc:sldChg>
      <pc:sldChg chg="modSp mod">
        <pc:chgData name="Lizzie Benefer" userId="84a23643-72bd-4b97-9c84-16c3f3761fc9" providerId="ADAL" clId="{88BD0AD1-138A-4F60-8514-99766881022E}" dt="2024-06-13T10:24:42.318" v="6471" actId="962"/>
        <pc:sldMkLst>
          <pc:docMk/>
          <pc:sldMk cId="1799210804" sldId="1799"/>
        </pc:sldMkLst>
        <pc:spChg chg="mod">
          <ac:chgData name="Lizzie Benefer" userId="84a23643-72bd-4b97-9c84-16c3f3761fc9" providerId="ADAL" clId="{88BD0AD1-138A-4F60-8514-99766881022E}" dt="2024-06-13T10:22:22.028" v="6180" actId="962"/>
          <ac:spMkLst>
            <pc:docMk/>
            <pc:sldMk cId="1799210804" sldId="1799"/>
            <ac:spMk id="4" creationId="{84A849FE-05BD-4DB3-57A5-2577D901BB26}"/>
          </ac:spMkLst>
        </pc:spChg>
        <pc:spChg chg="mod">
          <ac:chgData name="Lizzie Benefer" userId="84a23643-72bd-4b97-9c84-16c3f3761fc9" providerId="ADAL" clId="{88BD0AD1-138A-4F60-8514-99766881022E}" dt="2024-06-13T10:24:42.318" v="6471" actId="962"/>
          <ac:spMkLst>
            <pc:docMk/>
            <pc:sldMk cId="1799210804" sldId="1799"/>
            <ac:spMk id="5" creationId="{5AFE6145-D8AA-C53D-5916-E76F83510773}"/>
          </ac:spMkLst>
        </pc:spChg>
        <pc:spChg chg="mod">
          <ac:chgData name="Lizzie Benefer" userId="84a23643-72bd-4b97-9c84-16c3f3761fc9" providerId="ADAL" clId="{88BD0AD1-138A-4F60-8514-99766881022E}" dt="2024-06-13T10:22:24.603" v="6181" actId="962"/>
          <ac:spMkLst>
            <pc:docMk/>
            <pc:sldMk cId="1799210804" sldId="1799"/>
            <ac:spMk id="7" creationId="{99627519-72EA-3FE4-CCF8-BA3A8F96F43F}"/>
          </ac:spMkLst>
        </pc:spChg>
        <pc:spChg chg="mod">
          <ac:chgData name="Lizzie Benefer" userId="84a23643-72bd-4b97-9c84-16c3f3761fc9" providerId="ADAL" clId="{88BD0AD1-138A-4F60-8514-99766881022E}" dt="2024-06-05T09:21:25.316" v="3022" actId="20577"/>
          <ac:spMkLst>
            <pc:docMk/>
            <pc:sldMk cId="1799210804" sldId="1799"/>
            <ac:spMk id="8" creationId="{A1A47DB0-12D8-46AE-BC2A-B97127CA2759}"/>
          </ac:spMkLst>
        </pc:spChg>
      </pc:sldChg>
      <pc:sldChg chg="modSp mod">
        <pc:chgData name="Lizzie Benefer" userId="84a23643-72bd-4b97-9c84-16c3f3761fc9" providerId="ADAL" clId="{88BD0AD1-138A-4F60-8514-99766881022E}" dt="2024-06-13T10:22:20.740" v="6179" actId="962"/>
        <pc:sldMkLst>
          <pc:docMk/>
          <pc:sldMk cId="1189254323" sldId="1800"/>
        </pc:sldMkLst>
        <pc:spChg chg="mod">
          <ac:chgData name="Lizzie Benefer" userId="84a23643-72bd-4b97-9c84-16c3f3761fc9" providerId="ADAL" clId="{88BD0AD1-138A-4F60-8514-99766881022E}" dt="2024-06-13T09:16:27.138" v="6086" actId="20577"/>
          <ac:spMkLst>
            <pc:docMk/>
            <pc:sldMk cId="1189254323" sldId="1800"/>
            <ac:spMk id="2" creationId="{9CA89B86-E6B0-B0AC-D9B0-CF2E00E1F5CE}"/>
          </ac:spMkLst>
        </pc:spChg>
        <pc:spChg chg="mod">
          <ac:chgData name="Lizzie Benefer" userId="84a23643-72bd-4b97-9c84-16c3f3761fc9" providerId="ADAL" clId="{88BD0AD1-138A-4F60-8514-99766881022E}" dt="2024-06-13T10:22:20.740" v="6179" actId="962"/>
          <ac:spMkLst>
            <pc:docMk/>
            <pc:sldMk cId="1189254323" sldId="1800"/>
            <ac:spMk id="4" creationId="{E9136CE0-E020-E0A7-42B5-66554249478A}"/>
          </ac:spMkLst>
        </pc:spChg>
        <pc:graphicFrameChg chg="mod">
          <ac:chgData name="Lizzie Benefer" userId="84a23643-72bd-4b97-9c84-16c3f3761fc9" providerId="ADAL" clId="{88BD0AD1-138A-4F60-8514-99766881022E}" dt="2024-06-05T09:16:09.470" v="2721" actId="1035"/>
          <ac:graphicFrameMkLst>
            <pc:docMk/>
            <pc:sldMk cId="1189254323" sldId="1800"/>
            <ac:graphicFrameMk id="5" creationId="{5E4EF5E8-EE22-4B60-27E8-B02574581D33}"/>
          </ac:graphicFrameMkLst>
        </pc:graphicFrameChg>
      </pc:sldChg>
      <pc:sldChg chg="modSp mod">
        <pc:chgData name="Lizzie Benefer" userId="84a23643-72bd-4b97-9c84-16c3f3761fc9" providerId="ADAL" clId="{88BD0AD1-138A-4F60-8514-99766881022E}" dt="2024-06-13T10:22:11.807" v="6173" actId="962"/>
        <pc:sldMkLst>
          <pc:docMk/>
          <pc:sldMk cId="3500903790" sldId="1805"/>
        </pc:sldMkLst>
        <pc:spChg chg="mod">
          <ac:chgData name="Lizzie Benefer" userId="84a23643-72bd-4b97-9c84-16c3f3761fc9" providerId="ADAL" clId="{88BD0AD1-138A-4F60-8514-99766881022E}" dt="2024-06-13T10:22:11.807" v="6173" actId="962"/>
          <ac:spMkLst>
            <pc:docMk/>
            <pc:sldMk cId="3500903790" sldId="1805"/>
            <ac:spMk id="4" creationId="{4AEED945-7505-E71D-9A37-76AE34665E6D}"/>
          </ac:spMkLst>
        </pc:spChg>
        <pc:spChg chg="mod">
          <ac:chgData name="Lizzie Benefer" userId="84a23643-72bd-4b97-9c84-16c3f3761fc9" providerId="ADAL" clId="{88BD0AD1-138A-4F60-8514-99766881022E}" dt="2024-06-05T08:35:17.593" v="1913" actId="20577"/>
          <ac:spMkLst>
            <pc:docMk/>
            <pc:sldMk cId="3500903790" sldId="1805"/>
            <ac:spMk id="8" creationId="{A1A47DB0-12D8-46AE-BC2A-B97127CA2759}"/>
          </ac:spMkLst>
        </pc:spChg>
      </pc:sldChg>
      <pc:sldChg chg="modSp mod">
        <pc:chgData name="Lizzie Benefer" userId="84a23643-72bd-4b97-9c84-16c3f3761fc9" providerId="ADAL" clId="{88BD0AD1-138A-4F60-8514-99766881022E}" dt="2024-06-13T10:22:03.098" v="6168" actId="962"/>
        <pc:sldMkLst>
          <pc:docMk/>
          <pc:sldMk cId="522048711" sldId="1806"/>
        </pc:sldMkLst>
        <pc:spChg chg="mod">
          <ac:chgData name="Lizzie Benefer" userId="84a23643-72bd-4b97-9c84-16c3f3761fc9" providerId="ADAL" clId="{88BD0AD1-138A-4F60-8514-99766881022E}" dt="2024-06-05T07:23:35.997" v="620" actId="20577"/>
          <ac:spMkLst>
            <pc:docMk/>
            <pc:sldMk cId="522048711" sldId="1806"/>
            <ac:spMk id="2" creationId="{D189074A-6B13-C44D-B418-6B92E1A824FB}"/>
          </ac:spMkLst>
        </pc:spChg>
        <pc:spChg chg="mod">
          <ac:chgData name="Lizzie Benefer" userId="84a23643-72bd-4b97-9c84-16c3f3761fc9" providerId="ADAL" clId="{88BD0AD1-138A-4F60-8514-99766881022E}" dt="2024-06-13T10:22:03.098" v="6168" actId="962"/>
          <ac:spMkLst>
            <pc:docMk/>
            <pc:sldMk cId="522048711" sldId="1806"/>
            <ac:spMk id="5" creationId="{C0958916-6D6F-C5A3-F395-9EAF6ED1D681}"/>
          </ac:spMkLst>
        </pc:spChg>
      </pc:sldChg>
      <pc:sldChg chg="modSp mod">
        <pc:chgData name="Lizzie Benefer" userId="84a23643-72bd-4b97-9c84-16c3f3761fc9" providerId="ADAL" clId="{88BD0AD1-138A-4F60-8514-99766881022E}" dt="2024-06-13T10:22:13.940" v="6174" actId="962"/>
        <pc:sldMkLst>
          <pc:docMk/>
          <pc:sldMk cId="1216543479" sldId="1807"/>
        </pc:sldMkLst>
        <pc:spChg chg="mod">
          <ac:chgData name="Lizzie Benefer" userId="84a23643-72bd-4b97-9c84-16c3f3761fc9" providerId="ADAL" clId="{88BD0AD1-138A-4F60-8514-99766881022E}" dt="2024-06-13T10:22:13.940" v="6174" actId="962"/>
          <ac:spMkLst>
            <pc:docMk/>
            <pc:sldMk cId="1216543479" sldId="1807"/>
            <ac:spMk id="4" creationId="{42B137E6-502C-715D-D3D9-CE167EB2870D}"/>
          </ac:spMkLst>
        </pc:spChg>
        <pc:spChg chg="mod">
          <ac:chgData name="Lizzie Benefer" userId="84a23643-72bd-4b97-9c84-16c3f3761fc9" providerId="ADAL" clId="{88BD0AD1-138A-4F60-8514-99766881022E}" dt="2024-06-05T08:43:09.119" v="2099" actId="20577"/>
          <ac:spMkLst>
            <pc:docMk/>
            <pc:sldMk cId="1216543479" sldId="1807"/>
            <ac:spMk id="6" creationId="{D4B46AC9-E927-C231-33B3-55DCC9FBE49C}"/>
          </ac:spMkLst>
        </pc:spChg>
      </pc:sldChg>
      <pc:sldChg chg="modSp mod">
        <pc:chgData name="Lizzie Benefer" userId="84a23643-72bd-4b97-9c84-16c3f3761fc9" providerId="ADAL" clId="{88BD0AD1-138A-4F60-8514-99766881022E}" dt="2024-06-13T10:22:45.773" v="6195" actId="962"/>
        <pc:sldMkLst>
          <pc:docMk/>
          <pc:sldMk cId="153663854" sldId="1814"/>
        </pc:sldMkLst>
        <pc:spChg chg="mod">
          <ac:chgData name="Lizzie Benefer" userId="84a23643-72bd-4b97-9c84-16c3f3761fc9" providerId="ADAL" clId="{88BD0AD1-138A-4F60-8514-99766881022E}" dt="2024-06-05T09:45:03.230" v="3477" actId="13926"/>
          <ac:spMkLst>
            <pc:docMk/>
            <pc:sldMk cId="153663854" sldId="1814"/>
            <ac:spMk id="2" creationId="{695B7091-882F-F3F2-0A18-385FC4CE0933}"/>
          </ac:spMkLst>
        </pc:spChg>
        <pc:spChg chg="mod">
          <ac:chgData name="Lizzie Benefer" userId="84a23643-72bd-4b97-9c84-16c3f3761fc9" providerId="ADAL" clId="{88BD0AD1-138A-4F60-8514-99766881022E}" dt="2024-06-05T09:45:49.868" v="3548" actId="20577"/>
          <ac:spMkLst>
            <pc:docMk/>
            <pc:sldMk cId="153663854" sldId="1814"/>
            <ac:spMk id="3" creationId="{714A19B1-EF4C-146C-14F7-28625A08B179}"/>
          </ac:spMkLst>
        </pc:spChg>
        <pc:spChg chg="mod">
          <ac:chgData name="Lizzie Benefer" userId="84a23643-72bd-4b97-9c84-16c3f3761fc9" providerId="ADAL" clId="{88BD0AD1-138A-4F60-8514-99766881022E}" dt="2024-06-13T10:22:45.773" v="6195" actId="962"/>
          <ac:spMkLst>
            <pc:docMk/>
            <pc:sldMk cId="153663854" sldId="1814"/>
            <ac:spMk id="5" creationId="{0F987408-CE2A-0C87-B827-78B488A5302F}"/>
          </ac:spMkLst>
        </pc:spChg>
      </pc:sldChg>
      <pc:sldChg chg="modSp mod">
        <pc:chgData name="Lizzie Benefer" userId="84a23643-72bd-4b97-9c84-16c3f3761fc9" providerId="ADAL" clId="{88BD0AD1-138A-4F60-8514-99766881022E}" dt="2024-06-20T09:37:45.823" v="7158" actId="20577"/>
        <pc:sldMkLst>
          <pc:docMk/>
          <pc:sldMk cId="3526183448" sldId="1815"/>
        </pc:sldMkLst>
        <pc:spChg chg="mod">
          <ac:chgData name="Lizzie Benefer" userId="84a23643-72bd-4b97-9c84-16c3f3761fc9" providerId="ADAL" clId="{88BD0AD1-138A-4F60-8514-99766881022E}" dt="2024-06-13T10:22:27.654" v="6183" actId="962"/>
          <ac:spMkLst>
            <pc:docMk/>
            <pc:sldMk cId="3526183448" sldId="1815"/>
            <ac:spMk id="3" creationId="{A0C24441-0F22-4D22-19A7-3020D46C8182}"/>
          </ac:spMkLst>
        </pc:spChg>
        <pc:spChg chg="mod">
          <ac:chgData name="Lizzie Benefer" userId="84a23643-72bd-4b97-9c84-16c3f3761fc9" providerId="ADAL" clId="{88BD0AD1-138A-4F60-8514-99766881022E}" dt="2024-06-20T09:37:45.823" v="7158" actId="20577"/>
          <ac:spMkLst>
            <pc:docMk/>
            <pc:sldMk cId="3526183448" sldId="1815"/>
            <ac:spMk id="10" creationId="{044C1A4F-C4E8-1C7C-D495-E9153654068D}"/>
          </ac:spMkLst>
        </pc:spChg>
        <pc:graphicFrameChg chg="mod">
          <ac:chgData name="Lizzie Benefer" userId="84a23643-72bd-4b97-9c84-16c3f3761fc9" providerId="ADAL" clId="{88BD0AD1-138A-4F60-8514-99766881022E}" dt="2024-06-05T09:25:02.397" v="3205" actId="1036"/>
          <ac:graphicFrameMkLst>
            <pc:docMk/>
            <pc:sldMk cId="3526183448" sldId="1815"/>
            <ac:graphicFrameMk id="9" creationId="{FD59AC31-5A06-4973-A0D1-B3054DCB4D69}"/>
          </ac:graphicFrameMkLst>
        </pc:graphicFrameChg>
        <pc:picChg chg="mod">
          <ac:chgData name="Lizzie Benefer" userId="84a23643-72bd-4b97-9c84-16c3f3761fc9" providerId="ADAL" clId="{88BD0AD1-138A-4F60-8514-99766881022E}" dt="2024-06-05T09:25:08.018" v="3231" actId="1036"/>
          <ac:picMkLst>
            <pc:docMk/>
            <pc:sldMk cId="3526183448" sldId="1815"/>
            <ac:picMk id="14" creationId="{082FBCAF-459D-57D2-9840-7D9534928703}"/>
          </ac:picMkLst>
        </pc:picChg>
      </pc:sldChg>
      <pc:sldChg chg="modSp mod">
        <pc:chgData name="Lizzie Benefer" userId="84a23643-72bd-4b97-9c84-16c3f3761fc9" providerId="ADAL" clId="{88BD0AD1-138A-4F60-8514-99766881022E}" dt="2024-06-13T10:22:58.279" v="6202" actId="962"/>
        <pc:sldMkLst>
          <pc:docMk/>
          <pc:sldMk cId="1274285609" sldId="1819"/>
        </pc:sldMkLst>
        <pc:spChg chg="mod">
          <ac:chgData name="Lizzie Benefer" userId="84a23643-72bd-4b97-9c84-16c3f3761fc9" providerId="ADAL" clId="{88BD0AD1-138A-4F60-8514-99766881022E}" dt="2024-06-13T10:22:58.279" v="6202" actId="962"/>
          <ac:spMkLst>
            <pc:docMk/>
            <pc:sldMk cId="1274285609" sldId="1819"/>
            <ac:spMk id="4" creationId="{296F3C46-028D-8E78-2395-C7FD67687486}"/>
          </ac:spMkLst>
        </pc:spChg>
        <pc:spChg chg="mod">
          <ac:chgData name="Lizzie Benefer" userId="84a23643-72bd-4b97-9c84-16c3f3761fc9" providerId="ADAL" clId="{88BD0AD1-138A-4F60-8514-99766881022E}" dt="2024-06-05T10:05:57.034" v="4455" actId="20577"/>
          <ac:spMkLst>
            <pc:docMk/>
            <pc:sldMk cId="1274285609" sldId="1819"/>
            <ac:spMk id="8" creationId="{A1A47DB0-12D8-46AE-BC2A-B97127CA2759}"/>
          </ac:spMkLst>
        </pc:spChg>
      </pc:sldChg>
      <pc:sldChg chg="modSp mod">
        <pc:chgData name="Lizzie Benefer" userId="84a23643-72bd-4b97-9c84-16c3f3761fc9" providerId="ADAL" clId="{88BD0AD1-138A-4F60-8514-99766881022E}" dt="2024-06-13T10:24:35.521" v="6470" actId="962"/>
        <pc:sldMkLst>
          <pc:docMk/>
          <pc:sldMk cId="807055038" sldId="1820"/>
        </pc:sldMkLst>
        <pc:spChg chg="mod">
          <ac:chgData name="Lizzie Benefer" userId="84a23643-72bd-4b97-9c84-16c3f3761fc9" providerId="ADAL" clId="{88BD0AD1-138A-4F60-8514-99766881022E}" dt="2024-06-13T10:24:35.521" v="6470" actId="962"/>
          <ac:spMkLst>
            <pc:docMk/>
            <pc:sldMk cId="807055038" sldId="1820"/>
            <ac:spMk id="6" creationId="{85D7B8E0-6667-B889-CB4E-86F1A46E712A}"/>
          </ac:spMkLst>
        </pc:spChg>
      </pc:sldChg>
      <pc:sldChg chg="modSp mod">
        <pc:chgData name="Lizzie Benefer" userId="84a23643-72bd-4b97-9c84-16c3f3761fc9" providerId="ADAL" clId="{88BD0AD1-138A-4F60-8514-99766881022E}" dt="2024-06-13T10:22:32.567" v="6186" actId="962"/>
        <pc:sldMkLst>
          <pc:docMk/>
          <pc:sldMk cId="1822223935" sldId="1823"/>
        </pc:sldMkLst>
        <pc:spChg chg="mod">
          <ac:chgData name="Lizzie Benefer" userId="84a23643-72bd-4b97-9c84-16c3f3761fc9" providerId="ADAL" clId="{88BD0AD1-138A-4F60-8514-99766881022E}" dt="2024-06-13T10:22:32.567" v="6186" actId="962"/>
          <ac:spMkLst>
            <pc:docMk/>
            <pc:sldMk cId="1822223935" sldId="1823"/>
            <ac:spMk id="5" creationId="{4D0AB949-D0AD-00AA-69F9-E3A01C9F52C9}"/>
          </ac:spMkLst>
        </pc:spChg>
      </pc:sldChg>
      <pc:sldChg chg="modSp mod">
        <pc:chgData name="Lizzie Benefer" userId="84a23643-72bd-4b97-9c84-16c3f3761fc9" providerId="ADAL" clId="{88BD0AD1-138A-4F60-8514-99766881022E}" dt="2024-06-13T10:23:46.208" v="6444" actId="962"/>
        <pc:sldMkLst>
          <pc:docMk/>
          <pc:sldMk cId="2498136926" sldId="1824"/>
        </pc:sldMkLst>
        <pc:spChg chg="mod">
          <ac:chgData name="Lizzie Benefer" userId="84a23643-72bd-4b97-9c84-16c3f3761fc9" providerId="ADAL" clId="{88BD0AD1-138A-4F60-8514-99766881022E}" dt="2024-06-13T10:23:44.943" v="6443" actId="962"/>
          <ac:spMkLst>
            <pc:docMk/>
            <pc:sldMk cId="2498136926" sldId="1824"/>
            <ac:spMk id="4" creationId="{75E48ED3-5086-6FBB-DFB6-608B67140FE3}"/>
          </ac:spMkLst>
        </pc:spChg>
        <pc:spChg chg="mod">
          <ac:chgData name="Lizzie Benefer" userId="84a23643-72bd-4b97-9c84-16c3f3761fc9" providerId="ADAL" clId="{88BD0AD1-138A-4F60-8514-99766881022E}" dt="2024-06-13T10:23:46.208" v="6444" actId="962"/>
          <ac:spMkLst>
            <pc:docMk/>
            <pc:sldMk cId="2498136926" sldId="1824"/>
            <ac:spMk id="5" creationId="{0D3FBA57-02F2-FE37-B81D-744BF7614952}"/>
          </ac:spMkLst>
        </pc:spChg>
        <pc:spChg chg="mod">
          <ac:chgData name="Lizzie Benefer" userId="84a23643-72bd-4b97-9c84-16c3f3761fc9" providerId="ADAL" clId="{88BD0AD1-138A-4F60-8514-99766881022E}" dt="2024-06-05T10:21:32.853" v="5252" actId="20577"/>
          <ac:spMkLst>
            <pc:docMk/>
            <pc:sldMk cId="2498136926" sldId="1824"/>
            <ac:spMk id="7" creationId="{667CA302-B3A1-67DF-EEB6-BABD017C0E67}"/>
          </ac:spMkLst>
        </pc:spChg>
      </pc:sldChg>
      <pc:sldChg chg="modSp mod">
        <pc:chgData name="Lizzie Benefer" userId="84a23643-72bd-4b97-9c84-16c3f3761fc9" providerId="ADAL" clId="{88BD0AD1-138A-4F60-8514-99766881022E}" dt="2024-06-13T10:22:16.379" v="6176" actId="962"/>
        <pc:sldMkLst>
          <pc:docMk/>
          <pc:sldMk cId="1459467521" sldId="1827"/>
        </pc:sldMkLst>
        <pc:spChg chg="mod">
          <ac:chgData name="Lizzie Benefer" userId="84a23643-72bd-4b97-9c84-16c3f3761fc9" providerId="ADAL" clId="{88BD0AD1-138A-4F60-8514-99766881022E}" dt="2024-06-13T10:22:16.379" v="6176" actId="962"/>
          <ac:spMkLst>
            <pc:docMk/>
            <pc:sldMk cId="1459467521" sldId="1827"/>
            <ac:spMk id="5" creationId="{63FCE7F3-EB0B-66EB-06D0-986B3D879FF0}"/>
          </ac:spMkLst>
        </pc:spChg>
        <pc:spChg chg="mod">
          <ac:chgData name="Lizzie Benefer" userId="84a23643-72bd-4b97-9c84-16c3f3761fc9" providerId="ADAL" clId="{88BD0AD1-138A-4F60-8514-99766881022E}" dt="2024-06-05T08:55:47.739" v="2264" actId="20577"/>
          <ac:spMkLst>
            <pc:docMk/>
            <pc:sldMk cId="1459467521" sldId="1827"/>
            <ac:spMk id="6" creationId="{5933951C-3E18-F7FD-4822-DA00B38522D4}"/>
          </ac:spMkLst>
        </pc:spChg>
      </pc:sldChg>
      <pc:sldChg chg="modSp mod">
        <pc:chgData name="Lizzie Benefer" userId="84a23643-72bd-4b97-9c84-16c3f3761fc9" providerId="ADAL" clId="{88BD0AD1-138A-4F60-8514-99766881022E}" dt="2024-06-13T10:22:29.195" v="6184" actId="962"/>
        <pc:sldMkLst>
          <pc:docMk/>
          <pc:sldMk cId="3526485849" sldId="1830"/>
        </pc:sldMkLst>
        <pc:spChg chg="mod">
          <ac:chgData name="Lizzie Benefer" userId="84a23643-72bd-4b97-9c84-16c3f3761fc9" providerId="ADAL" clId="{88BD0AD1-138A-4F60-8514-99766881022E}" dt="2024-06-13T10:22:26.271" v="6182" actId="962"/>
          <ac:spMkLst>
            <pc:docMk/>
            <pc:sldMk cId="3526485849" sldId="1830"/>
            <ac:spMk id="5" creationId="{1156D274-0076-AA92-3F8A-64A5BE8BCDFD}"/>
          </ac:spMkLst>
        </pc:spChg>
        <pc:spChg chg="mod">
          <ac:chgData name="Lizzie Benefer" userId="84a23643-72bd-4b97-9c84-16c3f3761fc9" providerId="ADAL" clId="{88BD0AD1-138A-4F60-8514-99766881022E}" dt="2024-06-05T09:22:24.659" v="3053" actId="20577"/>
          <ac:spMkLst>
            <pc:docMk/>
            <pc:sldMk cId="3526485849" sldId="1830"/>
            <ac:spMk id="8" creationId="{A1A47DB0-12D8-46AE-BC2A-B97127CA2759}"/>
          </ac:spMkLst>
        </pc:spChg>
        <pc:spChg chg="mod">
          <ac:chgData name="Lizzie Benefer" userId="84a23643-72bd-4b97-9c84-16c3f3761fc9" providerId="ADAL" clId="{88BD0AD1-138A-4F60-8514-99766881022E}" dt="2024-06-13T10:22:29.195" v="6184" actId="962"/>
          <ac:spMkLst>
            <pc:docMk/>
            <pc:sldMk cId="3526485849" sldId="1830"/>
            <ac:spMk id="9" creationId="{B70A8DBA-9B88-1D96-8547-671AFDFBAC54}"/>
          </ac:spMkLst>
        </pc:spChg>
        <pc:graphicFrameChg chg="mod">
          <ac:chgData name="Lizzie Benefer" userId="84a23643-72bd-4b97-9c84-16c3f3761fc9" providerId="ADAL" clId="{88BD0AD1-138A-4F60-8514-99766881022E}" dt="2024-06-13T09:17:17.352" v="6087"/>
          <ac:graphicFrameMkLst>
            <pc:docMk/>
            <pc:sldMk cId="3526485849" sldId="1830"/>
            <ac:graphicFrameMk id="3" creationId="{4EBC6705-267C-09AC-ABD9-83150C939926}"/>
          </ac:graphicFrameMkLst>
        </pc:graphicFrameChg>
      </pc:sldChg>
      <pc:sldChg chg="modSp mod">
        <pc:chgData name="Lizzie Benefer" userId="84a23643-72bd-4b97-9c84-16c3f3761fc9" providerId="ADAL" clId="{88BD0AD1-138A-4F60-8514-99766881022E}" dt="2024-06-13T10:22:07.325" v="6171" actId="962"/>
        <pc:sldMkLst>
          <pc:docMk/>
          <pc:sldMk cId="844175324" sldId="1835"/>
        </pc:sldMkLst>
        <pc:spChg chg="mod">
          <ac:chgData name="Lizzie Benefer" userId="84a23643-72bd-4b97-9c84-16c3f3761fc9" providerId="ADAL" clId="{88BD0AD1-138A-4F60-8514-99766881022E}" dt="2024-06-13T10:22:07.325" v="6171" actId="962"/>
          <ac:spMkLst>
            <pc:docMk/>
            <pc:sldMk cId="844175324" sldId="1835"/>
            <ac:spMk id="4" creationId="{886E0346-0175-9D79-E4D9-A39C99749CCF}"/>
          </ac:spMkLst>
        </pc:spChg>
        <pc:spChg chg="mod">
          <ac:chgData name="Lizzie Benefer" userId="84a23643-72bd-4b97-9c84-16c3f3761fc9" providerId="ADAL" clId="{88BD0AD1-138A-4F60-8514-99766881022E}" dt="2024-06-05T08:04:12.770" v="1430" actId="20577"/>
          <ac:spMkLst>
            <pc:docMk/>
            <pc:sldMk cId="844175324" sldId="1835"/>
            <ac:spMk id="9" creationId="{CF7C2ACA-C8C4-9673-E367-72E0FF8A8974}"/>
          </ac:spMkLst>
        </pc:spChg>
      </pc:sldChg>
      <pc:sldChg chg="modSp mod">
        <pc:chgData name="Lizzie Benefer" userId="84a23643-72bd-4b97-9c84-16c3f3761fc9" providerId="ADAL" clId="{88BD0AD1-138A-4F60-8514-99766881022E}" dt="2024-06-13T10:23:43.446" v="6442" actId="962"/>
        <pc:sldMkLst>
          <pc:docMk/>
          <pc:sldMk cId="2666464239" sldId="1838"/>
        </pc:sldMkLst>
        <pc:spChg chg="mod">
          <ac:chgData name="Lizzie Benefer" userId="84a23643-72bd-4b97-9c84-16c3f3761fc9" providerId="ADAL" clId="{88BD0AD1-138A-4F60-8514-99766881022E}" dt="2024-06-13T10:23:43.446" v="6442" actId="962"/>
          <ac:spMkLst>
            <pc:docMk/>
            <pc:sldMk cId="2666464239" sldId="1838"/>
            <ac:spMk id="4" creationId="{70D44DF6-CFE6-1D35-19AE-D7C1863900BD}"/>
          </ac:spMkLst>
        </pc:spChg>
        <pc:spChg chg="mod">
          <ac:chgData name="Lizzie Benefer" userId="84a23643-72bd-4b97-9c84-16c3f3761fc9" providerId="ADAL" clId="{88BD0AD1-138A-4F60-8514-99766881022E}" dt="2024-06-05T10:20:27.593" v="5152" actId="5793"/>
          <ac:spMkLst>
            <pc:docMk/>
            <pc:sldMk cId="2666464239" sldId="1838"/>
            <ac:spMk id="8" creationId="{A1A47DB0-12D8-46AE-BC2A-B97127CA2759}"/>
          </ac:spMkLst>
        </pc:spChg>
      </pc:sldChg>
      <pc:sldChg chg="modSp mod">
        <pc:chgData name="Lizzie Benefer" userId="84a23643-72bd-4b97-9c84-16c3f3761fc9" providerId="ADAL" clId="{88BD0AD1-138A-4F60-8514-99766881022E}" dt="2024-06-13T09:29:15.645" v="6166" actId="2062"/>
        <pc:sldMkLst>
          <pc:docMk/>
          <pc:sldMk cId="2929470161" sldId="1839"/>
        </pc:sldMkLst>
        <pc:graphicFrameChg chg="modGraphic">
          <ac:chgData name="Lizzie Benefer" userId="84a23643-72bd-4b97-9c84-16c3f3761fc9" providerId="ADAL" clId="{88BD0AD1-138A-4F60-8514-99766881022E}" dt="2024-06-13T09:29:15.645" v="6166" actId="2062"/>
          <ac:graphicFrameMkLst>
            <pc:docMk/>
            <pc:sldMk cId="2929470161" sldId="1839"/>
            <ac:graphicFrameMk id="7" creationId="{C54CB82C-7E01-E254-2DDA-918361BB7B4F}"/>
          </ac:graphicFrameMkLst>
        </pc:graphicFrameChg>
        <pc:graphicFrameChg chg="modGraphic">
          <ac:chgData name="Lizzie Benefer" userId="84a23643-72bd-4b97-9c84-16c3f3761fc9" providerId="ADAL" clId="{88BD0AD1-138A-4F60-8514-99766881022E}" dt="2024-06-13T09:28:50.807" v="6161" actId="2062"/>
          <ac:graphicFrameMkLst>
            <pc:docMk/>
            <pc:sldMk cId="2929470161" sldId="1839"/>
            <ac:graphicFrameMk id="10" creationId="{AFDFAC9F-C508-DC69-64BD-DAC41A4C159A}"/>
          </ac:graphicFrameMkLst>
        </pc:graphicFrameChg>
      </pc:sldChg>
      <pc:sldChg chg="modSp mod">
        <pc:chgData name="Lizzie Benefer" userId="84a23643-72bd-4b97-9c84-16c3f3761fc9" providerId="ADAL" clId="{88BD0AD1-138A-4F60-8514-99766881022E}" dt="2024-06-13T10:23:07.724" v="6207" actId="962"/>
        <pc:sldMkLst>
          <pc:docMk/>
          <pc:sldMk cId="181645851" sldId="1845"/>
        </pc:sldMkLst>
        <pc:spChg chg="mod">
          <ac:chgData name="Lizzie Benefer" userId="84a23643-72bd-4b97-9c84-16c3f3761fc9" providerId="ADAL" clId="{88BD0AD1-138A-4F60-8514-99766881022E}" dt="2024-06-13T10:23:07.724" v="6207" actId="962"/>
          <ac:spMkLst>
            <pc:docMk/>
            <pc:sldMk cId="181645851" sldId="1845"/>
            <ac:spMk id="4" creationId="{77ED0993-646E-144E-75CD-70E5814B8953}"/>
          </ac:spMkLst>
        </pc:spChg>
      </pc:sldChg>
      <pc:sldChg chg="modSp mod">
        <pc:chgData name="Lizzie Benefer" userId="84a23643-72bd-4b97-9c84-16c3f3761fc9" providerId="ADAL" clId="{88BD0AD1-138A-4F60-8514-99766881022E}" dt="2024-06-13T10:22:18.022" v="6177" actId="962"/>
        <pc:sldMkLst>
          <pc:docMk/>
          <pc:sldMk cId="2991838947" sldId="1847"/>
        </pc:sldMkLst>
        <pc:spChg chg="mod">
          <ac:chgData name="Lizzie Benefer" userId="84a23643-72bd-4b97-9c84-16c3f3761fc9" providerId="ADAL" clId="{88BD0AD1-138A-4F60-8514-99766881022E}" dt="2024-06-13T10:22:18.022" v="6177" actId="962"/>
          <ac:spMkLst>
            <pc:docMk/>
            <pc:sldMk cId="2991838947" sldId="1847"/>
            <ac:spMk id="4" creationId="{8883CE3B-9760-9A3D-E6B1-64682C2440E5}"/>
          </ac:spMkLst>
        </pc:spChg>
        <pc:spChg chg="mod">
          <ac:chgData name="Lizzie Benefer" userId="84a23643-72bd-4b97-9c84-16c3f3761fc9" providerId="ADAL" clId="{88BD0AD1-138A-4F60-8514-99766881022E}" dt="2024-06-13T09:15:07.024" v="6060" actId="20577"/>
          <ac:spMkLst>
            <pc:docMk/>
            <pc:sldMk cId="2991838947" sldId="1847"/>
            <ac:spMk id="8" creationId="{A1A47DB0-12D8-46AE-BC2A-B97127CA2759}"/>
          </ac:spMkLst>
        </pc:spChg>
      </pc:sldChg>
      <pc:sldChg chg="modSp mod">
        <pc:chgData name="Lizzie Benefer" userId="84a23643-72bd-4b97-9c84-16c3f3761fc9" providerId="ADAL" clId="{88BD0AD1-138A-4F60-8514-99766881022E}" dt="2024-06-05T08:00:35.915" v="1128" actId="20577"/>
        <pc:sldMkLst>
          <pc:docMk/>
          <pc:sldMk cId="1896411571" sldId="1848"/>
        </pc:sldMkLst>
        <pc:spChg chg="mod">
          <ac:chgData name="Lizzie Benefer" userId="84a23643-72bd-4b97-9c84-16c3f3761fc9" providerId="ADAL" clId="{88BD0AD1-138A-4F60-8514-99766881022E}" dt="2024-06-05T08:00:35.915" v="1128" actId="20577"/>
          <ac:spMkLst>
            <pc:docMk/>
            <pc:sldMk cId="1896411571" sldId="1848"/>
            <ac:spMk id="2" creationId="{E8FBA042-53F7-80D4-8820-8BE3284638D9}"/>
          </ac:spMkLst>
        </pc:spChg>
      </pc:sldChg>
      <pc:sldChg chg="modSp mod">
        <pc:chgData name="Lizzie Benefer" userId="84a23643-72bd-4b97-9c84-16c3f3761fc9" providerId="ADAL" clId="{88BD0AD1-138A-4F60-8514-99766881022E}" dt="2024-06-05T08:02:38.814" v="1276" actId="20577"/>
        <pc:sldMkLst>
          <pc:docMk/>
          <pc:sldMk cId="3193560900" sldId="1849"/>
        </pc:sldMkLst>
        <pc:spChg chg="mod">
          <ac:chgData name="Lizzie Benefer" userId="84a23643-72bd-4b97-9c84-16c3f3761fc9" providerId="ADAL" clId="{88BD0AD1-138A-4F60-8514-99766881022E}" dt="2024-06-05T08:02:38.814" v="1276" actId="20577"/>
          <ac:spMkLst>
            <pc:docMk/>
            <pc:sldMk cId="3193560900" sldId="1849"/>
            <ac:spMk id="3" creationId="{6F64AD2D-38E9-E31F-4081-B75B1EA013A7}"/>
          </ac:spMkLst>
        </pc:spChg>
      </pc:sldChg>
      <pc:sldChg chg="modSp mod">
        <pc:chgData name="Lizzie Benefer" userId="84a23643-72bd-4b97-9c84-16c3f3761fc9" providerId="ADAL" clId="{88BD0AD1-138A-4F60-8514-99766881022E}" dt="2024-06-13T10:22:44.316" v="6194" actId="962"/>
        <pc:sldMkLst>
          <pc:docMk/>
          <pc:sldMk cId="3940679564" sldId="1850"/>
        </pc:sldMkLst>
        <pc:spChg chg="mod">
          <ac:chgData name="Lizzie Benefer" userId="84a23643-72bd-4b97-9c84-16c3f3761fc9" providerId="ADAL" clId="{88BD0AD1-138A-4F60-8514-99766881022E}" dt="2024-06-13T10:22:44.316" v="6194" actId="962"/>
          <ac:spMkLst>
            <pc:docMk/>
            <pc:sldMk cId="3940679564" sldId="1850"/>
            <ac:spMk id="5" creationId="{61A1C9E4-85A2-F4D0-3A85-C3FA6C409561}"/>
          </ac:spMkLst>
        </pc:spChg>
        <pc:spChg chg="mod">
          <ac:chgData name="Lizzie Benefer" userId="84a23643-72bd-4b97-9c84-16c3f3761fc9" providerId="ADAL" clId="{88BD0AD1-138A-4F60-8514-99766881022E}" dt="2024-06-05T09:44:55.666" v="3476" actId="20577"/>
          <ac:spMkLst>
            <pc:docMk/>
            <pc:sldMk cId="3940679564" sldId="1850"/>
            <ac:spMk id="6" creationId="{3BAFA511-24F2-2C1B-4639-E547366F846B}"/>
          </ac:spMkLst>
        </pc:spChg>
        <pc:graphicFrameChg chg="mod">
          <ac:chgData name="Lizzie Benefer" userId="84a23643-72bd-4b97-9c84-16c3f3761fc9" providerId="ADAL" clId="{88BD0AD1-138A-4F60-8514-99766881022E}" dt="2024-06-13T09:19:33.513" v="6118"/>
          <ac:graphicFrameMkLst>
            <pc:docMk/>
            <pc:sldMk cId="3940679564" sldId="1850"/>
            <ac:graphicFrameMk id="3" creationId="{56F95040-A3FB-4CF9-E2E3-01753F071EBA}"/>
          </ac:graphicFrameMkLst>
        </pc:graphicFrameChg>
      </pc:sldChg>
      <pc:sldChg chg="addSp delSp modSp mod">
        <pc:chgData name="Lizzie Benefer" userId="84a23643-72bd-4b97-9c84-16c3f3761fc9" providerId="ADAL" clId="{88BD0AD1-138A-4F60-8514-99766881022E}" dt="2024-06-20T10:43:54.081" v="7563" actId="478"/>
        <pc:sldMkLst>
          <pc:docMk/>
          <pc:sldMk cId="2277220593" sldId="1851"/>
        </pc:sldMkLst>
        <pc:spChg chg="mod">
          <ac:chgData name="Lizzie Benefer" userId="84a23643-72bd-4b97-9c84-16c3f3761fc9" providerId="ADAL" clId="{88BD0AD1-138A-4F60-8514-99766881022E}" dt="2024-06-13T09:20:15.654" v="6144" actId="20577"/>
          <ac:spMkLst>
            <pc:docMk/>
            <pc:sldMk cId="2277220593" sldId="1851"/>
            <ac:spMk id="3" creationId="{D6523CBB-D796-8F28-E143-71A1A5B44E15}"/>
          </ac:spMkLst>
        </pc:spChg>
        <pc:spChg chg="mod">
          <ac:chgData name="Lizzie Benefer" userId="84a23643-72bd-4b97-9c84-16c3f3761fc9" providerId="ADAL" clId="{88BD0AD1-138A-4F60-8514-99766881022E}" dt="2024-06-13T10:22:50.248" v="6198" actId="962"/>
          <ac:spMkLst>
            <pc:docMk/>
            <pc:sldMk cId="2277220593" sldId="1851"/>
            <ac:spMk id="5" creationId="{7D029504-BFED-4988-D277-172971D3CD92}"/>
          </ac:spMkLst>
        </pc:spChg>
        <pc:spChg chg="mod">
          <ac:chgData name="Lizzie Benefer" userId="84a23643-72bd-4b97-9c84-16c3f3761fc9" providerId="ADAL" clId="{88BD0AD1-138A-4F60-8514-99766881022E}" dt="2024-06-13T10:22:51.828" v="6199" actId="962"/>
          <ac:spMkLst>
            <pc:docMk/>
            <pc:sldMk cId="2277220593" sldId="1851"/>
            <ac:spMk id="8" creationId="{DFE3AE57-F6C0-2B36-3C1B-90C9CABFA9F5}"/>
          </ac:spMkLst>
        </pc:spChg>
        <pc:spChg chg="add del mod">
          <ac:chgData name="Lizzie Benefer" userId="84a23643-72bd-4b97-9c84-16c3f3761fc9" providerId="ADAL" clId="{88BD0AD1-138A-4F60-8514-99766881022E}" dt="2024-06-20T10:43:13.287" v="7541" actId="478"/>
          <ac:spMkLst>
            <pc:docMk/>
            <pc:sldMk cId="2277220593" sldId="1851"/>
            <ac:spMk id="9" creationId="{A9B39F9D-483C-1A8B-B0A0-0AEA6EAAC274}"/>
          </ac:spMkLst>
        </pc:spChg>
        <pc:spChg chg="add del mod">
          <ac:chgData name="Lizzie Benefer" userId="84a23643-72bd-4b97-9c84-16c3f3761fc9" providerId="ADAL" clId="{88BD0AD1-138A-4F60-8514-99766881022E}" dt="2024-06-20T10:43:54.081" v="7563" actId="478"/>
          <ac:spMkLst>
            <pc:docMk/>
            <pc:sldMk cId="2277220593" sldId="1851"/>
            <ac:spMk id="10" creationId="{82DC9B13-AEF8-C45D-6F4A-433019329CA9}"/>
          </ac:spMkLst>
        </pc:spChg>
        <pc:graphicFrameChg chg="modGraphic">
          <ac:chgData name="Lizzie Benefer" userId="84a23643-72bd-4b97-9c84-16c3f3761fc9" providerId="ADAL" clId="{88BD0AD1-138A-4F60-8514-99766881022E}" dt="2024-06-05T09:56:53.577" v="3745" actId="2062"/>
          <ac:graphicFrameMkLst>
            <pc:docMk/>
            <pc:sldMk cId="2277220593" sldId="1851"/>
            <ac:graphicFrameMk id="6" creationId="{DA93D4C2-8E68-AE79-81C1-F61414FFBA61}"/>
          </ac:graphicFrameMkLst>
        </pc:graphicFrameChg>
      </pc:sldChg>
      <pc:sldChg chg="modSp mod">
        <pc:chgData name="Lizzie Benefer" userId="84a23643-72bd-4b97-9c84-16c3f3761fc9" providerId="ADAL" clId="{88BD0AD1-138A-4F60-8514-99766881022E}" dt="2024-06-13T10:22:54.177" v="6200" actId="962"/>
        <pc:sldMkLst>
          <pc:docMk/>
          <pc:sldMk cId="372540143" sldId="1852"/>
        </pc:sldMkLst>
        <pc:spChg chg="mod">
          <ac:chgData name="Lizzie Benefer" userId="84a23643-72bd-4b97-9c84-16c3f3761fc9" providerId="ADAL" clId="{88BD0AD1-138A-4F60-8514-99766881022E}" dt="2024-06-13T10:22:54.177" v="6200" actId="962"/>
          <ac:spMkLst>
            <pc:docMk/>
            <pc:sldMk cId="372540143" sldId="1852"/>
            <ac:spMk id="5" creationId="{E6681BAD-41F6-E59A-8EC4-572DC62F1F5C}"/>
          </ac:spMkLst>
        </pc:spChg>
        <pc:spChg chg="mod">
          <ac:chgData name="Lizzie Benefer" userId="84a23643-72bd-4b97-9c84-16c3f3761fc9" providerId="ADAL" clId="{88BD0AD1-138A-4F60-8514-99766881022E}" dt="2024-06-05T09:59:56.084" v="3908" actId="20577"/>
          <ac:spMkLst>
            <pc:docMk/>
            <pc:sldMk cId="372540143" sldId="1852"/>
            <ac:spMk id="8" creationId="{A1A47DB0-12D8-46AE-BC2A-B97127CA2759}"/>
          </ac:spMkLst>
        </pc:spChg>
      </pc:sldChg>
      <pc:sldChg chg="modSp mod">
        <pc:chgData name="Lizzie Benefer" userId="84a23643-72bd-4b97-9c84-16c3f3761fc9" providerId="ADAL" clId="{88BD0AD1-138A-4F60-8514-99766881022E}" dt="2024-06-18T15:53:22.443" v="7142" actId="1036"/>
        <pc:sldMkLst>
          <pc:docMk/>
          <pc:sldMk cId="172192987" sldId="1853"/>
        </pc:sldMkLst>
        <pc:spChg chg="mod">
          <ac:chgData name="Lizzie Benefer" userId="84a23643-72bd-4b97-9c84-16c3f3761fc9" providerId="ADAL" clId="{88BD0AD1-138A-4F60-8514-99766881022E}" dt="2024-06-13T10:23:49.333" v="6446" actId="962"/>
          <ac:spMkLst>
            <pc:docMk/>
            <pc:sldMk cId="172192987" sldId="1853"/>
            <ac:spMk id="5" creationId="{8EC8A28F-B225-39EE-0ABD-07152D9E3944}"/>
          </ac:spMkLst>
        </pc:spChg>
        <pc:spChg chg="mod">
          <ac:chgData name="Lizzie Benefer" userId="84a23643-72bd-4b97-9c84-16c3f3761fc9" providerId="ADAL" clId="{88BD0AD1-138A-4F60-8514-99766881022E}" dt="2024-06-18T15:53:22.443" v="7142" actId="1036"/>
          <ac:spMkLst>
            <pc:docMk/>
            <pc:sldMk cId="172192987" sldId="1853"/>
            <ac:spMk id="6" creationId="{D16F7AFD-C727-9663-2E6B-69AD30FB8FAA}"/>
          </ac:spMkLst>
        </pc:spChg>
        <pc:spChg chg="mod">
          <ac:chgData name="Lizzie Benefer" userId="84a23643-72bd-4b97-9c84-16c3f3761fc9" providerId="ADAL" clId="{88BD0AD1-138A-4F60-8514-99766881022E}" dt="2024-06-13T10:24:32.121" v="6469" actId="962"/>
          <ac:spMkLst>
            <pc:docMk/>
            <pc:sldMk cId="172192987" sldId="1853"/>
            <ac:spMk id="9" creationId="{17CF5AE4-BBDA-EA7A-2046-BD3B686AF74D}"/>
          </ac:spMkLst>
        </pc:spChg>
        <pc:graphicFrameChg chg="mod">
          <ac:chgData name="Lizzie Benefer" userId="84a23643-72bd-4b97-9c84-16c3f3761fc9" providerId="ADAL" clId="{88BD0AD1-138A-4F60-8514-99766881022E}" dt="2024-06-13T10:24:19.442" v="6450" actId="14100"/>
          <ac:graphicFrameMkLst>
            <pc:docMk/>
            <pc:sldMk cId="172192987" sldId="1853"/>
            <ac:graphicFrameMk id="3" creationId="{BFDE30D1-06FE-823A-3B53-B01FDE4A3121}"/>
          </ac:graphicFrameMkLst>
        </pc:graphicFrameChg>
        <pc:graphicFrameChg chg="modGraphic">
          <ac:chgData name="Lizzie Benefer" userId="84a23643-72bd-4b97-9c84-16c3f3761fc9" providerId="ADAL" clId="{88BD0AD1-138A-4F60-8514-99766881022E}" dt="2024-06-18T15:52:51.042" v="7129" actId="14734"/>
          <ac:graphicFrameMkLst>
            <pc:docMk/>
            <pc:sldMk cId="172192987" sldId="1853"/>
            <ac:graphicFrameMk id="7" creationId="{7E2E8C3D-69A7-0C56-9185-781CD7E02F4E}"/>
          </ac:graphicFrameMkLst>
        </pc:graphicFrameChg>
      </pc:sldChg>
      <pc:sldChg chg="modSp mod">
        <pc:chgData name="Lizzie Benefer" userId="84a23643-72bd-4b97-9c84-16c3f3761fc9" providerId="ADAL" clId="{88BD0AD1-138A-4F60-8514-99766881022E}" dt="2024-06-20T10:47:28.614" v="8118" actId="962"/>
        <pc:sldMkLst>
          <pc:docMk/>
          <pc:sldMk cId="2771305618" sldId="1854"/>
        </pc:sldMkLst>
        <pc:graphicFrameChg chg="mod">
          <ac:chgData name="Lizzie Benefer" userId="84a23643-72bd-4b97-9c84-16c3f3761fc9" providerId="ADAL" clId="{88BD0AD1-138A-4F60-8514-99766881022E}" dt="2024-06-20T10:46:47.553" v="7836" actId="962"/>
          <ac:graphicFrameMkLst>
            <pc:docMk/>
            <pc:sldMk cId="2771305618" sldId="1854"/>
            <ac:graphicFrameMk id="3" creationId="{A2866752-D815-765C-0AE5-A8159CCD03DA}"/>
          </ac:graphicFrameMkLst>
        </pc:graphicFrameChg>
        <pc:graphicFrameChg chg="mod modGraphic">
          <ac:chgData name="Lizzie Benefer" userId="84a23643-72bd-4b97-9c84-16c3f3761fc9" providerId="ADAL" clId="{88BD0AD1-138A-4F60-8514-99766881022E}" dt="2024-06-20T10:47:28.614" v="8118" actId="962"/>
          <ac:graphicFrameMkLst>
            <pc:docMk/>
            <pc:sldMk cId="2771305618" sldId="1854"/>
            <ac:graphicFrameMk id="6" creationId="{78671959-2F99-4991-4D2E-9E77D9CAE500}"/>
          </ac:graphicFrameMkLst>
        </pc:graphicFrameChg>
      </pc:sldChg>
      <pc:sldChg chg="modSp mod">
        <pc:chgData name="Lizzie Benefer" userId="84a23643-72bd-4b97-9c84-16c3f3761fc9" providerId="ADAL" clId="{88BD0AD1-138A-4F60-8514-99766881022E}" dt="2024-06-20T10:38:15.509" v="7475" actId="113"/>
        <pc:sldMkLst>
          <pc:docMk/>
          <pc:sldMk cId="1620391494" sldId="1903"/>
        </pc:sldMkLst>
        <pc:spChg chg="mod">
          <ac:chgData name="Lizzie Benefer" userId="84a23643-72bd-4b97-9c84-16c3f3761fc9" providerId="ADAL" clId="{88BD0AD1-138A-4F60-8514-99766881022E}" dt="2024-06-20T10:38:15.509" v="7475" actId="113"/>
          <ac:spMkLst>
            <pc:docMk/>
            <pc:sldMk cId="1620391494" sldId="1903"/>
            <ac:spMk id="11" creationId="{B61B6FF3-2D64-103F-EB2A-95F74B7D8E02}"/>
          </ac:spMkLst>
        </pc:spChg>
        <pc:graphicFrameChg chg="mod">
          <ac:chgData name="Lizzie Benefer" userId="84a23643-72bd-4b97-9c84-16c3f3761fc9" providerId="ADAL" clId="{88BD0AD1-138A-4F60-8514-99766881022E}" dt="2024-06-20T10:13:31.586" v="7163"/>
          <ac:graphicFrameMkLst>
            <pc:docMk/>
            <pc:sldMk cId="1620391494" sldId="1903"/>
            <ac:graphicFrameMk id="2" creationId="{7F1921D7-8E55-02FC-DE84-83EECC0E0B09}"/>
          </ac:graphicFrameMkLst>
        </pc:graphicFrameChg>
        <pc:graphicFrameChg chg="mod modGraphic">
          <ac:chgData name="Lizzie Benefer" userId="84a23643-72bd-4b97-9c84-16c3f3761fc9" providerId="ADAL" clId="{88BD0AD1-138A-4F60-8514-99766881022E}" dt="2024-06-18T14:35:47.815" v="6543" actId="122"/>
          <ac:graphicFrameMkLst>
            <pc:docMk/>
            <pc:sldMk cId="1620391494" sldId="1903"/>
            <ac:graphicFrameMk id="6" creationId="{21C6761E-35FF-2A6C-2EC6-4E1DD45E7390}"/>
          </ac:graphicFrameMkLst>
        </pc:graphicFrameChg>
      </pc:sldChg>
      <pc:sldChg chg="modSp mod">
        <pc:chgData name="Lizzie Benefer" userId="84a23643-72bd-4b97-9c84-16c3f3761fc9" providerId="ADAL" clId="{88BD0AD1-138A-4F60-8514-99766881022E}" dt="2024-06-20T10:48:27.192" v="8500" actId="962"/>
        <pc:sldMkLst>
          <pc:docMk/>
          <pc:sldMk cId="1497383846" sldId="1904"/>
        </pc:sldMkLst>
        <pc:spChg chg="mod">
          <ac:chgData name="Lizzie Benefer" userId="84a23643-72bd-4b97-9c84-16c3f3761fc9" providerId="ADAL" clId="{88BD0AD1-138A-4F60-8514-99766881022E}" dt="2024-06-20T10:41:12.979" v="7523" actId="6549"/>
          <ac:spMkLst>
            <pc:docMk/>
            <pc:sldMk cId="1497383846" sldId="1904"/>
            <ac:spMk id="9" creationId="{D5AAECF7-0501-F85D-5A8E-428AB749EDB8}"/>
          </ac:spMkLst>
        </pc:spChg>
        <pc:graphicFrameChg chg="mod">
          <ac:chgData name="Lizzie Benefer" userId="84a23643-72bd-4b97-9c84-16c3f3761fc9" providerId="ADAL" clId="{88BD0AD1-138A-4F60-8514-99766881022E}" dt="2024-06-20T10:48:27.192" v="8500" actId="962"/>
          <ac:graphicFrameMkLst>
            <pc:docMk/>
            <pc:sldMk cId="1497383846" sldId="1904"/>
            <ac:graphicFrameMk id="6" creationId="{F695796B-2D21-3675-72FB-AAC59F9D8CDA}"/>
          </ac:graphicFrameMkLst>
        </pc:graphicFrameChg>
        <pc:graphicFrameChg chg="mod">
          <ac:chgData name="Lizzie Benefer" userId="84a23643-72bd-4b97-9c84-16c3f3761fc9" providerId="ADAL" clId="{88BD0AD1-138A-4F60-8514-99766881022E}" dt="2024-06-20T10:47:49.128" v="8288" actId="962"/>
          <ac:graphicFrameMkLst>
            <pc:docMk/>
            <pc:sldMk cId="1497383846" sldId="1904"/>
            <ac:graphicFrameMk id="8" creationId="{2ED3D34F-03C5-B398-0113-7E8F1FAE741B}"/>
          </ac:graphicFrameMkLst>
        </pc:graphicFrameChg>
      </pc:sldChg>
      <pc:sldChg chg="modSp mod">
        <pc:chgData name="Lizzie Benefer" userId="84a23643-72bd-4b97-9c84-16c3f3761fc9" providerId="ADAL" clId="{88BD0AD1-138A-4F60-8514-99766881022E}" dt="2024-06-20T10:49:44.944" v="9088" actId="962"/>
        <pc:sldMkLst>
          <pc:docMk/>
          <pc:sldMk cId="642498103" sldId="1906"/>
        </pc:sldMkLst>
        <pc:spChg chg="mod">
          <ac:chgData name="Lizzie Benefer" userId="84a23643-72bd-4b97-9c84-16c3f3761fc9" providerId="ADAL" clId="{88BD0AD1-138A-4F60-8514-99766881022E}" dt="2024-06-18T15:12:35.478" v="6983" actId="6549"/>
          <ac:spMkLst>
            <pc:docMk/>
            <pc:sldMk cId="642498103" sldId="1906"/>
            <ac:spMk id="16" creationId="{0C1E7037-385B-4A79-4B28-7C3D625417EC}"/>
          </ac:spMkLst>
        </pc:spChg>
        <pc:graphicFrameChg chg="mod">
          <ac:chgData name="Lizzie Benefer" userId="84a23643-72bd-4b97-9c84-16c3f3761fc9" providerId="ADAL" clId="{88BD0AD1-138A-4F60-8514-99766881022E}" dt="2024-06-20T10:49:25.812" v="8920" actId="962"/>
          <ac:graphicFrameMkLst>
            <pc:docMk/>
            <pc:sldMk cId="642498103" sldId="1906"/>
            <ac:graphicFrameMk id="5" creationId="{FA5E24B8-1439-242A-B0F8-77FC303B3C50}"/>
          </ac:graphicFrameMkLst>
        </pc:graphicFrameChg>
        <pc:graphicFrameChg chg="mod">
          <ac:chgData name="Lizzie Benefer" userId="84a23643-72bd-4b97-9c84-16c3f3761fc9" providerId="ADAL" clId="{88BD0AD1-138A-4F60-8514-99766881022E}" dt="2024-06-20T10:49:44.944" v="9088" actId="962"/>
          <ac:graphicFrameMkLst>
            <pc:docMk/>
            <pc:sldMk cId="642498103" sldId="1906"/>
            <ac:graphicFrameMk id="7" creationId="{E8DA81B5-FDC7-71F4-1B76-4128F421296D}"/>
          </ac:graphicFrameMkLst>
        </pc:graphicFrameChg>
        <pc:picChg chg="mod ord">
          <ac:chgData name="Lizzie Benefer" userId="84a23643-72bd-4b97-9c84-16c3f3761fc9" providerId="ADAL" clId="{88BD0AD1-138A-4F60-8514-99766881022E}" dt="2024-06-18T15:07:30.806" v="6965" actId="171"/>
          <ac:picMkLst>
            <pc:docMk/>
            <pc:sldMk cId="642498103" sldId="1906"/>
            <ac:picMk id="3" creationId="{6D2449C8-CC2B-8FF9-E5FE-F42CF8081B54}"/>
          </ac:picMkLst>
        </pc:picChg>
      </pc:sldChg>
      <pc:sldChg chg="modSp mod">
        <pc:chgData name="Lizzie Benefer" userId="84a23643-72bd-4b97-9c84-16c3f3761fc9" providerId="ADAL" clId="{88BD0AD1-138A-4F60-8514-99766881022E}" dt="2024-06-20T10:51:29.376" v="9420" actId="962"/>
        <pc:sldMkLst>
          <pc:docMk/>
          <pc:sldMk cId="1859388841" sldId="1907"/>
        </pc:sldMkLst>
        <pc:spChg chg="mod">
          <ac:chgData name="Lizzie Benefer" userId="84a23643-72bd-4b97-9c84-16c3f3761fc9" providerId="ADAL" clId="{88BD0AD1-138A-4F60-8514-99766881022E}" dt="2024-06-18T15:26:58.588" v="7071" actId="14100"/>
          <ac:spMkLst>
            <pc:docMk/>
            <pc:sldMk cId="1859388841" sldId="1907"/>
            <ac:spMk id="8" creationId="{7E504C51-8558-F51F-1443-AD0221E027F4}"/>
          </ac:spMkLst>
        </pc:spChg>
        <pc:graphicFrameChg chg="mod">
          <ac:chgData name="Lizzie Benefer" userId="84a23643-72bd-4b97-9c84-16c3f3761fc9" providerId="ADAL" clId="{88BD0AD1-138A-4F60-8514-99766881022E}" dt="2024-06-20T10:50:53.964" v="9268" actId="962"/>
          <ac:graphicFrameMkLst>
            <pc:docMk/>
            <pc:sldMk cId="1859388841" sldId="1907"/>
            <ac:graphicFrameMk id="5" creationId="{45A9B233-2221-E96A-792E-16BD8B654A29}"/>
          </ac:graphicFrameMkLst>
        </pc:graphicFrameChg>
        <pc:graphicFrameChg chg="mod">
          <ac:chgData name="Lizzie Benefer" userId="84a23643-72bd-4b97-9c84-16c3f3761fc9" providerId="ADAL" clId="{88BD0AD1-138A-4F60-8514-99766881022E}" dt="2024-06-18T15:29:29.564" v="7088"/>
          <ac:graphicFrameMkLst>
            <pc:docMk/>
            <pc:sldMk cId="1859388841" sldId="1907"/>
            <ac:graphicFrameMk id="9" creationId="{9E42FEFA-EF8B-5B1B-063B-A6B583FF018E}"/>
          </ac:graphicFrameMkLst>
        </pc:graphicFrameChg>
        <pc:graphicFrameChg chg="mod">
          <ac:chgData name="Lizzie Benefer" userId="84a23643-72bd-4b97-9c84-16c3f3761fc9" providerId="ADAL" clId="{88BD0AD1-138A-4F60-8514-99766881022E}" dt="2024-06-20T10:51:29.376" v="9420" actId="962"/>
          <ac:graphicFrameMkLst>
            <pc:docMk/>
            <pc:sldMk cId="1859388841" sldId="1907"/>
            <ac:graphicFrameMk id="10" creationId="{9E42FEFA-EF8B-5B1B-063B-A6B583FF018E}"/>
          </ac:graphicFrameMkLst>
        </pc:graphicFrameChg>
      </pc:sldChg>
      <pc:sldChg chg="modSp mod">
        <pc:chgData name="Lizzie Benefer" userId="84a23643-72bd-4b97-9c84-16c3f3761fc9" providerId="ADAL" clId="{88BD0AD1-138A-4F60-8514-99766881022E}" dt="2024-06-20T10:48:58.499" v="8762" actId="962"/>
        <pc:sldMkLst>
          <pc:docMk/>
          <pc:sldMk cId="290041625" sldId="1908"/>
        </pc:sldMkLst>
        <pc:spChg chg="ord">
          <ac:chgData name="Lizzie Benefer" userId="84a23643-72bd-4b97-9c84-16c3f3761fc9" providerId="ADAL" clId="{88BD0AD1-138A-4F60-8514-99766881022E}" dt="2024-06-18T15:28:45.627" v="7081"/>
          <ac:spMkLst>
            <pc:docMk/>
            <pc:sldMk cId="290041625" sldId="1908"/>
            <ac:spMk id="5" creationId="{1B05EF27-1644-AC94-C699-80AE9522F621}"/>
          </ac:spMkLst>
        </pc:spChg>
        <pc:spChg chg="mod">
          <ac:chgData name="Lizzie Benefer" userId="84a23643-72bd-4b97-9c84-16c3f3761fc9" providerId="ADAL" clId="{88BD0AD1-138A-4F60-8514-99766881022E}" dt="2024-06-20T10:41:37.102" v="7537" actId="6549"/>
          <ac:spMkLst>
            <pc:docMk/>
            <pc:sldMk cId="290041625" sldId="1908"/>
            <ac:spMk id="8" creationId="{03F4D88E-C44E-F7C4-8D2A-AA45DD8E003E}"/>
          </ac:spMkLst>
        </pc:spChg>
        <pc:graphicFrameChg chg="mod modGraphic">
          <ac:chgData name="Lizzie Benefer" userId="84a23643-72bd-4b97-9c84-16c3f3761fc9" providerId="ADAL" clId="{88BD0AD1-138A-4F60-8514-99766881022E}" dt="2024-06-20T10:48:42.486" v="8612" actId="962"/>
          <ac:graphicFrameMkLst>
            <pc:docMk/>
            <pc:sldMk cId="290041625" sldId="1908"/>
            <ac:graphicFrameMk id="7" creationId="{3B839D45-B93C-74C2-955C-012533822C94}"/>
          </ac:graphicFrameMkLst>
        </pc:graphicFrameChg>
        <pc:graphicFrameChg chg="mod modGraphic">
          <ac:chgData name="Lizzie Benefer" userId="84a23643-72bd-4b97-9c84-16c3f3761fc9" providerId="ADAL" clId="{88BD0AD1-138A-4F60-8514-99766881022E}" dt="2024-06-20T10:48:58.499" v="8762" actId="962"/>
          <ac:graphicFrameMkLst>
            <pc:docMk/>
            <pc:sldMk cId="290041625" sldId="1908"/>
            <ac:graphicFrameMk id="9" creationId="{A8AB70BD-EFBF-2C7E-E26A-A8C6DC524A65}"/>
          </ac:graphicFrameMkLst>
        </pc:graphicFrameChg>
        <pc:picChg chg="ord">
          <ac:chgData name="Lizzie Benefer" userId="84a23643-72bd-4b97-9c84-16c3f3761fc9" providerId="ADAL" clId="{88BD0AD1-138A-4F60-8514-99766881022E}" dt="2024-06-18T14:57:14.127" v="6744" actId="170"/>
          <ac:picMkLst>
            <pc:docMk/>
            <pc:sldMk cId="290041625" sldId="1908"/>
            <ac:picMk id="6" creationId="{07A04D0E-3F44-3F80-553F-A25696F2182A}"/>
          </ac:picMkLst>
        </pc:picChg>
      </pc:sldChg>
      <pc:sldChg chg="new del">
        <pc:chgData name="Lizzie Benefer" userId="84a23643-72bd-4b97-9c84-16c3f3761fc9" providerId="ADAL" clId="{88BD0AD1-138A-4F60-8514-99766881022E}" dt="2024-06-18T15:45:54.763" v="7128" actId="680"/>
        <pc:sldMkLst>
          <pc:docMk/>
          <pc:sldMk cId="2632486224" sldId="1910"/>
        </pc:sldMkLst>
      </pc:sldChg>
    </pc:docChg>
  </pc:docChgLst>
  <pc:docChgLst>
    <pc:chgData name="Lizzie Benefer" userId="S::elizabeth.benefer@norfolk.gov.uk::84a23643-72bd-4b97-9c84-16c3f3761fc9" providerId="AD" clId="Web-{60A1969A-819D-18D8-70D6-7D80647C14C7}"/>
    <pc:docChg chg="modSld">
      <pc:chgData name="Lizzie Benefer" userId="S::elizabeth.benefer@norfolk.gov.uk::84a23643-72bd-4b97-9c84-16c3f3761fc9" providerId="AD" clId="Web-{60A1969A-819D-18D8-70D6-7D80647C14C7}" dt="2024-06-04T14:46:13.934" v="3" actId="1076"/>
      <pc:docMkLst>
        <pc:docMk/>
      </pc:docMkLst>
      <pc:sldChg chg="modSp">
        <pc:chgData name="Lizzie Benefer" userId="S::elizabeth.benefer@norfolk.gov.uk::84a23643-72bd-4b97-9c84-16c3f3761fc9" providerId="AD" clId="Web-{60A1969A-819D-18D8-70D6-7D80647C14C7}" dt="2024-06-04T14:46:13.934" v="3" actId="1076"/>
        <pc:sldMkLst>
          <pc:docMk/>
          <pc:sldMk cId="3526485849" sldId="1830"/>
        </pc:sldMkLst>
        <pc:spChg chg="mod">
          <ac:chgData name="Lizzie Benefer" userId="S::elizabeth.benefer@norfolk.gov.uk::84a23643-72bd-4b97-9c84-16c3f3761fc9" providerId="AD" clId="Web-{60A1969A-819D-18D8-70D6-7D80647C14C7}" dt="2024-06-04T14:46:13.934" v="3" actId="1076"/>
          <ac:spMkLst>
            <pc:docMk/>
            <pc:sldMk cId="3526485849" sldId="1830"/>
            <ac:spMk id="5" creationId="{1156D274-0076-AA92-3F8A-64A5BE8BCDF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Gross%20median%20weekly%20pay%20-%20from%20LU%20dashboar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Sector%20and%20clusters%20work/Cluster%20Analysis%20-%20Foundation%20Sectors%20-%20Evidence%20Base.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17.xml"/><Relationship Id="rId1" Type="http://schemas.microsoft.com/office/2011/relationships/chartStyle" Target="style17.xml"/></Relationships>
</file>

<file path=ppt/charts/_rels/chart15.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18.xml"/><Relationship Id="rId1" Type="http://schemas.microsoft.com/office/2011/relationships/chartStyle" Target="style18.xml"/></Relationships>
</file>

<file path=ppt/charts/_rels/chart16.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19.xml"/><Relationship Id="rId1" Type="http://schemas.microsoft.com/office/2011/relationships/chartStyle" Target="style19.xml"/></Relationships>
</file>

<file path=ppt/charts/_rels/chart17.xml.rels><?xml version="1.0" encoding="UTF-8" standalone="yes"?>
<Relationships xmlns="http://schemas.openxmlformats.org/package/2006/relationships"><Relationship Id="rId3" Type="http://schemas.openxmlformats.org/officeDocument/2006/relationships/oleObject" Target="https://norfolkcounty-my.sharepoint.com/personal/sreekumar_nair_norfolk_gov_uk/Documents/North%20Norfolk%20Cluster%20Analysis.xlsm" TargetMode="External"/><Relationship Id="rId2" Type="http://schemas.microsoft.com/office/2011/relationships/chartColorStyle" Target="colors20.xml"/><Relationship Id="rId1" Type="http://schemas.microsoft.com/office/2011/relationships/chartStyle" Target="style20.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1.xml"/><Relationship Id="rId1" Type="http://schemas.microsoft.com/office/2011/relationships/chartStyle" Target="style21.xml"/></Relationships>
</file>

<file path=ppt/charts/_rels/chart19.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nomis_2023_11_21_121005%20-%20Business%20Change%202013%20to%202023.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Gross%20median%20weekly%20pay%20-%20from%20LU%20dashboar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nomis_2023_11_29_100339%20-%20Sole%20Proprietors.xlsx" TargetMode="External"/><Relationship Id="rId2" Type="http://schemas.microsoft.com/office/2011/relationships/chartColorStyle" Target="colors23.xml"/><Relationship Id="rId1" Type="http://schemas.microsoft.com/office/2011/relationships/chartStyle" Target="style23.xml"/></Relationships>
</file>

<file path=ppt/charts/_rels/chart21.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nomis_2023_11_29_100339%20-%20Sole%20Proprietors.xlsx" TargetMode="External"/><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businessdemographyexceltables2022%20-%20survival%20and%20high%20growth%20businesses.xlsx" TargetMode="External"/><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24.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GVA%20by%20industry%20for%20districts.xlsx" TargetMode="External"/><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ladproductivity%20-%20GVA.xlsx" TargetMode="External"/><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202209_mobile_laua_r01%20-%20mobile%20coverage%202022.xlsx" TargetMode="External"/><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0.xml"/><Relationship Id="rId1" Type="http://schemas.microsoft.com/office/2011/relationships/chartStyle" Target="style30.xml"/></Relationships>
</file>

<file path=ppt/charts/_rels/chart28.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1.xml"/><Relationship Id="rId1" Type="http://schemas.microsoft.com/office/2011/relationships/chartStyle" Target="style31.xml"/></Relationships>
</file>

<file path=ppt/charts/_rels/chart29.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2.xml"/><Relationship Id="rId1" Type="http://schemas.microsoft.com/office/2011/relationships/chartStyle" Target="style32.xml"/></Relationships>
</file>

<file path=ppt/charts/_rels/chart3.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Deprivation%20-%20population%20living%20in%20bottom%203%20decil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3.xml"/><Relationship Id="rId1" Type="http://schemas.microsoft.com/office/2011/relationships/chartStyle" Target="style33.xml"/></Relationships>
</file>

<file path=ppt/charts/_rels/chart31.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4.xml"/><Relationship Id="rId1" Type="http://schemas.microsoft.com/office/2011/relationships/chartStyle" Target="style34.xml"/></Relationships>
</file>

<file path=ppt/charts/_rels/chart32.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5.xml"/><Relationship Id="rId1" Type="http://schemas.microsoft.com/office/2011/relationships/chartStyle" Target="style35.xml"/></Relationships>
</file>

<file path=ppt/charts/_rels/chart33.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6.xml"/><Relationship Id="rId1" Type="http://schemas.microsoft.com/office/2011/relationships/chartStyle" Target="style36.xml"/></Relationships>
</file>

<file path=ppt/charts/_rels/chart34.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wellbeing-local-authority-time-series-v3-filtered-2023-11-20T11-24-01Z.xlsx" TargetMode="External"/><Relationship Id="rId2" Type="http://schemas.microsoft.com/office/2011/relationships/chartColorStyle" Target="colors37.xml"/><Relationship Id="rId1" Type="http://schemas.microsoft.com/office/2011/relationships/chartStyle" Target="style37.xml"/></Relationships>
</file>

<file path=ppt/charts/_rels/chart35.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ratioofhousepriceexistingtoresidencebasedearnings%20-%20housing%20affordability.xlsx" TargetMode="External"/><Relationship Id="rId2" Type="http://schemas.microsoft.com/office/2011/relationships/chartColorStyle" Target="colors38.xml"/><Relationship Id="rId1" Type="http://schemas.microsoft.com/office/2011/relationships/chartStyle" Target="style38.xml"/></Relationships>
</file>

<file path=ppt/charts/_rels/chart36.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ratioofhousepriceexistingtoresidencebasedearnings%20-%20housing%20affordability.xlsx" TargetMode="External"/><Relationship Id="rId2" Type="http://schemas.microsoft.com/office/2011/relationships/chartColorStyle" Target="colors39.xml"/><Relationship Id="rId1" Type="http://schemas.microsoft.com/office/2011/relationships/chartStyle" Target="style39.xml"/></Relationships>
</file>

<file path=ppt/charts/_rels/chart37.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datadownload%20-%20gross%20disposable%20household%20income%202021.xlsx" TargetMode="External"/><Relationship Id="rId2" Type="http://schemas.microsoft.com/office/2011/relationships/chartColorStyle" Target="colors40.xml"/><Relationship Id="rId1" Type="http://schemas.microsoft.com/office/2011/relationships/chartStyle" Target="style40.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embeddings/oleObject3.bin"/></Relationships>
</file>

<file path=ppt/charts/_rels/chart39.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ODQP01EW_LTLA%20-%20travel%20to%20work%20place%20by%20local%20authority%20destinations.xlsx" TargetMode="External"/><Relationship Id="rId2" Type="http://schemas.microsoft.com/office/2011/relationships/chartColorStyle" Target="colors42.xml"/><Relationship Id="rId1" Type="http://schemas.microsoft.com/office/2011/relationships/chartStyle" Target="style4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nathan.eagle\OneDrive%20-%20Norfolk%20County%20Council\NODA%20Projects\39%20Norfolk%20Economic%20Strategy\2023%20data%20downloads\Percentage%20of%20households%20in%20fuel%20poverty%20-%20Low%20Income_Low%20energy%20Efficiency%20(LILEE).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orfolkcounty-my.sharepoint.com/personal/elizabeth_benefer_norfolk_gov_uk/Documents/COPY%20nomis_2023_11_21_093430%20-%20qualifications%20skill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orfolkcounty-my.sharepoint.com/personal/elizabeth_benefer_norfolk_gov_uk/Documents/COPY%20nomis_2023_11_21_093430%20-%20qualifications%20skill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nomis_2023_11_21_093430%20-%20qualificati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5%20Norfolk%20Skills%20Strategy/Data/File_2_-_IoD2019_Domains_of_Depriv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norfolkcounty.sharepoint.com/sites/IA-IANO/Projects/NODA/Projects/39%20Norfolk%20Economic%20Strategy/2023%20data%20downloads/msoa_to_adult_he_2011-30sept%20-%20POLAR4.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norfolkcounty-my.sharepoint.com/personal/sreekumar_nair_norfolk_gov_uk/Documents/North%20Norfolk%20Cluster%20Analysis.xlsm"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norfolkcounty-my.sharepoint.com/personal/sreekumar_nair_norfolk_gov_uk/Documents/North%20Norfolk%20Cluster%20Analysis.xlsm"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https://norfolkcounty-my.sharepoint.com/personal/sreekumar_nair_norfolk_gov_uk/Documents/North%20Norfolk%20Cluster%20Analysi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t>Workplace Gross Median Weekly Pay (£) in Norfolk districts, Norfolk and England, 2018-2022</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workings!$H$28</c:f>
              <c:strCache>
                <c:ptCount val="1"/>
                <c:pt idx="0">
                  <c:v>2018</c:v>
                </c:pt>
              </c:strCache>
            </c:strRef>
          </c:tx>
          <c:spPr>
            <a:solidFill>
              <a:schemeClr val="accent5">
                <a:tint val="54000"/>
              </a:schemeClr>
            </a:solidFill>
            <a:ln>
              <a:solidFill>
                <a:schemeClr val="tx1"/>
              </a:solidFill>
            </a:ln>
            <a:effectLst/>
          </c:spPr>
          <c:invertIfNegative val="0"/>
          <c:dPt>
            <c:idx val="7"/>
            <c:invertIfNegative val="0"/>
            <c:bubble3D val="0"/>
            <c:spPr>
              <a:solidFill>
                <a:srgbClr val="ACCA9E"/>
              </a:solidFill>
              <a:ln>
                <a:solidFill>
                  <a:schemeClr val="tx1"/>
                </a:solidFill>
              </a:ln>
              <a:effectLst/>
            </c:spPr>
            <c:extLst>
              <c:ext xmlns:c16="http://schemas.microsoft.com/office/drawing/2014/chart" uri="{C3380CC4-5D6E-409C-BE32-E72D297353CC}">
                <c16:uniqueId val="{00000009-C3BA-4449-BD0C-714789BCCF77}"/>
              </c:ext>
            </c:extLst>
          </c:dPt>
          <c:dPt>
            <c:idx val="8"/>
            <c:invertIfNegative val="0"/>
            <c:bubble3D val="0"/>
            <c:spPr>
              <a:solidFill>
                <a:schemeClr val="bg2">
                  <a:lumMod val="90000"/>
                </a:schemeClr>
              </a:solidFill>
              <a:ln>
                <a:solidFill>
                  <a:schemeClr val="tx1"/>
                </a:solidFill>
              </a:ln>
              <a:effectLst/>
            </c:spPr>
            <c:extLst>
              <c:ext xmlns:c16="http://schemas.microsoft.com/office/drawing/2014/chart" uri="{C3380CC4-5D6E-409C-BE32-E72D297353CC}">
                <c16:uniqueId val="{00000004-C3BA-4449-BD0C-714789BCCF77}"/>
              </c:ext>
            </c:extLst>
          </c:dPt>
          <c:cat>
            <c:strRef>
              <c:f>workings!$G$29:$G$37</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workings!$H$29:$H$37</c:f>
              <c:numCache>
                <c:formatCode>General</c:formatCode>
                <c:ptCount val="9"/>
                <c:pt idx="0">
                  <c:v>490</c:v>
                </c:pt>
                <c:pt idx="1">
                  <c:v>521.29999999999995</c:v>
                </c:pt>
                <c:pt idx="2">
                  <c:v>516.79999999999995</c:v>
                </c:pt>
                <c:pt idx="3">
                  <c:v>514.29999999999995</c:v>
                </c:pt>
                <c:pt idx="4">
                  <c:v>481.3</c:v>
                </c:pt>
                <c:pt idx="5">
                  <c:v>501.4</c:v>
                </c:pt>
                <c:pt idx="6">
                  <c:v>566.70000000000005</c:v>
                </c:pt>
                <c:pt idx="7">
                  <c:v>510.9</c:v>
                </c:pt>
                <c:pt idx="8">
                  <c:v>574.79999999999995</c:v>
                </c:pt>
              </c:numCache>
            </c:numRef>
          </c:val>
          <c:extLst>
            <c:ext xmlns:c16="http://schemas.microsoft.com/office/drawing/2014/chart" uri="{C3380CC4-5D6E-409C-BE32-E72D297353CC}">
              <c16:uniqueId val="{00000000-7910-4CF7-91B5-79F837731CB5}"/>
            </c:ext>
          </c:extLst>
        </c:ser>
        <c:ser>
          <c:idx val="1"/>
          <c:order val="1"/>
          <c:tx>
            <c:strRef>
              <c:f>workings!$I$28</c:f>
              <c:strCache>
                <c:ptCount val="1"/>
                <c:pt idx="0">
                  <c:v>2019</c:v>
                </c:pt>
              </c:strCache>
            </c:strRef>
          </c:tx>
          <c:spPr>
            <a:solidFill>
              <a:schemeClr val="accent5">
                <a:tint val="77000"/>
              </a:schemeClr>
            </a:solidFill>
            <a:ln>
              <a:solidFill>
                <a:schemeClr val="tx1"/>
              </a:solidFill>
            </a:ln>
            <a:effectLst/>
          </c:spPr>
          <c:invertIfNegative val="0"/>
          <c:dPt>
            <c:idx val="7"/>
            <c:invertIfNegative val="0"/>
            <c:bubble3D val="0"/>
            <c:spPr>
              <a:solidFill>
                <a:srgbClr val="88B76E"/>
              </a:solidFill>
              <a:ln>
                <a:solidFill>
                  <a:schemeClr val="tx1"/>
                </a:solidFill>
              </a:ln>
              <a:effectLst/>
            </c:spPr>
            <c:extLst>
              <c:ext xmlns:c16="http://schemas.microsoft.com/office/drawing/2014/chart" uri="{C3380CC4-5D6E-409C-BE32-E72D297353CC}">
                <c16:uniqueId val="{00000008-C3BA-4449-BD0C-714789BCCF77}"/>
              </c:ext>
            </c:extLst>
          </c:dPt>
          <c:dPt>
            <c:idx val="8"/>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3-C3BA-4449-BD0C-714789BCCF77}"/>
              </c:ext>
            </c:extLst>
          </c:dPt>
          <c:cat>
            <c:strRef>
              <c:f>workings!$G$29:$G$37</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workings!$I$29:$I$37</c:f>
              <c:numCache>
                <c:formatCode>General</c:formatCode>
                <c:ptCount val="9"/>
                <c:pt idx="0">
                  <c:v>502.3</c:v>
                </c:pt>
                <c:pt idx="1">
                  <c:v>557.79999999999995</c:v>
                </c:pt>
                <c:pt idx="2">
                  <c:v>536.4</c:v>
                </c:pt>
                <c:pt idx="3">
                  <c:v>553.29999999999995</c:v>
                </c:pt>
                <c:pt idx="4">
                  <c:v>485.3</c:v>
                </c:pt>
                <c:pt idx="5">
                  <c:v>511.5</c:v>
                </c:pt>
                <c:pt idx="6">
                  <c:v>565.1</c:v>
                </c:pt>
                <c:pt idx="7">
                  <c:v>527.29999999999995</c:v>
                </c:pt>
                <c:pt idx="8">
                  <c:v>592.20000000000005</c:v>
                </c:pt>
              </c:numCache>
            </c:numRef>
          </c:val>
          <c:extLst>
            <c:ext xmlns:c16="http://schemas.microsoft.com/office/drawing/2014/chart" uri="{C3380CC4-5D6E-409C-BE32-E72D297353CC}">
              <c16:uniqueId val="{00000001-7910-4CF7-91B5-79F837731CB5}"/>
            </c:ext>
          </c:extLst>
        </c:ser>
        <c:ser>
          <c:idx val="2"/>
          <c:order val="2"/>
          <c:tx>
            <c:strRef>
              <c:f>workings!$J$28</c:f>
              <c:strCache>
                <c:ptCount val="1"/>
                <c:pt idx="0">
                  <c:v>2020</c:v>
                </c:pt>
              </c:strCache>
            </c:strRef>
          </c:tx>
          <c:spPr>
            <a:solidFill>
              <a:schemeClr val="accent5"/>
            </a:solidFill>
            <a:ln>
              <a:solidFill>
                <a:schemeClr val="tx1"/>
              </a:solidFill>
            </a:ln>
            <a:effectLst/>
          </c:spPr>
          <c:invertIfNegative val="0"/>
          <c:dPt>
            <c:idx val="7"/>
            <c:invertIfNegative val="0"/>
            <c:bubble3D val="0"/>
            <c:spPr>
              <a:solidFill>
                <a:srgbClr val="6BA543"/>
              </a:solidFill>
              <a:ln>
                <a:solidFill>
                  <a:schemeClr val="tx1"/>
                </a:solidFill>
              </a:ln>
              <a:effectLst/>
            </c:spPr>
            <c:extLst>
              <c:ext xmlns:c16="http://schemas.microsoft.com/office/drawing/2014/chart" uri="{C3380CC4-5D6E-409C-BE32-E72D297353CC}">
                <c16:uniqueId val="{00000007-C3BA-4449-BD0C-714789BCCF77}"/>
              </c:ext>
            </c:extLst>
          </c:dPt>
          <c:dPt>
            <c:idx val="8"/>
            <c:invertIfNegative val="0"/>
            <c:bubble3D val="0"/>
            <c:spPr>
              <a:solidFill>
                <a:schemeClr val="bg2">
                  <a:lumMod val="50000"/>
                </a:schemeClr>
              </a:solidFill>
              <a:ln>
                <a:solidFill>
                  <a:schemeClr val="tx1"/>
                </a:solidFill>
              </a:ln>
              <a:effectLst/>
            </c:spPr>
            <c:extLst>
              <c:ext xmlns:c16="http://schemas.microsoft.com/office/drawing/2014/chart" uri="{C3380CC4-5D6E-409C-BE32-E72D297353CC}">
                <c16:uniqueId val="{00000002-C3BA-4449-BD0C-714789BCCF77}"/>
              </c:ext>
            </c:extLst>
          </c:dPt>
          <c:cat>
            <c:strRef>
              <c:f>workings!$G$29:$G$37</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workings!$J$29:$J$37</c:f>
              <c:numCache>
                <c:formatCode>General</c:formatCode>
                <c:ptCount val="9"/>
                <c:pt idx="0">
                  <c:v>492.3</c:v>
                </c:pt>
                <c:pt idx="1">
                  <c:v>514.79999999999995</c:v>
                </c:pt>
                <c:pt idx="2">
                  <c:v>540</c:v>
                </c:pt>
                <c:pt idx="3">
                  <c:v>556.5</c:v>
                </c:pt>
                <c:pt idx="4">
                  <c:v>527.6</c:v>
                </c:pt>
                <c:pt idx="5">
                  <c:v>538.1</c:v>
                </c:pt>
                <c:pt idx="6">
                  <c:v>558.1</c:v>
                </c:pt>
                <c:pt idx="7">
                  <c:v>532.79999999999995</c:v>
                </c:pt>
                <c:pt idx="8">
                  <c:v>590</c:v>
                </c:pt>
              </c:numCache>
            </c:numRef>
          </c:val>
          <c:extLst>
            <c:ext xmlns:c16="http://schemas.microsoft.com/office/drawing/2014/chart" uri="{C3380CC4-5D6E-409C-BE32-E72D297353CC}">
              <c16:uniqueId val="{00000002-7910-4CF7-91B5-79F837731CB5}"/>
            </c:ext>
          </c:extLst>
        </c:ser>
        <c:ser>
          <c:idx val="3"/>
          <c:order val="3"/>
          <c:tx>
            <c:strRef>
              <c:f>workings!$K$28</c:f>
              <c:strCache>
                <c:ptCount val="1"/>
                <c:pt idx="0">
                  <c:v>2021</c:v>
                </c:pt>
              </c:strCache>
            </c:strRef>
          </c:tx>
          <c:spPr>
            <a:solidFill>
              <a:schemeClr val="accent5">
                <a:shade val="76000"/>
              </a:schemeClr>
            </a:solidFill>
            <a:ln>
              <a:solidFill>
                <a:schemeClr val="tx1"/>
              </a:solidFill>
            </a:ln>
            <a:effectLst/>
          </c:spPr>
          <c:invertIfNegative val="0"/>
          <c:dPt>
            <c:idx val="7"/>
            <c:invertIfNegative val="0"/>
            <c:bubble3D val="0"/>
            <c:spPr>
              <a:solidFill>
                <a:srgbClr val="5F933B"/>
              </a:solidFill>
              <a:ln>
                <a:solidFill>
                  <a:schemeClr val="tx1"/>
                </a:solidFill>
              </a:ln>
              <a:effectLst/>
            </c:spPr>
            <c:extLst>
              <c:ext xmlns:c16="http://schemas.microsoft.com/office/drawing/2014/chart" uri="{C3380CC4-5D6E-409C-BE32-E72D297353CC}">
                <c16:uniqueId val="{00000006-C3BA-4449-BD0C-714789BCCF77}"/>
              </c:ext>
            </c:extLst>
          </c:dPt>
          <c:dPt>
            <c:idx val="8"/>
            <c:invertIfNegative val="0"/>
            <c:bubble3D val="0"/>
            <c:spPr>
              <a:solidFill>
                <a:schemeClr val="bg2">
                  <a:lumMod val="25000"/>
                </a:schemeClr>
              </a:solidFill>
              <a:ln>
                <a:solidFill>
                  <a:schemeClr val="tx1"/>
                </a:solidFill>
              </a:ln>
              <a:effectLst/>
            </c:spPr>
            <c:extLst>
              <c:ext xmlns:c16="http://schemas.microsoft.com/office/drawing/2014/chart" uri="{C3380CC4-5D6E-409C-BE32-E72D297353CC}">
                <c16:uniqueId val="{00000001-C3BA-4449-BD0C-714789BCCF77}"/>
              </c:ext>
            </c:extLst>
          </c:dPt>
          <c:cat>
            <c:strRef>
              <c:f>workings!$G$29:$G$37</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workings!$K$29:$K$37</c:f>
              <c:numCache>
                <c:formatCode>General</c:formatCode>
                <c:ptCount val="9"/>
                <c:pt idx="0">
                  <c:v>505.6</c:v>
                </c:pt>
                <c:pt idx="1">
                  <c:v>600</c:v>
                </c:pt>
                <c:pt idx="2">
                  <c:v>565.20000000000005</c:v>
                </c:pt>
                <c:pt idx="3">
                  <c:v>558.20000000000005</c:v>
                </c:pt>
                <c:pt idx="4">
                  <c:v>506.3</c:v>
                </c:pt>
                <c:pt idx="5">
                  <c:v>600.70000000000005</c:v>
                </c:pt>
                <c:pt idx="6">
                  <c:v>607.6</c:v>
                </c:pt>
                <c:pt idx="7">
                  <c:v>566.79999999999995</c:v>
                </c:pt>
                <c:pt idx="8">
                  <c:v>613.29999999999995</c:v>
                </c:pt>
              </c:numCache>
            </c:numRef>
          </c:val>
          <c:extLst>
            <c:ext xmlns:c16="http://schemas.microsoft.com/office/drawing/2014/chart" uri="{C3380CC4-5D6E-409C-BE32-E72D297353CC}">
              <c16:uniqueId val="{00000003-7910-4CF7-91B5-79F837731CB5}"/>
            </c:ext>
          </c:extLst>
        </c:ser>
        <c:ser>
          <c:idx val="4"/>
          <c:order val="4"/>
          <c:tx>
            <c:strRef>
              <c:f>workings!$L$28</c:f>
              <c:strCache>
                <c:ptCount val="1"/>
                <c:pt idx="0">
                  <c:v>2022</c:v>
                </c:pt>
              </c:strCache>
            </c:strRef>
          </c:tx>
          <c:spPr>
            <a:solidFill>
              <a:schemeClr val="accent5">
                <a:shade val="53000"/>
              </a:schemeClr>
            </a:solidFill>
            <a:ln>
              <a:solidFill>
                <a:schemeClr val="tx1"/>
              </a:solidFill>
            </a:ln>
            <a:effectLst/>
          </c:spPr>
          <c:invertIfNegative val="0"/>
          <c:dPt>
            <c:idx val="7"/>
            <c:invertIfNegative val="0"/>
            <c:bubble3D val="0"/>
            <c:spPr>
              <a:solidFill>
                <a:srgbClr val="507E32"/>
              </a:solidFill>
              <a:ln>
                <a:solidFill>
                  <a:schemeClr val="tx1"/>
                </a:solidFill>
              </a:ln>
              <a:effectLst/>
            </c:spPr>
            <c:extLst>
              <c:ext xmlns:c16="http://schemas.microsoft.com/office/drawing/2014/chart" uri="{C3380CC4-5D6E-409C-BE32-E72D297353CC}">
                <c16:uniqueId val="{00000005-C3BA-4449-BD0C-714789BCCF77}"/>
              </c:ext>
            </c:extLst>
          </c:dPt>
          <c:dPt>
            <c:idx val="8"/>
            <c:invertIfNegative val="0"/>
            <c:bubble3D val="0"/>
            <c:spPr>
              <a:solidFill>
                <a:schemeClr val="bg2">
                  <a:lumMod val="10000"/>
                </a:schemeClr>
              </a:solidFill>
              <a:ln>
                <a:solidFill>
                  <a:schemeClr val="tx1"/>
                </a:solidFill>
              </a:ln>
              <a:effectLst/>
            </c:spPr>
            <c:extLst>
              <c:ext xmlns:c16="http://schemas.microsoft.com/office/drawing/2014/chart" uri="{C3380CC4-5D6E-409C-BE32-E72D297353CC}">
                <c16:uniqueId val="{00000000-C3BA-4449-BD0C-714789BCCF77}"/>
              </c:ext>
            </c:extLst>
          </c:dPt>
          <c:dLbls>
            <c:dLbl>
              <c:idx val="5"/>
              <c:layout>
                <c:manualLayout>
                  <c:x val="-1.7638888888890183E-3"/>
                  <c:y val="-4.8659003831417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16-4FDE-BBA6-92416B5C7502}"/>
                </c:ext>
              </c:extLst>
            </c:dLbl>
            <c:dLbl>
              <c:idx val="6"/>
              <c:layout>
                <c:manualLayout>
                  <c:x val="0"/>
                  <c:y val="-3.89272030651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16-4FDE-BBA6-92416B5C7502}"/>
                </c:ext>
              </c:extLst>
            </c:dLbl>
            <c:numFmt formatCode="&quot;£&quot;#,##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workings!$G$29:$G$37</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workings!$L$29:$L$37</c:f>
              <c:numCache>
                <c:formatCode>General</c:formatCode>
                <c:ptCount val="9"/>
                <c:pt idx="0">
                  <c:v>557.20000000000005</c:v>
                </c:pt>
                <c:pt idx="1">
                  <c:v>631.20000000000005</c:v>
                </c:pt>
                <c:pt idx="2">
                  <c:v>621.70000000000005</c:v>
                </c:pt>
                <c:pt idx="3">
                  <c:v>589.20000000000005</c:v>
                </c:pt>
                <c:pt idx="4">
                  <c:v>586.6</c:v>
                </c:pt>
                <c:pt idx="5">
                  <c:v>562.79999999999995</c:v>
                </c:pt>
                <c:pt idx="6">
                  <c:v>568.1</c:v>
                </c:pt>
                <c:pt idx="7">
                  <c:v>588.29999999999995</c:v>
                </c:pt>
                <c:pt idx="8">
                  <c:v>645.6</c:v>
                </c:pt>
              </c:numCache>
            </c:numRef>
          </c:val>
          <c:extLst>
            <c:ext xmlns:c16="http://schemas.microsoft.com/office/drawing/2014/chart" uri="{C3380CC4-5D6E-409C-BE32-E72D297353CC}">
              <c16:uniqueId val="{00000004-7910-4CF7-91B5-79F837731CB5}"/>
            </c:ext>
          </c:extLst>
        </c:ser>
        <c:dLbls>
          <c:showLegendKey val="0"/>
          <c:showVal val="0"/>
          <c:showCatName val="0"/>
          <c:showSerName val="0"/>
          <c:showPercent val="0"/>
          <c:showBubbleSize val="0"/>
        </c:dLbls>
        <c:gapWidth val="219"/>
        <c:overlap val="-27"/>
        <c:axId val="881806888"/>
        <c:axId val="881803288"/>
      </c:barChart>
      <c:catAx>
        <c:axId val="881806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1803288"/>
        <c:crosses val="autoZero"/>
        <c:auto val="1"/>
        <c:lblAlgn val="ctr"/>
        <c:lblOffset val="100"/>
        <c:noMultiLvlLbl val="0"/>
      </c:catAx>
      <c:valAx>
        <c:axId val="881803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Weekly Pay (£)</a:t>
                </a:r>
              </a:p>
            </c:rich>
          </c:tx>
          <c:layout>
            <c:manualLayout>
              <c:xMode val="edge"/>
              <c:yMode val="edge"/>
              <c:x val="5.4576998663288653E-3"/>
              <c:y val="0.3015793332874749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1806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Business Counts by Sector - North Norfolk</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9606399702559009E-2"/>
          <c:y val="0.17270024908531856"/>
          <c:w val="0.87697159777893019"/>
          <c:h val="0.43886118388040812"/>
        </c:manualLayout>
      </c:layout>
      <c:barChart>
        <c:barDir val="col"/>
        <c:grouping val="clustered"/>
        <c:varyColors val="0"/>
        <c:ser>
          <c:idx val="0"/>
          <c:order val="0"/>
          <c:tx>
            <c:strRef>
              <c:f>'Business Counts - NN'!$A$3</c:f>
              <c:strCache>
                <c:ptCount val="1"/>
                <c:pt idx="0">
                  <c:v>Advance Manufacturing and Engineering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NN'!$B$3</c:f>
              <c:numCache>
                <c:formatCode>General</c:formatCode>
                <c:ptCount val="1"/>
                <c:pt idx="0">
                  <c:v>210</c:v>
                </c:pt>
              </c:numCache>
            </c:numRef>
          </c:val>
          <c:extLst>
            <c:ext xmlns:c16="http://schemas.microsoft.com/office/drawing/2014/chart" uri="{C3380CC4-5D6E-409C-BE32-E72D297353CC}">
              <c16:uniqueId val="{00000000-3943-4250-B879-8EEA107A31B6}"/>
            </c:ext>
          </c:extLst>
        </c:ser>
        <c:ser>
          <c:idx val="1"/>
          <c:order val="1"/>
          <c:tx>
            <c:strRef>
              <c:f>'Business Counts - NN'!$A$4</c:f>
              <c:strCache>
                <c:ptCount val="1"/>
                <c:pt idx="0">
                  <c:v>Agri-Food Tech</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NN'!$B$4</c:f>
              <c:numCache>
                <c:formatCode>0</c:formatCode>
                <c:ptCount val="1"/>
                <c:pt idx="0">
                  <c:v>778.74756410256384</c:v>
                </c:pt>
              </c:numCache>
            </c:numRef>
          </c:val>
          <c:extLst>
            <c:ext xmlns:c16="http://schemas.microsoft.com/office/drawing/2014/chart" uri="{C3380CC4-5D6E-409C-BE32-E72D297353CC}">
              <c16:uniqueId val="{00000001-3943-4250-B879-8EEA107A31B6}"/>
            </c:ext>
          </c:extLst>
        </c:ser>
        <c:ser>
          <c:idx val="2"/>
          <c:order val="2"/>
          <c:tx>
            <c:strRef>
              <c:f>'Business Counts - NN'!$A$5</c:f>
              <c:strCache>
                <c:ptCount val="1"/>
                <c:pt idx="0">
                  <c:v>Construction and Development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NN'!$B$5</c:f>
              <c:numCache>
                <c:formatCode>General</c:formatCode>
                <c:ptCount val="1"/>
                <c:pt idx="0">
                  <c:v>660</c:v>
                </c:pt>
              </c:numCache>
            </c:numRef>
          </c:val>
          <c:extLst>
            <c:ext xmlns:c16="http://schemas.microsoft.com/office/drawing/2014/chart" uri="{C3380CC4-5D6E-409C-BE32-E72D297353CC}">
              <c16:uniqueId val="{00000002-3943-4250-B879-8EEA107A31B6}"/>
            </c:ext>
          </c:extLst>
        </c:ser>
        <c:ser>
          <c:idx val="3"/>
          <c:order val="3"/>
          <c:tx>
            <c:strRef>
              <c:f>'Business Counts - NN'!$A$6</c:f>
              <c:strCache>
                <c:ptCount val="1"/>
                <c:pt idx="0">
                  <c:v>Creative Sector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NN'!$B$6</c:f>
              <c:numCache>
                <c:formatCode>General</c:formatCode>
                <c:ptCount val="1"/>
                <c:pt idx="0">
                  <c:v>210</c:v>
                </c:pt>
              </c:numCache>
            </c:numRef>
          </c:val>
          <c:extLst>
            <c:ext xmlns:c16="http://schemas.microsoft.com/office/drawing/2014/chart" uri="{C3380CC4-5D6E-409C-BE32-E72D297353CC}">
              <c16:uniqueId val="{00000003-3943-4250-B879-8EEA107A31B6}"/>
            </c:ext>
          </c:extLst>
        </c:ser>
        <c:ser>
          <c:idx val="4"/>
          <c:order val="4"/>
          <c:tx>
            <c:strRef>
              <c:f>'Business Counts - NN'!$A$7</c:f>
              <c:strCache>
                <c:ptCount val="1"/>
                <c:pt idx="0">
                  <c:v>Digital Tech</c:v>
                </c:pt>
              </c:strCache>
            </c:strRef>
          </c:tx>
          <c:spPr>
            <a:solidFill>
              <a:srgbClr val="43682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NN'!$B$7</c:f>
              <c:numCache>
                <c:formatCode>0</c:formatCode>
                <c:ptCount val="1"/>
                <c:pt idx="0">
                  <c:v>149.34814726421396</c:v>
                </c:pt>
              </c:numCache>
            </c:numRef>
          </c:val>
          <c:extLst>
            <c:ext xmlns:c16="http://schemas.microsoft.com/office/drawing/2014/chart" uri="{C3380CC4-5D6E-409C-BE32-E72D297353CC}">
              <c16:uniqueId val="{00000004-3943-4250-B879-8EEA107A31B6}"/>
            </c:ext>
          </c:extLst>
        </c:ser>
        <c:ser>
          <c:idx val="5"/>
          <c:order val="5"/>
          <c:tx>
            <c:strRef>
              <c:f>'Business Counts - NN'!$A$8</c:f>
              <c:strCache>
                <c:ptCount val="1"/>
                <c:pt idx="0">
                  <c:v>Energy</c:v>
                </c:pt>
              </c:strCache>
            </c:strRef>
          </c:tx>
          <c:spPr>
            <a:solidFill>
              <a:srgbClr val="9E480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NN'!$B$8</c:f>
              <c:numCache>
                <c:formatCode>0</c:formatCode>
                <c:ptCount val="1"/>
                <c:pt idx="0">
                  <c:v>41.217502310597062</c:v>
                </c:pt>
              </c:numCache>
            </c:numRef>
          </c:val>
          <c:extLst>
            <c:ext xmlns:c16="http://schemas.microsoft.com/office/drawing/2014/chart" uri="{C3380CC4-5D6E-409C-BE32-E72D297353CC}">
              <c16:uniqueId val="{00000005-3943-4250-B879-8EEA107A31B6}"/>
            </c:ext>
          </c:extLst>
        </c:ser>
        <c:ser>
          <c:idx val="6"/>
          <c:order val="6"/>
          <c:tx>
            <c:strRef>
              <c:f>'Business Counts - NN'!$A$9</c:f>
              <c:strCache>
                <c:ptCount val="1"/>
                <c:pt idx="0">
                  <c:v>Financial Services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NN'!$B$9</c:f>
              <c:numCache>
                <c:formatCode>General</c:formatCode>
                <c:ptCount val="1"/>
                <c:pt idx="0">
                  <c:v>65</c:v>
                </c:pt>
              </c:numCache>
            </c:numRef>
          </c:val>
          <c:extLst>
            <c:ext xmlns:c16="http://schemas.microsoft.com/office/drawing/2014/chart" uri="{C3380CC4-5D6E-409C-BE32-E72D297353CC}">
              <c16:uniqueId val="{00000006-3943-4250-B879-8EEA107A31B6}"/>
            </c:ext>
          </c:extLst>
        </c:ser>
        <c:ser>
          <c:idx val="7"/>
          <c:order val="7"/>
          <c:tx>
            <c:strRef>
              <c:f>'Business Counts - NN'!$A$10</c:f>
              <c:strCache>
                <c:ptCount val="1"/>
                <c:pt idx="0">
                  <c:v>Health and Social Work</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NN'!$B$10</c:f>
              <c:numCache>
                <c:formatCode>General</c:formatCode>
                <c:ptCount val="1"/>
                <c:pt idx="0">
                  <c:v>235</c:v>
                </c:pt>
              </c:numCache>
            </c:numRef>
          </c:val>
          <c:extLst>
            <c:ext xmlns:c16="http://schemas.microsoft.com/office/drawing/2014/chart" uri="{C3380CC4-5D6E-409C-BE32-E72D297353CC}">
              <c16:uniqueId val="{00000007-3943-4250-B879-8EEA107A31B6}"/>
            </c:ext>
          </c:extLst>
        </c:ser>
        <c:ser>
          <c:idx val="8"/>
          <c:order val="8"/>
          <c:tx>
            <c:strRef>
              <c:f>'Business Counts - NN'!$A$11</c:f>
              <c:strCache>
                <c:ptCount val="1"/>
                <c:pt idx="0">
                  <c:v>Life Sciences</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NN'!$B$11</c:f>
              <c:numCache>
                <c:formatCode>0</c:formatCode>
                <c:ptCount val="1"/>
                <c:pt idx="0">
                  <c:v>61.442339863603422</c:v>
                </c:pt>
              </c:numCache>
            </c:numRef>
          </c:val>
          <c:extLst>
            <c:ext xmlns:c16="http://schemas.microsoft.com/office/drawing/2014/chart" uri="{C3380CC4-5D6E-409C-BE32-E72D297353CC}">
              <c16:uniqueId val="{00000008-3943-4250-B879-8EEA107A31B6}"/>
            </c:ext>
          </c:extLst>
        </c:ser>
        <c:ser>
          <c:idx val="9"/>
          <c:order val="9"/>
          <c:tx>
            <c:strRef>
              <c:f>'Business Counts - NN'!$A$12</c:f>
              <c:strCache>
                <c:ptCount val="1"/>
                <c:pt idx="0">
                  <c:v>Ports and Logistics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NN'!$B$12</c:f>
              <c:numCache>
                <c:formatCode>General</c:formatCode>
                <c:ptCount val="1"/>
                <c:pt idx="0">
                  <c:v>270</c:v>
                </c:pt>
              </c:numCache>
            </c:numRef>
          </c:val>
          <c:extLst>
            <c:ext xmlns:c16="http://schemas.microsoft.com/office/drawing/2014/chart" uri="{C3380CC4-5D6E-409C-BE32-E72D297353CC}">
              <c16:uniqueId val="{00000009-3943-4250-B879-8EEA107A31B6}"/>
            </c:ext>
          </c:extLst>
        </c:ser>
        <c:ser>
          <c:idx val="10"/>
          <c:order val="10"/>
          <c:tx>
            <c:strRef>
              <c:f>'Business Counts - NN'!$A$13</c:f>
              <c:strCache>
                <c:ptCount val="1"/>
                <c:pt idx="0">
                  <c:v>Space</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NN'!$B$13</c:f>
              <c:numCache>
                <c:formatCode>General</c:formatCode>
                <c:ptCount val="1"/>
                <c:pt idx="0">
                  <c:v>5</c:v>
                </c:pt>
              </c:numCache>
            </c:numRef>
          </c:val>
          <c:extLst>
            <c:ext xmlns:c16="http://schemas.microsoft.com/office/drawing/2014/chart" uri="{C3380CC4-5D6E-409C-BE32-E72D297353CC}">
              <c16:uniqueId val="{0000000A-3943-4250-B879-8EEA107A31B6}"/>
            </c:ext>
          </c:extLst>
        </c:ser>
        <c:ser>
          <c:idx val="11"/>
          <c:order val="11"/>
          <c:tx>
            <c:strRef>
              <c:f>'Business Counts - NN'!$A$14</c:f>
              <c:strCache>
                <c:ptCount val="1"/>
                <c:pt idx="0">
                  <c:v>Visitor Economy</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'Business Counts - NN'!$B$2</c:f>
              <c:strCache>
                <c:ptCount val="1"/>
                <c:pt idx="0">
                  <c:v>North Norfolk</c:v>
                </c:pt>
              </c:strCache>
            </c:strRef>
          </c:cat>
          <c:val>
            <c:numRef>
              <c:f>'Business Counts - NN'!$B$14</c:f>
              <c:numCache>
                <c:formatCode>General</c:formatCode>
                <c:ptCount val="1"/>
                <c:pt idx="0">
                  <c:v>890</c:v>
                </c:pt>
              </c:numCache>
            </c:numRef>
          </c:val>
          <c:extLst>
            <c:ext xmlns:c16="http://schemas.microsoft.com/office/drawing/2014/chart" uri="{C3380CC4-5D6E-409C-BE32-E72D297353CC}">
              <c16:uniqueId val="{0000000B-3943-4250-B879-8EEA107A31B6}"/>
            </c:ext>
          </c:extLst>
        </c:ser>
        <c:dLbls>
          <c:dLblPos val="outEnd"/>
          <c:showLegendKey val="0"/>
          <c:showVal val="1"/>
          <c:showCatName val="0"/>
          <c:showSerName val="0"/>
          <c:showPercent val="0"/>
          <c:showBubbleSize val="0"/>
        </c:dLbls>
        <c:gapWidth val="219"/>
        <c:overlap val="-27"/>
        <c:axId val="481994847"/>
        <c:axId val="481994127"/>
      </c:barChart>
      <c:catAx>
        <c:axId val="481994847"/>
        <c:scaling>
          <c:orientation val="minMax"/>
        </c:scaling>
        <c:delete val="1"/>
        <c:axPos val="b"/>
        <c:numFmt formatCode="General" sourceLinked="1"/>
        <c:majorTickMark val="none"/>
        <c:minorTickMark val="none"/>
        <c:tickLblPos val="nextTo"/>
        <c:crossAx val="481994127"/>
        <c:crosses val="autoZero"/>
        <c:auto val="1"/>
        <c:lblAlgn val="ctr"/>
        <c:lblOffset val="100"/>
        <c:noMultiLvlLbl val="0"/>
      </c:catAx>
      <c:valAx>
        <c:axId val="481994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1994847"/>
        <c:crosses val="autoZero"/>
        <c:crossBetween val="between"/>
      </c:valAx>
      <c:spPr>
        <a:noFill/>
        <a:ln>
          <a:noFill/>
        </a:ln>
        <a:effectLst/>
      </c:spPr>
    </c:plotArea>
    <c:legend>
      <c:legendPos val="b"/>
      <c:layout>
        <c:manualLayout>
          <c:xMode val="edge"/>
          <c:yMode val="edge"/>
          <c:x val="0"/>
          <c:y val="0.679464968385325"/>
          <c:w val="1"/>
          <c:h val="0.292725066377131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Percentage of Business</a:t>
            </a:r>
            <a:r>
              <a:rPr lang="en-GB" sz="1200" baseline="0">
                <a:latin typeface="Arial" panose="020B0604020202020204" pitchFamily="34" charset="0"/>
                <a:cs typeface="Arial" panose="020B0604020202020204" pitchFamily="34" charset="0"/>
              </a:rPr>
              <a:t> Sectors</a:t>
            </a:r>
            <a:endParaRPr lang="en-GB" sz="1200">
              <a:latin typeface="Arial" panose="020B0604020202020204" pitchFamily="34" charset="0"/>
              <a:cs typeface="Arial" panose="020B0604020202020204" pitchFamily="34" charset="0"/>
            </a:endParaRPr>
          </a:p>
        </c:rich>
      </c:tx>
      <c:layout>
        <c:manualLayout>
          <c:xMode val="edge"/>
          <c:yMode val="edge"/>
          <c:x val="0.40436170592764087"/>
          <c:y val="3.707647361068057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710288954620564"/>
          <c:y val="0.11153277379794731"/>
          <c:w val="0.75449159735898363"/>
          <c:h val="0.70541534143265394"/>
        </c:manualLayout>
      </c:layout>
      <c:barChart>
        <c:barDir val="bar"/>
        <c:grouping val="stacked"/>
        <c:varyColors val="0"/>
        <c:ser>
          <c:idx val="0"/>
          <c:order val="0"/>
          <c:tx>
            <c:strRef>
              <c:f>'Foundation Sectors'!$B$73</c:f>
              <c:strCache>
                <c:ptCount val="1"/>
                <c:pt idx="0">
                  <c:v>Norwich</c:v>
                </c:pt>
              </c:strCache>
            </c:strRef>
          </c:tx>
          <c:spPr>
            <a:solidFill>
              <a:schemeClr val="accent1">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Sectors'!$B$74:$B$85</c:f>
              <c:numCache>
                <c:formatCode>0%</c:formatCode>
                <c:ptCount val="12"/>
                <c:pt idx="0">
                  <c:v>7.6271186440677971E-2</c:v>
                </c:pt>
                <c:pt idx="1">
                  <c:v>0.23809523809523808</c:v>
                </c:pt>
                <c:pt idx="2">
                  <c:v>0.1853932584269663</c:v>
                </c:pt>
                <c:pt idx="3">
                  <c:v>0.125</c:v>
                </c:pt>
                <c:pt idx="4">
                  <c:v>0.20633484162895926</c:v>
                </c:pt>
                <c:pt idx="5">
                  <c:v>9.3406593406593408E-2</c:v>
                </c:pt>
                <c:pt idx="6">
                  <c:v>0.21917808219178081</c:v>
                </c:pt>
                <c:pt idx="7">
                  <c:v>0.21531100478468901</c:v>
                </c:pt>
                <c:pt idx="8">
                  <c:v>7.363899184942678E-2</c:v>
                </c:pt>
                <c:pt idx="9">
                  <c:v>0.24407753383799177</c:v>
                </c:pt>
                <c:pt idx="10">
                  <c:v>0.10311861222457874</c:v>
                </c:pt>
                <c:pt idx="11">
                  <c:v>0.13118718823949971</c:v>
                </c:pt>
              </c:numCache>
            </c:numRef>
          </c:val>
          <c:extLst>
            <c:ext xmlns:c16="http://schemas.microsoft.com/office/drawing/2014/chart" uri="{C3380CC4-5D6E-409C-BE32-E72D297353CC}">
              <c16:uniqueId val="{00000000-9415-47AF-B1EA-09EF0E995FA2}"/>
            </c:ext>
          </c:extLst>
        </c:ser>
        <c:ser>
          <c:idx val="1"/>
          <c:order val="1"/>
          <c:tx>
            <c:strRef>
              <c:f>'Foundation Sectors'!$C$73</c:f>
              <c:strCache>
                <c:ptCount val="1"/>
                <c:pt idx="0">
                  <c:v>North Norfolk</c:v>
                </c:pt>
              </c:strCache>
            </c:strRef>
          </c:tx>
          <c:spPr>
            <a:solidFill>
              <a:srgbClr val="28A197"/>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Sectors'!$C$74:$C$85</c:f>
              <c:numCache>
                <c:formatCode>0%</c:formatCode>
                <c:ptCount val="12"/>
                <c:pt idx="0">
                  <c:v>0.11864406779661017</c:v>
                </c:pt>
                <c:pt idx="1">
                  <c:v>0.1111111111111111</c:v>
                </c:pt>
                <c:pt idx="2">
                  <c:v>0.10112359550561797</c:v>
                </c:pt>
                <c:pt idx="3">
                  <c:v>0.125</c:v>
                </c:pt>
                <c:pt idx="4">
                  <c:v>0.16108597285067874</c:v>
                </c:pt>
                <c:pt idx="5">
                  <c:v>0.12087912087912088</c:v>
                </c:pt>
                <c:pt idx="6">
                  <c:v>8.9041095890410954E-2</c:v>
                </c:pt>
                <c:pt idx="7">
                  <c:v>0.11244019138755981</c:v>
                </c:pt>
                <c:pt idx="8">
                  <c:v>0.15756388928634316</c:v>
                </c:pt>
                <c:pt idx="9">
                  <c:v>8.3738044481237284E-2</c:v>
                </c:pt>
                <c:pt idx="10">
                  <c:v>0.12114257759696992</c:v>
                </c:pt>
                <c:pt idx="11">
                  <c:v>0.10326235982673587</c:v>
                </c:pt>
              </c:numCache>
            </c:numRef>
          </c:val>
          <c:extLst>
            <c:ext xmlns:c16="http://schemas.microsoft.com/office/drawing/2014/chart" uri="{C3380CC4-5D6E-409C-BE32-E72D297353CC}">
              <c16:uniqueId val="{00000001-9415-47AF-B1EA-09EF0E995FA2}"/>
            </c:ext>
          </c:extLst>
        </c:ser>
        <c:ser>
          <c:idx val="2"/>
          <c:order val="2"/>
          <c:tx>
            <c:strRef>
              <c:f>'Foundation Sectors'!$D$73</c:f>
              <c:strCache>
                <c:ptCount val="1"/>
                <c:pt idx="0">
                  <c:v>Breckland</c:v>
                </c:pt>
              </c:strCache>
            </c:strRef>
          </c:tx>
          <c:spPr>
            <a:solidFill>
              <a:srgbClr val="FFCCC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Sectors'!$D$74:$D$85</c:f>
              <c:numCache>
                <c:formatCode>0%</c:formatCode>
                <c:ptCount val="12"/>
                <c:pt idx="0">
                  <c:v>0.20056497175141244</c:v>
                </c:pt>
                <c:pt idx="1">
                  <c:v>0.11375661375661375</c:v>
                </c:pt>
                <c:pt idx="2">
                  <c:v>0.17415730337078653</c:v>
                </c:pt>
                <c:pt idx="3">
                  <c:v>0.125</c:v>
                </c:pt>
                <c:pt idx="4">
                  <c:v>0.12760180995475112</c:v>
                </c:pt>
                <c:pt idx="5">
                  <c:v>0.14835164835164835</c:v>
                </c:pt>
                <c:pt idx="6">
                  <c:v>0.14383561643835616</c:v>
                </c:pt>
                <c:pt idx="7">
                  <c:v>0.12679425837320574</c:v>
                </c:pt>
                <c:pt idx="8">
                  <c:v>0.20485154331514061</c:v>
                </c:pt>
                <c:pt idx="9">
                  <c:v>0.12609164189380045</c:v>
                </c:pt>
                <c:pt idx="10">
                  <c:v>0.2051729360107758</c:v>
                </c:pt>
                <c:pt idx="11">
                  <c:v>0.17548026435082864</c:v>
                </c:pt>
              </c:numCache>
            </c:numRef>
          </c:val>
          <c:extLst>
            <c:ext xmlns:c16="http://schemas.microsoft.com/office/drawing/2014/chart" uri="{C3380CC4-5D6E-409C-BE32-E72D297353CC}">
              <c16:uniqueId val="{00000002-9415-47AF-B1EA-09EF0E995FA2}"/>
            </c:ext>
          </c:extLst>
        </c:ser>
        <c:ser>
          <c:idx val="3"/>
          <c:order val="3"/>
          <c:tx>
            <c:strRef>
              <c:f>'Foundation Sectors'!$E$73</c:f>
              <c:strCache>
                <c:ptCount val="1"/>
                <c:pt idx="0">
                  <c:v>South Norfolk</c:v>
                </c:pt>
              </c:strCache>
            </c:strRef>
          </c:tx>
          <c:spPr>
            <a:solidFill>
              <a:schemeClr val="bg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Sectors'!$E$74:$E$85</c:f>
              <c:numCache>
                <c:formatCode>0%</c:formatCode>
                <c:ptCount val="12"/>
                <c:pt idx="0">
                  <c:v>0.1807909604519774</c:v>
                </c:pt>
                <c:pt idx="1">
                  <c:v>0.20899470899470898</c:v>
                </c:pt>
                <c:pt idx="2">
                  <c:v>0.14981273408239701</c:v>
                </c:pt>
                <c:pt idx="3">
                  <c:v>0.125</c:v>
                </c:pt>
                <c:pt idx="4">
                  <c:v>0.12760180995475112</c:v>
                </c:pt>
                <c:pt idx="5">
                  <c:v>0.16758241758241757</c:v>
                </c:pt>
                <c:pt idx="6">
                  <c:v>0.19863013698630136</c:v>
                </c:pt>
                <c:pt idx="7">
                  <c:v>0.1674641148325359</c:v>
                </c:pt>
                <c:pt idx="8">
                  <c:v>0.18874185790902775</c:v>
                </c:pt>
                <c:pt idx="9">
                  <c:v>0.19898594274607462</c:v>
                </c:pt>
                <c:pt idx="10">
                  <c:v>0.13970708136132504</c:v>
                </c:pt>
                <c:pt idx="11">
                  <c:v>0.23662491737721006</c:v>
                </c:pt>
              </c:numCache>
            </c:numRef>
          </c:val>
          <c:extLst>
            <c:ext xmlns:c16="http://schemas.microsoft.com/office/drawing/2014/chart" uri="{C3380CC4-5D6E-409C-BE32-E72D297353CC}">
              <c16:uniqueId val="{00000003-9415-47AF-B1EA-09EF0E995FA2}"/>
            </c:ext>
          </c:extLst>
        </c:ser>
        <c:ser>
          <c:idx val="4"/>
          <c:order val="4"/>
          <c:tx>
            <c:strRef>
              <c:f>'Foundation Sectors'!$F$73</c:f>
              <c:strCache>
                <c:ptCount val="1"/>
                <c:pt idx="0">
                  <c:v>Broadland</c:v>
                </c:pt>
              </c:strCache>
            </c:strRef>
          </c:tx>
          <c:spPr>
            <a:solidFill>
              <a:schemeClr val="accent6">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Sectors'!$F$74:$F$85</c:f>
              <c:numCache>
                <c:formatCode>0%</c:formatCode>
                <c:ptCount val="12"/>
                <c:pt idx="0">
                  <c:v>0.15254237288135594</c:v>
                </c:pt>
                <c:pt idx="1">
                  <c:v>0.14814814814814814</c:v>
                </c:pt>
                <c:pt idx="2">
                  <c:v>0.11797752808988764</c:v>
                </c:pt>
                <c:pt idx="3">
                  <c:v>0.25</c:v>
                </c:pt>
                <c:pt idx="4">
                  <c:v>0.10859728506787331</c:v>
                </c:pt>
                <c:pt idx="5">
                  <c:v>0.19230769230769232</c:v>
                </c:pt>
                <c:pt idx="6">
                  <c:v>0.15753424657534246</c:v>
                </c:pt>
                <c:pt idx="7">
                  <c:v>0.13397129186602871</c:v>
                </c:pt>
                <c:pt idx="8">
                  <c:v>0.11173731627799788</c:v>
                </c:pt>
                <c:pt idx="9">
                  <c:v>0.16177116358975097</c:v>
                </c:pt>
                <c:pt idx="10">
                  <c:v>9.7190753818870046E-2</c:v>
                </c:pt>
                <c:pt idx="11">
                  <c:v>0.12915367273055359</c:v>
                </c:pt>
              </c:numCache>
            </c:numRef>
          </c:val>
          <c:extLst>
            <c:ext xmlns:c16="http://schemas.microsoft.com/office/drawing/2014/chart" uri="{C3380CC4-5D6E-409C-BE32-E72D297353CC}">
              <c16:uniqueId val="{00000004-9415-47AF-B1EA-09EF0E995FA2}"/>
            </c:ext>
          </c:extLst>
        </c:ser>
        <c:ser>
          <c:idx val="5"/>
          <c:order val="5"/>
          <c:tx>
            <c:strRef>
              <c:f>'Foundation Sectors'!$G$73</c:f>
              <c:strCache>
                <c:ptCount val="1"/>
                <c:pt idx="0">
                  <c:v>King's Lynn and West Norfolk</c:v>
                </c:pt>
              </c:strCache>
            </c:strRef>
          </c:tx>
          <c:spPr>
            <a:solidFill>
              <a:srgbClr val="F2C75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Sectors'!$G$74:$G$85</c:f>
              <c:numCache>
                <c:formatCode>0%</c:formatCode>
                <c:ptCount val="12"/>
                <c:pt idx="0">
                  <c:v>0.19209039548022599</c:v>
                </c:pt>
                <c:pt idx="1">
                  <c:v>0.13227513227513227</c:v>
                </c:pt>
                <c:pt idx="2">
                  <c:v>0.1797752808988764</c:v>
                </c:pt>
                <c:pt idx="3">
                  <c:v>0.25</c:v>
                </c:pt>
                <c:pt idx="4">
                  <c:v>0.14932126696832579</c:v>
                </c:pt>
                <c:pt idx="5">
                  <c:v>0.19871794871794871</c:v>
                </c:pt>
                <c:pt idx="6">
                  <c:v>0.12328767123287671</c:v>
                </c:pt>
                <c:pt idx="7">
                  <c:v>0.14354066985645933</c:v>
                </c:pt>
                <c:pt idx="8">
                  <c:v>0.20384622328480564</c:v>
                </c:pt>
                <c:pt idx="9">
                  <c:v>0.13119459803588987</c:v>
                </c:pt>
                <c:pt idx="10">
                  <c:v>0.20044510786171846</c:v>
                </c:pt>
                <c:pt idx="11">
                  <c:v>0.1567622688591713</c:v>
                </c:pt>
              </c:numCache>
            </c:numRef>
          </c:val>
          <c:extLst>
            <c:ext xmlns:c16="http://schemas.microsoft.com/office/drawing/2014/chart" uri="{C3380CC4-5D6E-409C-BE32-E72D297353CC}">
              <c16:uniqueId val="{00000005-9415-47AF-B1EA-09EF0E995FA2}"/>
            </c:ext>
          </c:extLst>
        </c:ser>
        <c:ser>
          <c:idx val="6"/>
          <c:order val="6"/>
          <c:tx>
            <c:strRef>
              <c:f>'Foundation Sectors'!$H$73</c:f>
              <c:strCache>
                <c:ptCount val="1"/>
                <c:pt idx="0">
                  <c:v>Great Yarmouth</c:v>
                </c:pt>
              </c:strCache>
            </c:strRef>
          </c:tx>
          <c:spPr>
            <a:solidFill>
              <a:srgbClr val="ED7D31"/>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9415-47AF-B1EA-09EF0E995FA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'Foundation Sectors'!$A$74:$A$85</c:f>
              <c:strCache>
                <c:ptCount val="12"/>
                <c:pt idx="0">
                  <c:v>Advance Manufacturing and Engineering</c:v>
                </c:pt>
                <c:pt idx="1">
                  <c:v>Creative Sector</c:v>
                </c:pt>
                <c:pt idx="2">
                  <c:v>Ports and Logistics</c:v>
                </c:pt>
                <c:pt idx="3">
                  <c:v>Space</c:v>
                </c:pt>
                <c:pt idx="4">
                  <c:v>Visitor Economy</c:v>
                </c:pt>
                <c:pt idx="5">
                  <c:v>Construction and Development</c:v>
                </c:pt>
                <c:pt idx="6">
                  <c:v>Financial Services</c:v>
                </c:pt>
                <c:pt idx="7">
                  <c:v>Health and Social Work</c:v>
                </c:pt>
                <c:pt idx="8">
                  <c:v>Agri-Food Tech</c:v>
                </c:pt>
                <c:pt idx="9">
                  <c:v>Digital Tech</c:v>
                </c:pt>
                <c:pt idx="10">
                  <c:v>Energy</c:v>
                </c:pt>
                <c:pt idx="11">
                  <c:v>Life Sciences</c:v>
                </c:pt>
              </c:strCache>
            </c:strRef>
          </c:cat>
          <c:val>
            <c:numRef>
              <c:f>'Foundation Sectors'!$H$74:$H$85</c:f>
              <c:numCache>
                <c:formatCode>0%</c:formatCode>
                <c:ptCount val="12"/>
                <c:pt idx="0">
                  <c:v>7.9096045197740106E-2</c:v>
                </c:pt>
                <c:pt idx="1">
                  <c:v>4.7619047619047616E-2</c:v>
                </c:pt>
                <c:pt idx="2">
                  <c:v>9.1760299625468167E-2</c:v>
                </c:pt>
                <c:pt idx="3">
                  <c:v>0</c:v>
                </c:pt>
                <c:pt idx="4">
                  <c:v>0.11945701357466064</c:v>
                </c:pt>
                <c:pt idx="5">
                  <c:v>7.8754578754578752E-2</c:v>
                </c:pt>
                <c:pt idx="6">
                  <c:v>6.8493150684931503E-2</c:v>
                </c:pt>
                <c:pt idx="7">
                  <c:v>0.10047846889952153</c:v>
                </c:pt>
                <c:pt idx="8">
                  <c:v>5.9620178077258293E-2</c:v>
                </c:pt>
                <c:pt idx="9">
                  <c:v>5.4141075415255042E-2</c:v>
                </c:pt>
                <c:pt idx="10">
                  <c:v>0.13322293112576211</c:v>
                </c:pt>
                <c:pt idx="11">
                  <c:v>6.7529328616000847E-2</c:v>
                </c:pt>
              </c:numCache>
            </c:numRef>
          </c:val>
          <c:extLst>
            <c:ext xmlns:c16="http://schemas.microsoft.com/office/drawing/2014/chart" uri="{C3380CC4-5D6E-409C-BE32-E72D297353CC}">
              <c16:uniqueId val="{00000007-9415-47AF-B1EA-09EF0E995FA2}"/>
            </c:ext>
          </c:extLst>
        </c:ser>
        <c:dLbls>
          <c:dLblPos val="ctr"/>
          <c:showLegendKey val="0"/>
          <c:showVal val="1"/>
          <c:showCatName val="0"/>
          <c:showSerName val="0"/>
          <c:showPercent val="0"/>
          <c:showBubbleSize val="0"/>
        </c:dLbls>
        <c:gapWidth val="20"/>
        <c:overlap val="100"/>
        <c:axId val="923936120"/>
        <c:axId val="923934680"/>
      </c:barChart>
      <c:catAx>
        <c:axId val="92393612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3934680"/>
        <c:crossesAt val="0"/>
        <c:auto val="1"/>
        <c:lblAlgn val="ctr"/>
        <c:lblOffset val="100"/>
        <c:noMultiLvlLbl val="0"/>
      </c:catAx>
      <c:valAx>
        <c:axId val="923934680"/>
        <c:scaling>
          <c:orientation val="minMax"/>
          <c:max val="1"/>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923936120"/>
        <c:crosses val="autoZero"/>
        <c:crossBetween val="between"/>
      </c:valAx>
      <c:spPr>
        <a:noFill/>
        <a:ln>
          <a:noFill/>
        </a:ln>
        <a:effectLst/>
      </c:spPr>
    </c:plotArea>
    <c:legend>
      <c:legendPos val="b"/>
      <c:layout>
        <c:manualLayout>
          <c:xMode val="edge"/>
          <c:yMode val="edge"/>
          <c:x val="1.5336762493264171E-2"/>
          <c:y val="0.90941503569108229"/>
          <c:w val="0.88162953325272642"/>
          <c:h val="5.68790792082991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GVA per head – North Norfolk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367389595839675"/>
          <c:y val="0.15805421897943736"/>
          <c:w val="0.62113450708583451"/>
          <c:h val="0.79501417589285261"/>
        </c:manualLayout>
      </c:layout>
      <c:barChart>
        <c:barDir val="bar"/>
        <c:grouping val="clustered"/>
        <c:varyColors val="0"/>
        <c:ser>
          <c:idx val="0"/>
          <c:order val="0"/>
          <c:tx>
            <c:strRef>
              <c:f>'Lightcast - North Norfolk'!$B$110</c:f>
              <c:strCache>
                <c:ptCount val="1"/>
                <c:pt idx="0">
                  <c:v>GVA per head</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Norfolk'!$A$111:$A$122</c:f>
              <c:strCache>
                <c:ptCount val="12"/>
                <c:pt idx="0">
                  <c:v>Energy</c:v>
                </c:pt>
                <c:pt idx="1">
                  <c:v>Digital Tech</c:v>
                </c:pt>
                <c:pt idx="2">
                  <c:v>Creative Industries</c:v>
                </c:pt>
                <c:pt idx="3">
                  <c:v>Construction &amp; Development</c:v>
                </c:pt>
                <c:pt idx="4">
                  <c:v>Advanced Manufacturing &amp; Engineering</c:v>
                </c:pt>
                <c:pt idx="5">
                  <c:v>Agri-Food Tech</c:v>
                </c:pt>
                <c:pt idx="6">
                  <c:v>Ports &amp; Logistics</c:v>
                </c:pt>
                <c:pt idx="7">
                  <c:v>Health &amp; Social Work</c:v>
                </c:pt>
                <c:pt idx="8">
                  <c:v>Financial Services &amp; Insurance</c:v>
                </c:pt>
                <c:pt idx="9">
                  <c:v>Life Sciences &amp; Bio-tech</c:v>
                </c:pt>
                <c:pt idx="10">
                  <c:v>Visitor Economy</c:v>
                </c:pt>
                <c:pt idx="11">
                  <c:v>Space</c:v>
                </c:pt>
              </c:strCache>
            </c:strRef>
          </c:cat>
          <c:val>
            <c:numRef>
              <c:f>'Lightcast - North Norfolk'!$B$111:$B$122</c:f>
              <c:numCache>
                <c:formatCode>"£"0.0,"k"</c:formatCode>
                <c:ptCount val="12"/>
                <c:pt idx="0">
                  <c:v>308809.83858790004</c:v>
                </c:pt>
                <c:pt idx="1">
                  <c:v>39482.254665401888</c:v>
                </c:pt>
                <c:pt idx="2">
                  <c:v>38434.854183745389</c:v>
                </c:pt>
                <c:pt idx="3">
                  <c:v>38157.392704726088</c:v>
                </c:pt>
                <c:pt idx="4">
                  <c:v>34768.565301921517</c:v>
                </c:pt>
                <c:pt idx="5">
                  <c:v>28797.918117801524</c:v>
                </c:pt>
                <c:pt idx="6">
                  <c:v>25710.453254223958</c:v>
                </c:pt>
                <c:pt idx="7">
                  <c:v>23704.867566917095</c:v>
                </c:pt>
                <c:pt idx="8">
                  <c:v>23619.689102083808</c:v>
                </c:pt>
                <c:pt idx="9">
                  <c:v>20249.968950478273</c:v>
                </c:pt>
                <c:pt idx="10">
                  <c:v>17503.366725164942</c:v>
                </c:pt>
                <c:pt idx="11">
                  <c:v>15970.733030545151</c:v>
                </c:pt>
              </c:numCache>
            </c:numRef>
          </c:val>
          <c:extLst>
            <c:ext xmlns:c16="http://schemas.microsoft.com/office/drawing/2014/chart" uri="{C3380CC4-5D6E-409C-BE32-E72D297353CC}">
              <c16:uniqueId val="{00000000-F3D3-4460-95ED-0E98DB0AB911}"/>
            </c:ext>
          </c:extLst>
        </c:ser>
        <c:dLbls>
          <c:dLblPos val="outEnd"/>
          <c:showLegendKey val="0"/>
          <c:showVal val="1"/>
          <c:showCatName val="0"/>
          <c:showSerName val="0"/>
          <c:showPercent val="0"/>
          <c:showBubbleSize val="0"/>
        </c:dLbls>
        <c:gapWidth val="32"/>
        <c:axId val="293972191"/>
        <c:axId val="293970751"/>
      </c:barChart>
      <c:catAx>
        <c:axId val="293972191"/>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3970751"/>
        <c:crosses val="autoZero"/>
        <c:auto val="1"/>
        <c:lblAlgn val="ctr"/>
        <c:lblOffset val="100"/>
        <c:noMultiLvlLbl val="0"/>
      </c:catAx>
      <c:valAx>
        <c:axId val="293970751"/>
        <c:scaling>
          <c:orientation val="minMax"/>
        </c:scaling>
        <c:delete val="1"/>
        <c:axPos val="b"/>
        <c:numFmt formatCode="&quot;£&quot;0.0,&quot;k&quot;" sourceLinked="1"/>
        <c:majorTickMark val="out"/>
        <c:minorTickMark val="none"/>
        <c:tickLblPos val="nextTo"/>
        <c:crossAx val="293972191"/>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GVA by sector – North Norfolk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7771746528781172"/>
          <c:y val="0.19852430681743533"/>
          <c:w val="0.50326165093443231"/>
          <c:h val="0.5428597084937371"/>
        </c:manualLayout>
      </c:layout>
      <c:pieChart>
        <c:varyColors val="1"/>
        <c:ser>
          <c:idx val="0"/>
          <c:order val="0"/>
          <c:tx>
            <c:strRef>
              <c:f>'Lightcast - North Norfolk'!$B$24</c:f>
              <c:strCache>
                <c:ptCount val="1"/>
                <c:pt idx="0">
                  <c:v>GVA</c:v>
                </c:pt>
              </c:strCache>
            </c:strRef>
          </c:tx>
          <c:explosion val="2"/>
          <c:dPt>
            <c:idx val="0"/>
            <c:bubble3D val="0"/>
            <c:spPr>
              <a:solidFill>
                <a:srgbClr val="ED7D31"/>
              </a:solidFill>
              <a:ln w="19050">
                <a:solidFill>
                  <a:schemeClr val="lt1"/>
                </a:solidFill>
              </a:ln>
              <a:effectLst/>
            </c:spPr>
            <c:extLst>
              <c:ext xmlns:c16="http://schemas.microsoft.com/office/drawing/2014/chart" uri="{C3380CC4-5D6E-409C-BE32-E72D297353CC}">
                <c16:uniqueId val="{00000001-A2CC-4E98-B36A-EE450E2B7ECB}"/>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A2CC-4E98-B36A-EE450E2B7E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CC-4E98-B36A-EE450E2B7ECB}"/>
              </c:ext>
            </c:extLst>
          </c:dPt>
          <c:dPt>
            <c:idx val="3"/>
            <c:bubble3D val="0"/>
            <c:spPr>
              <a:solidFill>
                <a:srgbClr val="9E480E"/>
              </a:solidFill>
              <a:ln w="19050">
                <a:solidFill>
                  <a:schemeClr val="lt1"/>
                </a:solidFill>
              </a:ln>
              <a:effectLst/>
            </c:spPr>
            <c:extLst>
              <c:ext xmlns:c16="http://schemas.microsoft.com/office/drawing/2014/chart" uri="{C3380CC4-5D6E-409C-BE32-E72D297353CC}">
                <c16:uniqueId val="{00000007-A2CC-4E98-B36A-EE450E2B7ECB}"/>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A2CC-4E98-B36A-EE450E2B7ECB}"/>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A2CC-4E98-B36A-EE450E2B7ECB}"/>
              </c:ext>
            </c:extLst>
          </c:dPt>
          <c:dPt>
            <c:idx val="6"/>
            <c:bubble3D val="0"/>
            <c:spPr>
              <a:solidFill>
                <a:srgbClr val="636363"/>
              </a:solidFill>
              <a:ln w="19050">
                <a:solidFill>
                  <a:schemeClr val="lt1"/>
                </a:solidFill>
              </a:ln>
              <a:effectLst/>
            </c:spPr>
            <c:extLst>
              <c:ext xmlns:c16="http://schemas.microsoft.com/office/drawing/2014/chart" uri="{C3380CC4-5D6E-409C-BE32-E72D297353CC}">
                <c16:uniqueId val="{0000000D-A2CC-4E98-B36A-EE450E2B7ECB}"/>
              </c:ext>
            </c:extLst>
          </c:dPt>
          <c:dPt>
            <c:idx val="7"/>
            <c:bubble3D val="0"/>
            <c:spPr>
              <a:solidFill>
                <a:srgbClr val="255E91"/>
              </a:solidFill>
              <a:ln w="19050">
                <a:solidFill>
                  <a:schemeClr val="lt1"/>
                </a:solidFill>
              </a:ln>
              <a:effectLst/>
            </c:spPr>
            <c:extLst>
              <c:ext xmlns:c16="http://schemas.microsoft.com/office/drawing/2014/chart" uri="{C3380CC4-5D6E-409C-BE32-E72D297353CC}">
                <c16:uniqueId val="{0000000F-A2CC-4E98-B36A-EE450E2B7ECB}"/>
              </c:ext>
            </c:extLst>
          </c:dPt>
          <c:dPt>
            <c:idx val="8"/>
            <c:bubble3D val="0"/>
            <c:spPr>
              <a:solidFill>
                <a:srgbClr val="43682B"/>
              </a:solidFill>
              <a:ln w="19050">
                <a:solidFill>
                  <a:schemeClr val="lt1"/>
                </a:solidFill>
              </a:ln>
              <a:effectLst/>
            </c:spPr>
            <c:extLst>
              <c:ext xmlns:c16="http://schemas.microsoft.com/office/drawing/2014/chart" uri="{C3380CC4-5D6E-409C-BE32-E72D297353CC}">
                <c16:uniqueId val="{00000011-A2CC-4E98-B36A-EE450E2B7EC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2CC-4E98-B36A-EE450E2B7ECB}"/>
              </c:ext>
            </c:extLst>
          </c:dPt>
          <c:dPt>
            <c:idx val="10"/>
            <c:bubble3D val="0"/>
            <c:spPr>
              <a:solidFill>
                <a:srgbClr val="264478"/>
              </a:solidFill>
              <a:ln w="19050">
                <a:solidFill>
                  <a:schemeClr val="lt1"/>
                </a:solidFill>
              </a:ln>
              <a:effectLst/>
            </c:spPr>
            <c:extLst>
              <c:ext xmlns:c16="http://schemas.microsoft.com/office/drawing/2014/chart" uri="{C3380CC4-5D6E-409C-BE32-E72D297353CC}">
                <c16:uniqueId val="{00000015-A2CC-4E98-B36A-EE450E2B7ECB}"/>
              </c:ext>
            </c:extLst>
          </c:dPt>
          <c:dPt>
            <c:idx val="11"/>
            <c:bubble3D val="0"/>
            <c:spPr>
              <a:solidFill>
                <a:srgbClr val="70AD47"/>
              </a:solidFill>
              <a:ln w="19050">
                <a:solidFill>
                  <a:schemeClr val="lt1"/>
                </a:solidFill>
              </a:ln>
              <a:effectLst/>
            </c:spPr>
            <c:extLst>
              <c:ext xmlns:c16="http://schemas.microsoft.com/office/drawing/2014/chart" uri="{C3380CC4-5D6E-409C-BE32-E72D297353CC}">
                <c16:uniqueId val="{00000017-A2CC-4E98-B36A-EE450E2B7ECB}"/>
              </c:ext>
            </c:extLst>
          </c:dPt>
          <c:dLbls>
            <c:dLbl>
              <c:idx val="0"/>
              <c:layout>
                <c:manualLayout>
                  <c:x val="6.3945457496751998E-2"/>
                  <c:y val="2.1515078276236152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CC-4E98-B36A-EE450E2B7ECB}"/>
                </c:ext>
              </c:extLst>
            </c:dLbl>
            <c:dLbl>
              <c:idx val="1"/>
              <c:layout>
                <c:manualLayout>
                  <c:x val="-6.5871997291696537E-3"/>
                  <c:y val="-1.5375800559498899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CC-4E98-B36A-EE450E2B7ECB}"/>
                </c:ext>
              </c:extLst>
            </c:dLbl>
            <c:dLbl>
              <c:idx val="2"/>
              <c:layout>
                <c:manualLayout>
                  <c:x val="3.0147324002907962E-2"/>
                  <c:y val="-1.0690927885839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CC-4E98-B36A-EE450E2B7ECB}"/>
                </c:ext>
              </c:extLst>
            </c:dLbl>
            <c:dLbl>
              <c:idx val="3"/>
              <c:layout>
                <c:manualLayout>
                  <c:x val="-1.8686220179766167E-2"/>
                  <c:y val="1.1607634076962985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CC-4E98-B36A-EE450E2B7ECB}"/>
                </c:ext>
              </c:extLst>
            </c:dLbl>
            <c:dLbl>
              <c:idx val="4"/>
              <c:layout>
                <c:manualLayout>
                  <c:x val="-1.9562171291351682E-2"/>
                  <c:y val="-1.9268640508867223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2CC-4E98-B36A-EE450E2B7ECB}"/>
                </c:ext>
              </c:extLst>
            </c:dLbl>
            <c:dLbl>
              <c:idx val="5"/>
              <c:layout>
                <c:manualLayout>
                  <c:x val="-7.2453275765042039E-3"/>
                  <c:y val="1.9092850920633404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2CC-4E98-B36A-EE450E2B7ECB}"/>
                </c:ext>
              </c:extLst>
            </c:dLbl>
            <c:dLbl>
              <c:idx val="6"/>
              <c:layout>
                <c:manualLayout>
                  <c:x val="-3.4357364354044725E-2"/>
                  <c:y val="2.0498633311646086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2CC-4E98-B36A-EE450E2B7ECB}"/>
                </c:ext>
              </c:extLst>
            </c:dLbl>
            <c:dLbl>
              <c:idx val="7"/>
              <c:layout>
                <c:manualLayout>
                  <c:x val="-0.19663732671247455"/>
                  <c:y val="-2.1662905386908966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2CC-4E98-B36A-EE450E2B7ECB}"/>
                </c:ext>
              </c:extLst>
            </c:dLbl>
            <c:dLbl>
              <c:idx val="8"/>
              <c:layout>
                <c:manualLayout>
                  <c:x val="-0.12656058567787243"/>
                  <c:y val="-8.2153224759366858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2CC-4E98-B36A-EE450E2B7ECB}"/>
                </c:ext>
              </c:extLst>
            </c:dLbl>
            <c:dLbl>
              <c:idx val="11"/>
              <c:layout>
                <c:manualLayout>
                  <c:x val="0.16240923415685463"/>
                  <c:y val="-5.6705054814470742E-3"/>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A2CC-4E98-B36A-EE450E2B7E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1"/>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'Lightcast - North Norfolk'!$A$25:$A$36</c:f>
              <c:strCache>
                <c:ptCount val="12"/>
                <c:pt idx="0">
                  <c:v>Agri-Food Tech</c:v>
                </c:pt>
                <c:pt idx="1">
                  <c:v>Visitor Economy</c:v>
                </c:pt>
                <c:pt idx="2">
                  <c:v>Advanced Manufacturing &amp; Engineering</c:v>
                </c:pt>
                <c:pt idx="3">
                  <c:v>Energy</c:v>
                </c:pt>
                <c:pt idx="4">
                  <c:v>Health &amp; Social Work</c:v>
                </c:pt>
                <c:pt idx="5">
                  <c:v>Construction &amp; Development</c:v>
                </c:pt>
                <c:pt idx="6">
                  <c:v>Ports &amp; Logistics</c:v>
                </c:pt>
                <c:pt idx="7">
                  <c:v>Creative Industries</c:v>
                </c:pt>
                <c:pt idx="8">
                  <c:v>Digital Tech</c:v>
                </c:pt>
                <c:pt idx="9">
                  <c:v>Life Sciences &amp; Bio-tech</c:v>
                </c:pt>
                <c:pt idx="10">
                  <c:v>Financial Services &amp; Insurance</c:v>
                </c:pt>
                <c:pt idx="11">
                  <c:v>Space</c:v>
                </c:pt>
              </c:strCache>
            </c:strRef>
          </c:cat>
          <c:val>
            <c:numRef>
              <c:f>'Lightcast - North Norfolk'!$B$25:$B$36</c:f>
              <c:numCache>
                <c:formatCode>"£"0.00,,,"b"</c:formatCode>
                <c:ptCount val="12"/>
                <c:pt idx="0">
                  <c:v>169034049.02742761</c:v>
                </c:pt>
                <c:pt idx="1">
                  <c:v>157819091.21136472</c:v>
                </c:pt>
                <c:pt idx="2">
                  <c:v>131615769.92732647</c:v>
                </c:pt>
                <c:pt idx="3">
                  <c:v>99106549.2826588</c:v>
                </c:pt>
                <c:pt idx="4">
                  <c:v>95812841.289573014</c:v>
                </c:pt>
                <c:pt idx="5">
                  <c:v>93458625.430332497</c:v>
                </c:pt>
                <c:pt idx="6">
                  <c:v>43741294.8022663</c:v>
                </c:pt>
                <c:pt idx="7">
                  <c:v>19402673.053622898</c:v>
                </c:pt>
                <c:pt idx="8">
                  <c:v>17486430.852971639</c:v>
                </c:pt>
                <c:pt idx="9">
                  <c:v>16701476.57627075</c:v>
                </c:pt>
                <c:pt idx="10">
                  <c:v>10212294.282734999</c:v>
                </c:pt>
                <c:pt idx="11">
                  <c:v>539978.48115999997</c:v>
                </c:pt>
              </c:numCache>
            </c:numRef>
          </c:val>
          <c:extLst>
            <c:ext xmlns:c16="http://schemas.microsoft.com/office/drawing/2014/chart" uri="{C3380CC4-5D6E-409C-BE32-E72D297353CC}">
              <c16:uniqueId val="{00000018-A2CC-4E98-B36A-EE450E2B7EC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0311030487224464E-2"/>
          <c:y val="0.79830242656910166"/>
          <c:w val="0.93353976808843031"/>
          <c:h val="0.192649761347165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Competitive Effect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052863027294182"/>
          <c:y val="0.1011799184857903"/>
          <c:w val="0.85319515657079015"/>
          <c:h val="0.4442314061111014"/>
        </c:manualLayout>
      </c:layout>
      <c:barChart>
        <c:barDir val="col"/>
        <c:grouping val="clustered"/>
        <c:varyColors val="0"/>
        <c:ser>
          <c:idx val="0"/>
          <c:order val="0"/>
          <c:tx>
            <c:strRef>
              <c:f>'Lightcast - North Norfolk'!$A$46</c:f>
              <c:strCache>
                <c:ptCount val="1"/>
                <c:pt idx="0">
                  <c:v>Visitor Economy</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Norfolk'!$B$46</c:f>
              <c:numCache>
                <c:formatCode>0</c:formatCode>
                <c:ptCount val="1"/>
                <c:pt idx="0">
                  <c:v>1365.9781439398084</c:v>
                </c:pt>
              </c:numCache>
            </c:numRef>
          </c:val>
          <c:extLst>
            <c:ext xmlns:c16="http://schemas.microsoft.com/office/drawing/2014/chart" uri="{C3380CC4-5D6E-409C-BE32-E72D297353CC}">
              <c16:uniqueId val="{00000000-ADA1-4A37-842D-157F82C86393}"/>
            </c:ext>
          </c:extLst>
        </c:ser>
        <c:ser>
          <c:idx val="1"/>
          <c:order val="1"/>
          <c:tx>
            <c:strRef>
              <c:f>'Lightcast - North Norfolk'!$A$47</c:f>
              <c:strCache>
                <c:ptCount val="1"/>
                <c:pt idx="0">
                  <c:v>Agri-Food Tech</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Norfolk'!$B$47</c:f>
              <c:numCache>
                <c:formatCode>0</c:formatCode>
                <c:ptCount val="1"/>
                <c:pt idx="0">
                  <c:v>442.47049745022946</c:v>
                </c:pt>
              </c:numCache>
            </c:numRef>
          </c:val>
          <c:extLst>
            <c:ext xmlns:c16="http://schemas.microsoft.com/office/drawing/2014/chart" uri="{C3380CC4-5D6E-409C-BE32-E72D297353CC}">
              <c16:uniqueId val="{00000001-ADA1-4A37-842D-157F82C86393}"/>
            </c:ext>
          </c:extLst>
        </c:ser>
        <c:ser>
          <c:idx val="2"/>
          <c:order val="2"/>
          <c:tx>
            <c:strRef>
              <c:f>'Lightcast - North Norfolk'!$A$48</c:f>
              <c:strCache>
                <c:ptCount val="1"/>
                <c:pt idx="0">
                  <c:v>Construction &amp; Development</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Norfolk'!$B$48</c:f>
              <c:numCache>
                <c:formatCode>0</c:formatCode>
                <c:ptCount val="1"/>
                <c:pt idx="0">
                  <c:v>429.98468258919002</c:v>
                </c:pt>
              </c:numCache>
            </c:numRef>
          </c:val>
          <c:extLst>
            <c:ext xmlns:c16="http://schemas.microsoft.com/office/drawing/2014/chart" uri="{C3380CC4-5D6E-409C-BE32-E72D297353CC}">
              <c16:uniqueId val="{00000002-ADA1-4A37-842D-157F82C86393}"/>
            </c:ext>
          </c:extLst>
        </c:ser>
        <c:ser>
          <c:idx val="3"/>
          <c:order val="3"/>
          <c:tx>
            <c:strRef>
              <c:f>'Lightcast - North Norfolk'!$A$49</c:f>
              <c:strCache>
                <c:ptCount val="1"/>
                <c:pt idx="0">
                  <c:v>Life Sciences &amp; Bio-tech</c:v>
                </c:pt>
              </c:strCache>
            </c:strRef>
          </c:tx>
          <c:spPr>
            <a:solidFill>
              <a:srgbClr val="9973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Norfolk'!$B$49</c:f>
              <c:numCache>
                <c:formatCode>0</c:formatCode>
                <c:ptCount val="1"/>
                <c:pt idx="0">
                  <c:v>242.38532463084775</c:v>
                </c:pt>
              </c:numCache>
            </c:numRef>
          </c:val>
          <c:extLst>
            <c:ext xmlns:c16="http://schemas.microsoft.com/office/drawing/2014/chart" uri="{C3380CC4-5D6E-409C-BE32-E72D297353CC}">
              <c16:uniqueId val="{00000003-ADA1-4A37-842D-157F82C86393}"/>
            </c:ext>
          </c:extLst>
        </c:ser>
        <c:ser>
          <c:idx val="4"/>
          <c:order val="4"/>
          <c:tx>
            <c:strRef>
              <c:f>'Lightcast - North Norfolk'!$A$50</c:f>
              <c:strCache>
                <c:ptCount val="1"/>
                <c:pt idx="0">
                  <c:v>Financial Services &amp; Insurance</c:v>
                </c:pt>
              </c:strCache>
            </c:strRef>
          </c:tx>
          <c:spPr>
            <a:solidFill>
              <a:srgbClr val="26447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Norfolk'!$B$50</c:f>
              <c:numCache>
                <c:formatCode>0</c:formatCode>
                <c:ptCount val="1"/>
                <c:pt idx="0">
                  <c:v>84.947491152629979</c:v>
                </c:pt>
              </c:numCache>
            </c:numRef>
          </c:val>
          <c:extLst>
            <c:ext xmlns:c16="http://schemas.microsoft.com/office/drawing/2014/chart" uri="{C3380CC4-5D6E-409C-BE32-E72D297353CC}">
              <c16:uniqueId val="{00000004-ADA1-4A37-842D-157F82C86393}"/>
            </c:ext>
          </c:extLst>
        </c:ser>
        <c:ser>
          <c:idx val="5"/>
          <c:order val="5"/>
          <c:tx>
            <c:strRef>
              <c:f>'Lightcast - North Norfolk'!$A$51</c:f>
              <c:strCache>
                <c:ptCount val="1"/>
                <c:pt idx="0">
                  <c:v>Space</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Norfolk'!$B$51</c:f>
              <c:numCache>
                <c:formatCode>0</c:formatCode>
                <c:ptCount val="1"/>
                <c:pt idx="0">
                  <c:v>9.467076926859999</c:v>
                </c:pt>
              </c:numCache>
            </c:numRef>
          </c:val>
          <c:extLst>
            <c:ext xmlns:c16="http://schemas.microsoft.com/office/drawing/2014/chart" uri="{C3380CC4-5D6E-409C-BE32-E72D297353CC}">
              <c16:uniqueId val="{00000005-ADA1-4A37-842D-157F82C86393}"/>
            </c:ext>
          </c:extLst>
        </c:ser>
        <c:ser>
          <c:idx val="6"/>
          <c:order val="6"/>
          <c:tx>
            <c:strRef>
              <c:f>'Lightcast - North Norfolk'!$A$52</c:f>
              <c:strCache>
                <c:ptCount val="1"/>
                <c:pt idx="0">
                  <c:v>Energy</c:v>
                </c:pt>
              </c:strCache>
            </c:strRef>
          </c:tx>
          <c:spPr>
            <a:solidFill>
              <a:srgbClr val="9E480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Norfolk'!$B$52</c:f>
              <c:numCache>
                <c:formatCode>0</c:formatCode>
                <c:ptCount val="1"/>
                <c:pt idx="0">
                  <c:v>-61.070544825277253</c:v>
                </c:pt>
              </c:numCache>
            </c:numRef>
          </c:val>
          <c:extLst>
            <c:ext xmlns:c16="http://schemas.microsoft.com/office/drawing/2014/chart" uri="{C3380CC4-5D6E-409C-BE32-E72D297353CC}">
              <c16:uniqueId val="{00000006-ADA1-4A37-842D-157F82C86393}"/>
            </c:ext>
          </c:extLst>
        </c:ser>
        <c:ser>
          <c:idx val="7"/>
          <c:order val="7"/>
          <c:tx>
            <c:strRef>
              <c:f>'Lightcast - North Norfolk'!$A$53</c:f>
              <c:strCache>
                <c:ptCount val="1"/>
                <c:pt idx="0">
                  <c:v>Creative Industries</c:v>
                </c:pt>
              </c:strCache>
            </c:strRef>
          </c:tx>
          <c:spPr>
            <a:solidFill>
              <a:srgbClr val="255E9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Norfolk'!$B$53</c:f>
              <c:numCache>
                <c:formatCode>0</c:formatCode>
                <c:ptCount val="1"/>
                <c:pt idx="0">
                  <c:v>-262.13871983128803</c:v>
                </c:pt>
              </c:numCache>
            </c:numRef>
          </c:val>
          <c:extLst>
            <c:ext xmlns:c16="http://schemas.microsoft.com/office/drawing/2014/chart" uri="{C3380CC4-5D6E-409C-BE32-E72D297353CC}">
              <c16:uniqueId val="{00000007-ADA1-4A37-842D-157F82C86393}"/>
            </c:ext>
          </c:extLst>
        </c:ser>
        <c:ser>
          <c:idx val="8"/>
          <c:order val="8"/>
          <c:tx>
            <c:strRef>
              <c:f>'Lightcast - North Norfolk'!$A$54</c:f>
              <c:strCache>
                <c:ptCount val="1"/>
                <c:pt idx="0">
                  <c:v>Digital Tech</c:v>
                </c:pt>
              </c:strCache>
            </c:strRef>
          </c:tx>
          <c:spPr>
            <a:solidFill>
              <a:srgbClr val="43682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Norfolk'!$B$54</c:f>
              <c:numCache>
                <c:formatCode>0</c:formatCode>
                <c:ptCount val="1"/>
                <c:pt idx="0">
                  <c:v>-486.4757945868003</c:v>
                </c:pt>
              </c:numCache>
            </c:numRef>
          </c:val>
          <c:extLst>
            <c:ext xmlns:c16="http://schemas.microsoft.com/office/drawing/2014/chart" uri="{C3380CC4-5D6E-409C-BE32-E72D297353CC}">
              <c16:uniqueId val="{00000008-ADA1-4A37-842D-157F82C86393}"/>
            </c:ext>
          </c:extLst>
        </c:ser>
        <c:ser>
          <c:idx val="9"/>
          <c:order val="9"/>
          <c:tx>
            <c:strRef>
              <c:f>'Lightcast - North Norfolk'!$A$55</c:f>
              <c:strCache>
                <c:ptCount val="1"/>
                <c:pt idx="0">
                  <c:v>Health &amp; Social Work</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Norfolk'!$B$55</c:f>
              <c:numCache>
                <c:formatCode>0</c:formatCode>
                <c:ptCount val="1"/>
                <c:pt idx="0">
                  <c:v>-520.45850519981002</c:v>
                </c:pt>
              </c:numCache>
            </c:numRef>
          </c:val>
          <c:extLst>
            <c:ext xmlns:c16="http://schemas.microsoft.com/office/drawing/2014/chart" uri="{C3380CC4-5D6E-409C-BE32-E72D297353CC}">
              <c16:uniqueId val="{00000009-ADA1-4A37-842D-157F82C86393}"/>
            </c:ext>
          </c:extLst>
        </c:ser>
        <c:ser>
          <c:idx val="10"/>
          <c:order val="10"/>
          <c:tx>
            <c:strRef>
              <c:f>'Lightcast - North Norfolk'!$A$56</c:f>
              <c:strCache>
                <c:ptCount val="1"/>
                <c:pt idx="0">
                  <c:v>Ports &amp; Logistics</c:v>
                </c:pt>
              </c:strCache>
            </c:strRef>
          </c:tx>
          <c:spPr>
            <a:solidFill>
              <a:srgbClr val="6363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Norfolk'!$B$56</c:f>
              <c:numCache>
                <c:formatCode>0</c:formatCode>
                <c:ptCount val="1"/>
                <c:pt idx="0">
                  <c:v>-848.27310083308089</c:v>
                </c:pt>
              </c:numCache>
            </c:numRef>
          </c:val>
          <c:extLst>
            <c:ext xmlns:c16="http://schemas.microsoft.com/office/drawing/2014/chart" uri="{C3380CC4-5D6E-409C-BE32-E72D297353CC}">
              <c16:uniqueId val="{0000000A-ADA1-4A37-842D-157F82C86393}"/>
            </c:ext>
          </c:extLst>
        </c:ser>
        <c:ser>
          <c:idx val="11"/>
          <c:order val="11"/>
          <c:tx>
            <c:strRef>
              <c:f>'Lightcast - North Norfolk'!$A$57</c:f>
              <c:strCache>
                <c:ptCount val="1"/>
                <c:pt idx="0">
                  <c:v>Advanced Manufacturing &amp; Engineering</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Norfolk'!$B$45</c:f>
              <c:strCache>
                <c:ptCount val="1"/>
                <c:pt idx="0">
                  <c:v>Competitive Effect</c:v>
                </c:pt>
              </c:strCache>
            </c:strRef>
          </c:cat>
          <c:val>
            <c:numRef>
              <c:f>'Lightcast - North Norfolk'!$B$57</c:f>
              <c:numCache>
                <c:formatCode>0</c:formatCode>
                <c:ptCount val="1"/>
                <c:pt idx="0">
                  <c:v>-1410.0848296198499</c:v>
                </c:pt>
              </c:numCache>
            </c:numRef>
          </c:val>
          <c:extLst>
            <c:ext xmlns:c16="http://schemas.microsoft.com/office/drawing/2014/chart" uri="{C3380CC4-5D6E-409C-BE32-E72D297353CC}">
              <c16:uniqueId val="{0000000B-ADA1-4A37-842D-157F82C86393}"/>
            </c:ext>
          </c:extLst>
        </c:ser>
        <c:dLbls>
          <c:dLblPos val="outEnd"/>
          <c:showLegendKey val="0"/>
          <c:showVal val="1"/>
          <c:showCatName val="0"/>
          <c:showSerName val="0"/>
          <c:showPercent val="0"/>
          <c:showBubbleSize val="0"/>
        </c:dLbls>
        <c:gapWidth val="219"/>
        <c:overlap val="-27"/>
        <c:axId val="1357508248"/>
        <c:axId val="1357511488"/>
      </c:barChart>
      <c:catAx>
        <c:axId val="1357508248"/>
        <c:scaling>
          <c:orientation val="minMax"/>
        </c:scaling>
        <c:delete val="1"/>
        <c:axPos val="b"/>
        <c:numFmt formatCode="General" sourceLinked="1"/>
        <c:majorTickMark val="none"/>
        <c:minorTickMark val="none"/>
        <c:tickLblPos val="nextTo"/>
        <c:crossAx val="1357511488"/>
        <c:crosses val="autoZero"/>
        <c:auto val="1"/>
        <c:lblAlgn val="ctr"/>
        <c:lblOffset val="100"/>
        <c:noMultiLvlLbl val="0"/>
      </c:catAx>
      <c:valAx>
        <c:axId val="1357511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508248"/>
        <c:crosses val="autoZero"/>
        <c:crossBetween val="between"/>
      </c:valAx>
      <c:spPr>
        <a:noFill/>
        <a:ln>
          <a:noFill/>
        </a:ln>
        <a:effectLst/>
      </c:spPr>
    </c:plotArea>
    <c:legend>
      <c:legendPos val="b"/>
      <c:layout>
        <c:manualLayout>
          <c:xMode val="edge"/>
          <c:yMode val="edge"/>
          <c:x val="2.9535879892022113E-2"/>
          <c:y val="0.66638927895529021"/>
          <c:w val="0.96786341953301536"/>
          <c:h val="0.26316551856368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Location Quotient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4620083145619571E-2"/>
          <c:y val="0.13831706150013431"/>
          <c:w val="0.89221759123087951"/>
          <c:h val="0.50825468768223059"/>
        </c:manualLayout>
      </c:layout>
      <c:barChart>
        <c:barDir val="col"/>
        <c:grouping val="clustered"/>
        <c:varyColors val="0"/>
        <c:ser>
          <c:idx val="0"/>
          <c:order val="0"/>
          <c:tx>
            <c:strRef>
              <c:f>'Lightcast - North Norfolk'!$A$63</c:f>
              <c:strCache>
                <c:ptCount val="1"/>
                <c:pt idx="0">
                  <c:v>Agri-Food Tech</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Norfolk'!$B$63</c:f>
              <c:numCache>
                <c:formatCode>0.00</c:formatCode>
                <c:ptCount val="1"/>
                <c:pt idx="0">
                  <c:v>2.1500486898123272</c:v>
                </c:pt>
              </c:numCache>
            </c:numRef>
          </c:val>
          <c:extLst>
            <c:ext xmlns:c16="http://schemas.microsoft.com/office/drawing/2014/chart" uri="{C3380CC4-5D6E-409C-BE32-E72D297353CC}">
              <c16:uniqueId val="{00000000-9022-4DA9-9B29-750B98834CEC}"/>
            </c:ext>
          </c:extLst>
        </c:ser>
        <c:ser>
          <c:idx val="1"/>
          <c:order val="1"/>
          <c:tx>
            <c:strRef>
              <c:f>'Lightcast - North Norfolk'!$A$64</c:f>
              <c:strCache>
                <c:ptCount val="1"/>
                <c:pt idx="0">
                  <c:v>Visitor Economy</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Norfolk'!$B$64</c:f>
              <c:numCache>
                <c:formatCode>0.00</c:formatCode>
                <c:ptCount val="1"/>
                <c:pt idx="0">
                  <c:v>1.8872680729838578</c:v>
                </c:pt>
              </c:numCache>
            </c:numRef>
          </c:val>
          <c:extLst>
            <c:ext xmlns:c16="http://schemas.microsoft.com/office/drawing/2014/chart" uri="{C3380CC4-5D6E-409C-BE32-E72D297353CC}">
              <c16:uniqueId val="{00000001-9022-4DA9-9B29-750B98834CEC}"/>
            </c:ext>
          </c:extLst>
        </c:ser>
        <c:ser>
          <c:idx val="2"/>
          <c:order val="2"/>
          <c:tx>
            <c:strRef>
              <c:f>'Lightcast - North Norfolk'!$A$65</c:f>
              <c:strCache>
                <c:ptCount val="1"/>
                <c:pt idx="0">
                  <c:v>Construction &amp; Development</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Norfolk'!$B$65</c:f>
              <c:numCache>
                <c:formatCode>0.00</c:formatCode>
                <c:ptCount val="1"/>
                <c:pt idx="0">
                  <c:v>1.3806180106023163</c:v>
                </c:pt>
              </c:numCache>
            </c:numRef>
          </c:val>
          <c:extLst>
            <c:ext xmlns:c16="http://schemas.microsoft.com/office/drawing/2014/chart" uri="{C3380CC4-5D6E-409C-BE32-E72D297353CC}">
              <c16:uniqueId val="{00000002-9022-4DA9-9B29-750B98834CEC}"/>
            </c:ext>
          </c:extLst>
        </c:ser>
        <c:ser>
          <c:idx val="3"/>
          <c:order val="3"/>
          <c:tx>
            <c:strRef>
              <c:f>'Lightcast - North Norfolk'!$A$66</c:f>
              <c:strCache>
                <c:ptCount val="1"/>
                <c:pt idx="0">
                  <c:v>Life Sciences &amp; Bio-tech</c:v>
                </c:pt>
              </c:strCache>
            </c:strRef>
          </c:tx>
          <c:spPr>
            <a:solidFill>
              <a:srgbClr val="9973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Norfolk'!$B$66</c:f>
              <c:numCache>
                <c:formatCode>0.00</c:formatCode>
                <c:ptCount val="1"/>
                <c:pt idx="0">
                  <c:v>1.0989239497980838</c:v>
                </c:pt>
              </c:numCache>
            </c:numRef>
          </c:val>
          <c:extLst>
            <c:ext xmlns:c16="http://schemas.microsoft.com/office/drawing/2014/chart" uri="{C3380CC4-5D6E-409C-BE32-E72D297353CC}">
              <c16:uniqueId val="{00000003-9022-4DA9-9B29-750B98834CEC}"/>
            </c:ext>
          </c:extLst>
        </c:ser>
        <c:ser>
          <c:idx val="4"/>
          <c:order val="4"/>
          <c:tx>
            <c:strRef>
              <c:f>'Lightcast - North Norfolk'!$A$67</c:f>
              <c:strCache>
                <c:ptCount val="1"/>
                <c:pt idx="0">
                  <c:v>Advanced Manufacturing &amp; Engineering</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Norfolk'!$B$67</c:f>
              <c:numCache>
                <c:formatCode>0.00</c:formatCode>
                <c:ptCount val="1"/>
                <c:pt idx="0">
                  <c:v>0.98784913501831795</c:v>
                </c:pt>
              </c:numCache>
            </c:numRef>
          </c:val>
          <c:extLst>
            <c:ext xmlns:c16="http://schemas.microsoft.com/office/drawing/2014/chart" uri="{C3380CC4-5D6E-409C-BE32-E72D297353CC}">
              <c16:uniqueId val="{00000004-9022-4DA9-9B29-750B98834CEC}"/>
            </c:ext>
          </c:extLst>
        </c:ser>
        <c:ser>
          <c:idx val="5"/>
          <c:order val="5"/>
          <c:tx>
            <c:strRef>
              <c:f>'Lightcast - North Norfolk'!$A$68</c:f>
              <c:strCache>
                <c:ptCount val="1"/>
                <c:pt idx="0">
                  <c:v>Health &amp; Social Work</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Norfolk'!$B$68</c:f>
              <c:numCache>
                <c:formatCode>0.00</c:formatCode>
                <c:ptCount val="1"/>
                <c:pt idx="0">
                  <c:v>0.84407607987457844</c:v>
                </c:pt>
              </c:numCache>
            </c:numRef>
          </c:val>
          <c:extLst>
            <c:ext xmlns:c16="http://schemas.microsoft.com/office/drawing/2014/chart" uri="{C3380CC4-5D6E-409C-BE32-E72D297353CC}">
              <c16:uniqueId val="{00000005-9022-4DA9-9B29-750B98834CEC}"/>
            </c:ext>
          </c:extLst>
        </c:ser>
        <c:ser>
          <c:idx val="6"/>
          <c:order val="6"/>
          <c:tx>
            <c:strRef>
              <c:f>'Lightcast - North Norfolk'!$A$69</c:f>
              <c:strCache>
                <c:ptCount val="1"/>
                <c:pt idx="0">
                  <c:v>Energy</c:v>
                </c:pt>
              </c:strCache>
            </c:strRef>
          </c:tx>
          <c:spPr>
            <a:solidFill>
              <a:srgbClr val="9E480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Norfolk'!$B$69</c:f>
              <c:numCache>
                <c:formatCode>0.00</c:formatCode>
                <c:ptCount val="1"/>
                <c:pt idx="0">
                  <c:v>0.82303801572295632</c:v>
                </c:pt>
              </c:numCache>
            </c:numRef>
          </c:val>
          <c:extLst>
            <c:ext xmlns:c16="http://schemas.microsoft.com/office/drawing/2014/chart" uri="{C3380CC4-5D6E-409C-BE32-E72D297353CC}">
              <c16:uniqueId val="{00000006-9022-4DA9-9B29-750B98834CEC}"/>
            </c:ext>
          </c:extLst>
        </c:ser>
        <c:ser>
          <c:idx val="7"/>
          <c:order val="7"/>
          <c:tx>
            <c:strRef>
              <c:f>'Lightcast - North Norfolk'!$A$70</c:f>
              <c:strCache>
                <c:ptCount val="1"/>
                <c:pt idx="0">
                  <c:v>Ports &amp; Logistics</c:v>
                </c:pt>
              </c:strCache>
            </c:strRef>
          </c:tx>
          <c:spPr>
            <a:solidFill>
              <a:srgbClr val="6363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Norfolk'!$B$70</c:f>
              <c:numCache>
                <c:formatCode>0.00</c:formatCode>
                <c:ptCount val="1"/>
                <c:pt idx="0">
                  <c:v>0.73616174602465578</c:v>
                </c:pt>
              </c:numCache>
            </c:numRef>
          </c:val>
          <c:extLst>
            <c:ext xmlns:c16="http://schemas.microsoft.com/office/drawing/2014/chart" uri="{C3380CC4-5D6E-409C-BE32-E72D297353CC}">
              <c16:uniqueId val="{00000007-9022-4DA9-9B29-750B98834CEC}"/>
            </c:ext>
          </c:extLst>
        </c:ser>
        <c:ser>
          <c:idx val="8"/>
          <c:order val="8"/>
          <c:tx>
            <c:strRef>
              <c:f>'Lightcast - North Norfolk'!$A$71</c:f>
              <c:strCache>
                <c:ptCount val="1"/>
                <c:pt idx="0">
                  <c:v>Financial Services &amp; Insurance</c:v>
                </c:pt>
              </c:strCache>
            </c:strRef>
          </c:tx>
          <c:spPr>
            <a:solidFill>
              <a:srgbClr val="26447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Norfolk'!$B$71</c:f>
              <c:numCache>
                <c:formatCode>0.00</c:formatCode>
                <c:ptCount val="1"/>
                <c:pt idx="0">
                  <c:v>0.36600933272020492</c:v>
                </c:pt>
              </c:numCache>
            </c:numRef>
          </c:val>
          <c:extLst>
            <c:ext xmlns:c16="http://schemas.microsoft.com/office/drawing/2014/chart" uri="{C3380CC4-5D6E-409C-BE32-E72D297353CC}">
              <c16:uniqueId val="{00000008-9022-4DA9-9B29-750B98834CEC}"/>
            </c:ext>
          </c:extLst>
        </c:ser>
        <c:ser>
          <c:idx val="9"/>
          <c:order val="9"/>
          <c:tx>
            <c:strRef>
              <c:f>'Lightcast - North Norfolk'!$A$72</c:f>
              <c:strCache>
                <c:ptCount val="1"/>
                <c:pt idx="0">
                  <c:v>Space</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Norfolk'!$B$72</c:f>
              <c:numCache>
                <c:formatCode>0.00</c:formatCode>
                <c:ptCount val="1"/>
                <c:pt idx="0">
                  <c:v>0.35522571834358513</c:v>
                </c:pt>
              </c:numCache>
            </c:numRef>
          </c:val>
          <c:extLst>
            <c:ext xmlns:c16="http://schemas.microsoft.com/office/drawing/2014/chart" uri="{C3380CC4-5D6E-409C-BE32-E72D297353CC}">
              <c16:uniqueId val="{00000009-9022-4DA9-9B29-750B98834CEC}"/>
            </c:ext>
          </c:extLst>
        </c:ser>
        <c:ser>
          <c:idx val="10"/>
          <c:order val="10"/>
          <c:tx>
            <c:strRef>
              <c:f>'Lightcast - North Norfolk'!$A$73</c:f>
              <c:strCache>
                <c:ptCount val="1"/>
                <c:pt idx="0">
                  <c:v>Creative Industries</c:v>
                </c:pt>
              </c:strCache>
            </c:strRef>
          </c:tx>
          <c:spPr>
            <a:solidFill>
              <a:srgbClr val="255E9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Norfolk'!$B$73</c:f>
              <c:numCache>
                <c:formatCode>0.00</c:formatCode>
                <c:ptCount val="1"/>
                <c:pt idx="0">
                  <c:v>0.32122334815282783</c:v>
                </c:pt>
              </c:numCache>
            </c:numRef>
          </c:val>
          <c:extLst>
            <c:ext xmlns:c16="http://schemas.microsoft.com/office/drawing/2014/chart" uri="{C3380CC4-5D6E-409C-BE32-E72D297353CC}">
              <c16:uniqueId val="{0000000A-9022-4DA9-9B29-750B98834CEC}"/>
            </c:ext>
          </c:extLst>
        </c:ser>
        <c:ser>
          <c:idx val="11"/>
          <c:order val="11"/>
          <c:tx>
            <c:strRef>
              <c:f>'Lightcast - North Norfolk'!$A$74</c:f>
              <c:strCache>
                <c:ptCount val="1"/>
                <c:pt idx="0">
                  <c:v>Digital Tech</c:v>
                </c:pt>
              </c:strCache>
            </c:strRef>
          </c:tx>
          <c:spPr>
            <a:solidFill>
              <a:srgbClr val="43682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Norfolk'!$B$62</c:f>
              <c:strCache>
                <c:ptCount val="1"/>
                <c:pt idx="0">
                  <c:v>LQ</c:v>
                </c:pt>
              </c:strCache>
            </c:strRef>
          </c:cat>
          <c:val>
            <c:numRef>
              <c:f>'Lightcast - North Norfolk'!$B$74</c:f>
              <c:numCache>
                <c:formatCode>0.00</c:formatCode>
                <c:ptCount val="1"/>
                <c:pt idx="0">
                  <c:v>0.21966241207527445</c:v>
                </c:pt>
              </c:numCache>
            </c:numRef>
          </c:val>
          <c:extLst>
            <c:ext xmlns:c16="http://schemas.microsoft.com/office/drawing/2014/chart" uri="{C3380CC4-5D6E-409C-BE32-E72D297353CC}">
              <c16:uniqueId val="{0000000B-9022-4DA9-9B29-750B98834CEC}"/>
            </c:ext>
          </c:extLst>
        </c:ser>
        <c:dLbls>
          <c:dLblPos val="outEnd"/>
          <c:showLegendKey val="0"/>
          <c:showVal val="1"/>
          <c:showCatName val="0"/>
          <c:showSerName val="0"/>
          <c:showPercent val="0"/>
          <c:showBubbleSize val="0"/>
        </c:dLbls>
        <c:gapWidth val="219"/>
        <c:overlap val="-27"/>
        <c:axId val="238900383"/>
        <c:axId val="238894983"/>
      </c:barChart>
      <c:catAx>
        <c:axId val="238900383"/>
        <c:scaling>
          <c:orientation val="minMax"/>
        </c:scaling>
        <c:delete val="1"/>
        <c:axPos val="b"/>
        <c:numFmt formatCode="General" sourceLinked="1"/>
        <c:majorTickMark val="out"/>
        <c:minorTickMark val="none"/>
        <c:tickLblPos val="nextTo"/>
        <c:crossAx val="238894983"/>
        <c:crossesAt val="1"/>
        <c:auto val="1"/>
        <c:lblAlgn val="ctr"/>
        <c:lblOffset val="100"/>
        <c:noMultiLvlLbl val="0"/>
      </c:catAx>
      <c:valAx>
        <c:axId val="2388949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900383"/>
        <c:crossesAt val="1"/>
        <c:crossBetween val="between"/>
      </c:valAx>
      <c:spPr>
        <a:noFill/>
        <a:ln>
          <a:noFill/>
        </a:ln>
        <a:effectLst/>
      </c:spPr>
    </c:plotArea>
    <c:legend>
      <c:legendPos val="b"/>
      <c:layout>
        <c:manualLayout>
          <c:xMode val="edge"/>
          <c:yMode val="edge"/>
          <c:x val="2.4577101031842654E-2"/>
          <c:y val="0.71649391271406926"/>
          <c:w val="0.97542289896815737"/>
          <c:h val="0.257507496754743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of Change in Jobs (2022-2023)</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774333559557443"/>
          <c:y val="0.10086678562529736"/>
          <c:w val="0.88225666440442563"/>
          <c:h val="0.61997103810189302"/>
        </c:manualLayout>
      </c:layout>
      <c:barChart>
        <c:barDir val="col"/>
        <c:grouping val="clustered"/>
        <c:varyColors val="0"/>
        <c:ser>
          <c:idx val="0"/>
          <c:order val="0"/>
          <c:tx>
            <c:strRef>
              <c:f>'Lightcast - North Norfolk'!$A$128</c:f>
              <c:strCache>
                <c:ptCount val="1"/>
                <c:pt idx="0">
                  <c:v>Visitor Economy</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Norfolk'!$B$128</c:f>
              <c:numCache>
                <c:formatCode>\+0.0%;\-0.0%;0.0%</c:formatCode>
                <c:ptCount val="1"/>
                <c:pt idx="0">
                  <c:v>0.10360819286392858</c:v>
                </c:pt>
              </c:numCache>
            </c:numRef>
          </c:val>
          <c:extLst>
            <c:ext xmlns:c16="http://schemas.microsoft.com/office/drawing/2014/chart" uri="{C3380CC4-5D6E-409C-BE32-E72D297353CC}">
              <c16:uniqueId val="{00000000-0448-40FD-BD65-D8666A9EF423}"/>
            </c:ext>
          </c:extLst>
        </c:ser>
        <c:ser>
          <c:idx val="1"/>
          <c:order val="1"/>
          <c:tx>
            <c:strRef>
              <c:f>'Lightcast - North Norfolk'!$A$129</c:f>
              <c:strCache>
                <c:ptCount val="1"/>
                <c:pt idx="0">
                  <c:v>Space</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Norfolk'!$B$129</c:f>
              <c:numCache>
                <c:formatCode>\+0.0%;\-0.0%;0.0%</c:formatCode>
                <c:ptCount val="1"/>
                <c:pt idx="0">
                  <c:v>7.2190036569920513E-2</c:v>
                </c:pt>
              </c:numCache>
            </c:numRef>
          </c:val>
          <c:extLst>
            <c:ext xmlns:c16="http://schemas.microsoft.com/office/drawing/2014/chart" uri="{C3380CC4-5D6E-409C-BE32-E72D297353CC}">
              <c16:uniqueId val="{00000001-0448-40FD-BD65-D8666A9EF423}"/>
            </c:ext>
          </c:extLst>
        </c:ser>
        <c:ser>
          <c:idx val="2"/>
          <c:order val="2"/>
          <c:tx>
            <c:strRef>
              <c:f>'Lightcast - North Norfolk'!$A$130</c:f>
              <c:strCache>
                <c:ptCount val="1"/>
                <c:pt idx="0">
                  <c:v>Life Sciences &amp; Bio-tech</c:v>
                </c:pt>
              </c:strCache>
            </c:strRef>
          </c:tx>
          <c:spPr>
            <a:solidFill>
              <a:srgbClr val="997300"/>
            </a:solidFill>
            <a:ln>
              <a:noFill/>
            </a:ln>
            <a:effectLst/>
          </c:spPr>
          <c:invertIfNegative val="0"/>
          <c:dLbls>
            <c:dLbl>
              <c:idx val="0"/>
              <c:layout>
                <c:manualLayout>
                  <c:x val="4.4543351729386454E-3"/>
                  <c:y val="-3.546075608797947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2-427A-B26F-7573B44FA5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Norfolk'!$B$130</c:f>
              <c:numCache>
                <c:formatCode>\+0.0%;\-0.0%;0.0%</c:formatCode>
                <c:ptCount val="1"/>
                <c:pt idx="0">
                  <c:v>7.1745007149234027E-2</c:v>
                </c:pt>
              </c:numCache>
            </c:numRef>
          </c:val>
          <c:extLst>
            <c:ext xmlns:c16="http://schemas.microsoft.com/office/drawing/2014/chart" uri="{C3380CC4-5D6E-409C-BE32-E72D297353CC}">
              <c16:uniqueId val="{00000002-0448-40FD-BD65-D8666A9EF423}"/>
            </c:ext>
          </c:extLst>
        </c:ser>
        <c:ser>
          <c:idx val="3"/>
          <c:order val="3"/>
          <c:tx>
            <c:strRef>
              <c:f>'Lightcast - North Norfolk'!$A$131</c:f>
              <c:strCache>
                <c:ptCount val="1"/>
                <c:pt idx="0">
                  <c:v>Financial Services &amp; Insurance</c:v>
                </c:pt>
              </c:strCache>
            </c:strRef>
          </c:tx>
          <c:spPr>
            <a:solidFill>
              <a:srgbClr val="264478"/>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Norfolk'!$B$131</c:f>
              <c:numCache>
                <c:formatCode>\+0.0%;\-0.0%;0.0%</c:formatCode>
                <c:ptCount val="1"/>
                <c:pt idx="0">
                  <c:v>2.6604314505627124E-2</c:v>
                </c:pt>
              </c:numCache>
            </c:numRef>
          </c:val>
          <c:extLst>
            <c:ext xmlns:c16="http://schemas.microsoft.com/office/drawing/2014/chart" uri="{C3380CC4-5D6E-409C-BE32-E72D297353CC}">
              <c16:uniqueId val="{00000003-0448-40FD-BD65-D8666A9EF423}"/>
            </c:ext>
          </c:extLst>
        </c:ser>
        <c:ser>
          <c:idx val="4"/>
          <c:order val="4"/>
          <c:tx>
            <c:strRef>
              <c:f>'Lightcast - North Norfolk'!$A$132</c:f>
              <c:strCache>
                <c:ptCount val="1"/>
                <c:pt idx="0">
                  <c:v>Ports &amp; Logistics</c:v>
                </c:pt>
              </c:strCache>
            </c:strRef>
          </c:tx>
          <c:spPr>
            <a:solidFill>
              <a:srgbClr val="63636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Norfolk'!$B$132</c:f>
              <c:numCache>
                <c:formatCode>\+0.0%;\-0.0%;0.0%</c:formatCode>
                <c:ptCount val="1"/>
                <c:pt idx="0">
                  <c:v>1.7733827873377191E-2</c:v>
                </c:pt>
              </c:numCache>
            </c:numRef>
          </c:val>
          <c:extLst>
            <c:ext xmlns:c16="http://schemas.microsoft.com/office/drawing/2014/chart" uri="{C3380CC4-5D6E-409C-BE32-E72D297353CC}">
              <c16:uniqueId val="{00000004-0448-40FD-BD65-D8666A9EF423}"/>
            </c:ext>
          </c:extLst>
        </c:ser>
        <c:ser>
          <c:idx val="5"/>
          <c:order val="5"/>
          <c:tx>
            <c:strRef>
              <c:f>'Lightcast - North Norfolk'!$A$133</c:f>
              <c:strCache>
                <c:ptCount val="1"/>
                <c:pt idx="0">
                  <c:v>Construction &amp; Development</c:v>
                </c:pt>
              </c:strCache>
            </c:strRef>
          </c:tx>
          <c:spPr>
            <a:solidFill>
              <a:srgbClr val="4472C4"/>
            </a:solidFill>
            <a:ln>
              <a:noFill/>
            </a:ln>
            <a:effectLst/>
          </c:spPr>
          <c:invertIfNegative val="0"/>
          <c:dLbls>
            <c:dLbl>
              <c:idx val="0"/>
              <c:layout>
                <c:manualLayout>
                  <c:x val="-4.4543351729386862E-3"/>
                  <c:y val="1.16054724219250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02-427A-B26F-7573B44FA5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Norfolk'!$B$133</c:f>
              <c:numCache>
                <c:formatCode>\+0.0%;\-0.0%;0.0%</c:formatCode>
                <c:ptCount val="1"/>
                <c:pt idx="0">
                  <c:v>1.1373414980586895E-2</c:v>
                </c:pt>
              </c:numCache>
            </c:numRef>
          </c:val>
          <c:extLst>
            <c:ext xmlns:c16="http://schemas.microsoft.com/office/drawing/2014/chart" uri="{C3380CC4-5D6E-409C-BE32-E72D297353CC}">
              <c16:uniqueId val="{00000005-0448-40FD-BD65-D8666A9EF423}"/>
            </c:ext>
          </c:extLst>
        </c:ser>
        <c:ser>
          <c:idx val="6"/>
          <c:order val="6"/>
          <c:tx>
            <c:strRef>
              <c:f>'Lightcast - North Norfolk'!$A$134</c:f>
              <c:strCache>
                <c:ptCount val="1"/>
                <c:pt idx="0">
                  <c:v>Agri-Food Tech</c:v>
                </c:pt>
              </c:strCache>
            </c:strRef>
          </c:tx>
          <c:spPr>
            <a:solidFill>
              <a:srgbClr val="ED7D31"/>
            </a:solidFill>
            <a:ln>
              <a:noFill/>
            </a:ln>
            <a:effectLst/>
          </c:spPr>
          <c:invertIfNegative val="0"/>
          <c:dLbls>
            <c:dLbl>
              <c:idx val="0"/>
              <c:layout>
                <c:manualLayout>
                  <c:x val="6.6815027594079477E-3"/>
                  <c:y val="7.73698161461668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2-427A-B26F-7573B44FA5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Norfolk'!$B$134</c:f>
              <c:numCache>
                <c:formatCode>\+0.0%;\-0.0%;0.0%</c:formatCode>
                <c:ptCount val="1"/>
                <c:pt idx="0">
                  <c:v>7.3708764277983004E-3</c:v>
                </c:pt>
              </c:numCache>
            </c:numRef>
          </c:val>
          <c:extLst>
            <c:ext xmlns:c16="http://schemas.microsoft.com/office/drawing/2014/chart" uri="{C3380CC4-5D6E-409C-BE32-E72D297353CC}">
              <c16:uniqueId val="{00000006-0448-40FD-BD65-D8666A9EF423}"/>
            </c:ext>
          </c:extLst>
        </c:ser>
        <c:ser>
          <c:idx val="7"/>
          <c:order val="7"/>
          <c:tx>
            <c:strRef>
              <c:f>'Lightcast - North Norfolk'!$A$135</c:f>
              <c:strCache>
                <c:ptCount val="1"/>
                <c:pt idx="0">
                  <c:v>Health &amp; Social Work</c:v>
                </c:pt>
              </c:strCache>
            </c:strRef>
          </c:tx>
          <c:spPr>
            <a:solidFill>
              <a:srgbClr val="FFC000"/>
            </a:solidFill>
            <a:ln>
              <a:noFill/>
            </a:ln>
            <a:effectLst/>
          </c:spPr>
          <c:invertIfNegative val="0"/>
          <c:dLbls>
            <c:dLbl>
              <c:idx val="0"/>
              <c:layout>
                <c:manualLayout>
                  <c:x val="1.1135837932346635E-2"/>
                  <c:y val="7.73698161461661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2-427A-B26F-7573B44FA56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Norfolk'!$B$135</c:f>
              <c:numCache>
                <c:formatCode>\+0.0%;\-0.0%;0.0%</c:formatCode>
                <c:ptCount val="1"/>
                <c:pt idx="0">
                  <c:v>5.0796690348711114E-3</c:v>
                </c:pt>
              </c:numCache>
            </c:numRef>
          </c:val>
          <c:extLst>
            <c:ext xmlns:c16="http://schemas.microsoft.com/office/drawing/2014/chart" uri="{C3380CC4-5D6E-409C-BE32-E72D297353CC}">
              <c16:uniqueId val="{00000007-0448-40FD-BD65-D8666A9EF423}"/>
            </c:ext>
          </c:extLst>
        </c:ser>
        <c:ser>
          <c:idx val="8"/>
          <c:order val="8"/>
          <c:tx>
            <c:strRef>
              <c:f>'Lightcast - North Norfolk'!$A$136</c:f>
              <c:strCache>
                <c:ptCount val="1"/>
                <c:pt idx="0">
                  <c:v>Advanced Manufacturing &amp; Engineering</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Norfolk'!$B$136</c:f>
              <c:numCache>
                <c:formatCode>\+0.0%;\-0.0%;0.0%</c:formatCode>
                <c:ptCount val="1"/>
                <c:pt idx="0">
                  <c:v>-8.87923021138717E-3</c:v>
                </c:pt>
              </c:numCache>
            </c:numRef>
          </c:val>
          <c:extLst>
            <c:ext xmlns:c16="http://schemas.microsoft.com/office/drawing/2014/chart" uri="{C3380CC4-5D6E-409C-BE32-E72D297353CC}">
              <c16:uniqueId val="{00000008-0448-40FD-BD65-D8666A9EF423}"/>
            </c:ext>
          </c:extLst>
        </c:ser>
        <c:ser>
          <c:idx val="9"/>
          <c:order val="9"/>
          <c:tx>
            <c:strRef>
              <c:f>'Lightcast - North Norfolk'!$A$137</c:f>
              <c:strCache>
                <c:ptCount val="1"/>
                <c:pt idx="0">
                  <c:v>Digital Tech</c:v>
                </c:pt>
              </c:strCache>
            </c:strRef>
          </c:tx>
          <c:spPr>
            <a:solidFill>
              <a:srgbClr val="43682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Norfolk'!$B$137</c:f>
              <c:numCache>
                <c:formatCode>\+0.0%;\-0.0%;0.0%</c:formatCode>
                <c:ptCount val="1"/>
                <c:pt idx="0">
                  <c:v>-1.7224111869366641E-2</c:v>
                </c:pt>
              </c:numCache>
            </c:numRef>
          </c:val>
          <c:extLst>
            <c:ext xmlns:c16="http://schemas.microsoft.com/office/drawing/2014/chart" uri="{C3380CC4-5D6E-409C-BE32-E72D297353CC}">
              <c16:uniqueId val="{00000009-0448-40FD-BD65-D8666A9EF423}"/>
            </c:ext>
          </c:extLst>
        </c:ser>
        <c:ser>
          <c:idx val="10"/>
          <c:order val="10"/>
          <c:tx>
            <c:strRef>
              <c:f>'Lightcast - North Norfolk'!$A$138</c:f>
              <c:strCache>
                <c:ptCount val="1"/>
                <c:pt idx="0">
                  <c:v>Energy</c:v>
                </c:pt>
              </c:strCache>
            </c:strRef>
          </c:tx>
          <c:spPr>
            <a:solidFill>
              <a:srgbClr val="9E480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Norfolk'!$B$138</c:f>
              <c:numCache>
                <c:formatCode>\+0.0%;\-0.0%;0.0%</c:formatCode>
                <c:ptCount val="1"/>
                <c:pt idx="0">
                  <c:v>-1.7786266698077497E-2</c:v>
                </c:pt>
              </c:numCache>
            </c:numRef>
          </c:val>
          <c:extLst>
            <c:ext xmlns:c16="http://schemas.microsoft.com/office/drawing/2014/chart" uri="{C3380CC4-5D6E-409C-BE32-E72D297353CC}">
              <c16:uniqueId val="{0000000A-0448-40FD-BD65-D8666A9EF423}"/>
            </c:ext>
          </c:extLst>
        </c:ser>
        <c:ser>
          <c:idx val="11"/>
          <c:order val="11"/>
          <c:tx>
            <c:strRef>
              <c:f>'Lightcast - North Norfolk'!$A$139</c:f>
              <c:strCache>
                <c:ptCount val="1"/>
                <c:pt idx="0">
                  <c:v>Creative Industries</c:v>
                </c:pt>
              </c:strCache>
            </c:strRef>
          </c:tx>
          <c:spPr>
            <a:solidFill>
              <a:srgbClr val="255E9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Norfolk'!$B$127</c:f>
              <c:strCache>
                <c:ptCount val="1"/>
                <c:pt idx="0">
                  <c:v>Jobs % Change (22-23)</c:v>
                </c:pt>
              </c:strCache>
            </c:strRef>
          </c:cat>
          <c:val>
            <c:numRef>
              <c:f>'Lightcast - North Norfolk'!$B$139</c:f>
              <c:numCache>
                <c:formatCode>\+0.0%;\-0.0%;0.0%</c:formatCode>
                <c:ptCount val="1"/>
                <c:pt idx="0">
                  <c:v>-2.5135394933377901E-2</c:v>
                </c:pt>
              </c:numCache>
            </c:numRef>
          </c:val>
          <c:extLst>
            <c:ext xmlns:c16="http://schemas.microsoft.com/office/drawing/2014/chart" uri="{C3380CC4-5D6E-409C-BE32-E72D297353CC}">
              <c16:uniqueId val="{0000000B-0448-40FD-BD65-D8666A9EF423}"/>
            </c:ext>
          </c:extLst>
        </c:ser>
        <c:dLbls>
          <c:dLblPos val="outEnd"/>
          <c:showLegendKey val="0"/>
          <c:showVal val="1"/>
          <c:showCatName val="0"/>
          <c:showSerName val="0"/>
          <c:showPercent val="0"/>
          <c:showBubbleSize val="0"/>
        </c:dLbls>
        <c:gapWidth val="219"/>
        <c:overlap val="-27"/>
        <c:axId val="2090452968"/>
        <c:axId val="2090454048"/>
      </c:barChart>
      <c:catAx>
        <c:axId val="2090452968"/>
        <c:scaling>
          <c:orientation val="minMax"/>
        </c:scaling>
        <c:delete val="1"/>
        <c:axPos val="b"/>
        <c:numFmt formatCode="General" sourceLinked="1"/>
        <c:majorTickMark val="none"/>
        <c:minorTickMark val="none"/>
        <c:tickLblPos val="nextTo"/>
        <c:crossAx val="2090454048"/>
        <c:crosses val="autoZero"/>
        <c:auto val="1"/>
        <c:lblAlgn val="ctr"/>
        <c:lblOffset val="100"/>
        <c:noMultiLvlLbl val="0"/>
      </c:catAx>
      <c:valAx>
        <c:axId val="2090454048"/>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0452968"/>
        <c:crosses val="autoZero"/>
        <c:crossBetween val="between"/>
      </c:valAx>
      <c:spPr>
        <a:noFill/>
        <a:ln>
          <a:noFill/>
        </a:ln>
        <a:effectLst/>
      </c:spPr>
    </c:plotArea>
    <c:legend>
      <c:legendPos val="b"/>
      <c:layout>
        <c:manualLayout>
          <c:xMode val="edge"/>
          <c:yMode val="edge"/>
          <c:x val="0"/>
          <c:y val="0.75900002863292404"/>
          <c:w val="1"/>
          <c:h val="0.2398698846824213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Job Change Forecast (2023-2033)</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187919874638322"/>
          <c:y val="8.614027444875072E-2"/>
          <c:w val="0.87567178275797042"/>
          <c:h val="0.55656694338330204"/>
        </c:manualLayout>
      </c:layout>
      <c:barChart>
        <c:barDir val="col"/>
        <c:grouping val="clustered"/>
        <c:varyColors val="0"/>
        <c:ser>
          <c:idx val="0"/>
          <c:order val="0"/>
          <c:tx>
            <c:strRef>
              <c:f>'Lightcast - North Norfolk'!$A$145</c:f>
              <c:strCache>
                <c:ptCount val="1"/>
                <c:pt idx="0">
                  <c:v>Space</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Norfolk'!$B$145</c:f>
              <c:numCache>
                <c:formatCode>\+0.0%;\-0.0%;0.0%</c:formatCode>
                <c:ptCount val="1"/>
                <c:pt idx="0">
                  <c:v>0.26306193641133513</c:v>
                </c:pt>
              </c:numCache>
            </c:numRef>
          </c:val>
          <c:extLst>
            <c:ext xmlns:c16="http://schemas.microsoft.com/office/drawing/2014/chart" uri="{C3380CC4-5D6E-409C-BE32-E72D297353CC}">
              <c16:uniqueId val="{00000000-ACED-4E04-B4EF-FB08317F6475}"/>
            </c:ext>
          </c:extLst>
        </c:ser>
        <c:ser>
          <c:idx val="1"/>
          <c:order val="1"/>
          <c:tx>
            <c:strRef>
              <c:f>'Lightcast - North Norfolk'!$A$146</c:f>
              <c:strCache>
                <c:ptCount val="1"/>
                <c:pt idx="0">
                  <c:v>Financial Services &amp; Insurance</c:v>
                </c:pt>
              </c:strCache>
            </c:strRef>
          </c:tx>
          <c:spPr>
            <a:solidFill>
              <a:srgbClr val="264478"/>
            </a:solidFill>
            <a:ln>
              <a:noFill/>
            </a:ln>
            <a:effectLst/>
          </c:spPr>
          <c:invertIfNegative val="0"/>
          <c:dLbls>
            <c:dLbl>
              <c:idx val="0"/>
              <c:layout>
                <c:manualLayout>
                  <c:x val="6.3487344855925384E-3"/>
                  <c:y val="1.46949666268051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48-426C-9225-271447BBAF2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Norfolk'!$B$146</c:f>
              <c:numCache>
                <c:formatCode>\+0.0%;\-0.0%;0.0%</c:formatCode>
                <c:ptCount val="1"/>
                <c:pt idx="0">
                  <c:v>0.25253405184050798</c:v>
                </c:pt>
              </c:numCache>
            </c:numRef>
          </c:val>
          <c:extLst>
            <c:ext xmlns:c16="http://schemas.microsoft.com/office/drawing/2014/chart" uri="{C3380CC4-5D6E-409C-BE32-E72D297353CC}">
              <c16:uniqueId val="{00000001-ACED-4E04-B4EF-FB08317F6475}"/>
            </c:ext>
          </c:extLst>
        </c:ser>
        <c:ser>
          <c:idx val="2"/>
          <c:order val="2"/>
          <c:tx>
            <c:strRef>
              <c:f>'Lightcast - North Norfolk'!$A$147</c:f>
              <c:strCache>
                <c:ptCount val="1"/>
                <c:pt idx="0">
                  <c:v>Life Sciences &amp; Bio-tech</c:v>
                </c:pt>
              </c:strCache>
            </c:strRef>
          </c:tx>
          <c:spPr>
            <a:solidFill>
              <a:srgbClr val="997300"/>
            </a:solidFill>
            <a:ln>
              <a:noFill/>
            </a:ln>
            <a:effectLst/>
          </c:spPr>
          <c:invertIfNegative val="0"/>
          <c:dLbls>
            <c:dLbl>
              <c:idx val="0"/>
              <c:layout>
                <c:manualLayout>
                  <c:x val="6.3487344855925384E-3"/>
                  <c:y val="7.3474833134025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48-426C-9225-271447BBAF2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Norfolk'!$B$147</c:f>
              <c:numCache>
                <c:formatCode>\+0.0%;\-0.0%;0.0%</c:formatCode>
                <c:ptCount val="1"/>
                <c:pt idx="0">
                  <c:v>0.2107137629587954</c:v>
                </c:pt>
              </c:numCache>
            </c:numRef>
          </c:val>
          <c:extLst>
            <c:ext xmlns:c16="http://schemas.microsoft.com/office/drawing/2014/chart" uri="{C3380CC4-5D6E-409C-BE32-E72D297353CC}">
              <c16:uniqueId val="{00000002-ACED-4E04-B4EF-FB08317F6475}"/>
            </c:ext>
          </c:extLst>
        </c:ser>
        <c:ser>
          <c:idx val="3"/>
          <c:order val="3"/>
          <c:tx>
            <c:strRef>
              <c:f>'Lightcast - North Norfolk'!$A$148</c:f>
              <c:strCache>
                <c:ptCount val="1"/>
                <c:pt idx="0">
                  <c:v>Visitor Economy</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Norfolk'!$B$148</c:f>
              <c:numCache>
                <c:formatCode>\+0.0%;\-0.0%;0.0%</c:formatCode>
                <c:ptCount val="1"/>
                <c:pt idx="0">
                  <c:v>0.12808987670893326</c:v>
                </c:pt>
              </c:numCache>
            </c:numRef>
          </c:val>
          <c:extLst>
            <c:ext xmlns:c16="http://schemas.microsoft.com/office/drawing/2014/chart" uri="{C3380CC4-5D6E-409C-BE32-E72D297353CC}">
              <c16:uniqueId val="{00000003-ACED-4E04-B4EF-FB08317F6475}"/>
            </c:ext>
          </c:extLst>
        </c:ser>
        <c:ser>
          <c:idx val="4"/>
          <c:order val="4"/>
          <c:tx>
            <c:strRef>
              <c:f>'Lightcast - North Norfolk'!$A$149</c:f>
              <c:strCache>
                <c:ptCount val="1"/>
                <c:pt idx="0">
                  <c:v>Construction &amp; Development</c:v>
                </c:pt>
              </c:strCache>
            </c:strRef>
          </c:tx>
          <c:spPr>
            <a:solidFill>
              <a:srgbClr val="4472C4"/>
            </a:solidFill>
            <a:ln>
              <a:noFill/>
            </a:ln>
            <a:effectLst/>
          </c:spPr>
          <c:invertIfNegative val="0"/>
          <c:dLbls>
            <c:dLbl>
              <c:idx val="0"/>
              <c:layout>
                <c:manualLayout>
                  <c:x val="4.2324896570616923E-3"/>
                  <c:y val="1.1021224970103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48-426C-9225-271447BBAF2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Norfolk'!$B$149</c:f>
              <c:numCache>
                <c:formatCode>\+0.0%;\-0.0%;0.0%</c:formatCode>
                <c:ptCount val="1"/>
                <c:pt idx="0">
                  <c:v>0.11422265757467769</c:v>
                </c:pt>
              </c:numCache>
            </c:numRef>
          </c:val>
          <c:extLst>
            <c:ext xmlns:c16="http://schemas.microsoft.com/office/drawing/2014/chart" uri="{C3380CC4-5D6E-409C-BE32-E72D297353CC}">
              <c16:uniqueId val="{00000004-ACED-4E04-B4EF-FB08317F6475}"/>
            </c:ext>
          </c:extLst>
        </c:ser>
        <c:ser>
          <c:idx val="5"/>
          <c:order val="5"/>
          <c:tx>
            <c:strRef>
              <c:f>'Lightcast - North Norfolk'!$A$150</c:f>
              <c:strCache>
                <c:ptCount val="1"/>
                <c:pt idx="0">
                  <c:v>Energy</c:v>
                </c:pt>
              </c:strCache>
            </c:strRef>
          </c:tx>
          <c:spPr>
            <a:solidFill>
              <a:srgbClr val="9E480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Norfolk'!$B$150</c:f>
              <c:numCache>
                <c:formatCode>\+0.0%;\-0.0%;0.0%</c:formatCode>
                <c:ptCount val="1"/>
                <c:pt idx="0">
                  <c:v>6.3194109668496604E-2</c:v>
                </c:pt>
              </c:numCache>
            </c:numRef>
          </c:val>
          <c:extLst>
            <c:ext xmlns:c16="http://schemas.microsoft.com/office/drawing/2014/chart" uri="{C3380CC4-5D6E-409C-BE32-E72D297353CC}">
              <c16:uniqueId val="{00000005-ACED-4E04-B4EF-FB08317F6475}"/>
            </c:ext>
          </c:extLst>
        </c:ser>
        <c:ser>
          <c:idx val="6"/>
          <c:order val="6"/>
          <c:tx>
            <c:strRef>
              <c:f>'Lightcast - North Norfolk'!$A$151</c:f>
              <c:strCache>
                <c:ptCount val="1"/>
                <c:pt idx="0">
                  <c:v>Creative Industries</c:v>
                </c:pt>
              </c:strCache>
            </c:strRef>
          </c:tx>
          <c:spPr>
            <a:solidFill>
              <a:srgbClr val="255E9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Norfolk'!$B$151</c:f>
              <c:numCache>
                <c:formatCode>\+0.0%;\-0.0%;0.0%</c:formatCode>
                <c:ptCount val="1"/>
                <c:pt idx="0">
                  <c:v>4.8320211872686418E-2</c:v>
                </c:pt>
              </c:numCache>
            </c:numRef>
          </c:val>
          <c:extLst>
            <c:ext xmlns:c16="http://schemas.microsoft.com/office/drawing/2014/chart" uri="{C3380CC4-5D6E-409C-BE32-E72D297353CC}">
              <c16:uniqueId val="{00000006-ACED-4E04-B4EF-FB08317F6475}"/>
            </c:ext>
          </c:extLst>
        </c:ser>
        <c:ser>
          <c:idx val="7"/>
          <c:order val="7"/>
          <c:tx>
            <c:strRef>
              <c:f>'Lightcast - North Norfolk'!$A$152</c:f>
              <c:strCache>
                <c:ptCount val="1"/>
                <c:pt idx="0">
                  <c:v>Digital Tech</c:v>
                </c:pt>
              </c:strCache>
            </c:strRef>
          </c:tx>
          <c:spPr>
            <a:solidFill>
              <a:srgbClr val="43682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Norfolk'!$B$152</c:f>
              <c:numCache>
                <c:formatCode>\+0.0%;\-0.0%;0.0%</c:formatCode>
                <c:ptCount val="1"/>
                <c:pt idx="0">
                  <c:v>3.361480593121241E-2</c:v>
                </c:pt>
              </c:numCache>
            </c:numRef>
          </c:val>
          <c:extLst>
            <c:ext xmlns:c16="http://schemas.microsoft.com/office/drawing/2014/chart" uri="{C3380CC4-5D6E-409C-BE32-E72D297353CC}">
              <c16:uniqueId val="{00000007-ACED-4E04-B4EF-FB08317F6475}"/>
            </c:ext>
          </c:extLst>
        </c:ser>
        <c:ser>
          <c:idx val="8"/>
          <c:order val="8"/>
          <c:tx>
            <c:strRef>
              <c:f>'Lightcast - North Norfolk'!$A$153</c:f>
              <c:strCache>
                <c:ptCount val="1"/>
                <c:pt idx="0">
                  <c:v>Ports &amp; Logistics</c:v>
                </c:pt>
              </c:strCache>
            </c:strRef>
          </c:tx>
          <c:spPr>
            <a:solidFill>
              <a:srgbClr val="63636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Norfolk'!$B$153</c:f>
              <c:numCache>
                <c:formatCode>\+0.0%;\-0.0%;0.0%</c:formatCode>
                <c:ptCount val="1"/>
                <c:pt idx="0">
                  <c:v>1.8132678436844487E-2</c:v>
                </c:pt>
              </c:numCache>
            </c:numRef>
          </c:val>
          <c:extLst>
            <c:ext xmlns:c16="http://schemas.microsoft.com/office/drawing/2014/chart" uri="{C3380CC4-5D6E-409C-BE32-E72D297353CC}">
              <c16:uniqueId val="{00000008-ACED-4E04-B4EF-FB08317F6475}"/>
            </c:ext>
          </c:extLst>
        </c:ser>
        <c:ser>
          <c:idx val="9"/>
          <c:order val="9"/>
          <c:tx>
            <c:strRef>
              <c:f>'Lightcast - North Norfolk'!$A$154</c:f>
              <c:strCache>
                <c:ptCount val="1"/>
                <c:pt idx="0">
                  <c:v>Agri-Food Tech</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Norfolk'!$B$154</c:f>
              <c:numCache>
                <c:formatCode>\+0.0%;\-0.0%;0.0%</c:formatCode>
                <c:ptCount val="1"/>
                <c:pt idx="0">
                  <c:v>5.1948630080352592E-3</c:v>
                </c:pt>
              </c:numCache>
            </c:numRef>
          </c:val>
          <c:extLst>
            <c:ext xmlns:c16="http://schemas.microsoft.com/office/drawing/2014/chart" uri="{C3380CC4-5D6E-409C-BE32-E72D297353CC}">
              <c16:uniqueId val="{00000009-ACED-4E04-B4EF-FB08317F6475}"/>
            </c:ext>
          </c:extLst>
        </c:ser>
        <c:ser>
          <c:idx val="10"/>
          <c:order val="10"/>
          <c:tx>
            <c:strRef>
              <c:f>'Lightcast - North Norfolk'!$A$155</c:f>
              <c:strCache>
                <c:ptCount val="1"/>
                <c:pt idx="0">
                  <c:v>Advanced Manufacturing &amp; Engineering</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Norfolk'!$B$155</c:f>
              <c:numCache>
                <c:formatCode>\+0.0%;\-0.0%;0.0%</c:formatCode>
                <c:ptCount val="1"/>
                <c:pt idx="0">
                  <c:v>-2.700546271243923E-3</c:v>
                </c:pt>
              </c:numCache>
            </c:numRef>
          </c:val>
          <c:extLst>
            <c:ext xmlns:c16="http://schemas.microsoft.com/office/drawing/2014/chart" uri="{C3380CC4-5D6E-409C-BE32-E72D297353CC}">
              <c16:uniqueId val="{0000000A-ACED-4E04-B4EF-FB08317F6475}"/>
            </c:ext>
          </c:extLst>
        </c:ser>
        <c:ser>
          <c:idx val="11"/>
          <c:order val="11"/>
          <c:tx>
            <c:strRef>
              <c:f>'Lightcast - North Norfolk'!$A$156</c:f>
              <c:strCache>
                <c:ptCount val="1"/>
                <c:pt idx="0">
                  <c:v>Health &amp; Social Work</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'Lightcast - North Norfolk'!$B$144</c:f>
              <c:strCache>
                <c:ptCount val="1"/>
                <c:pt idx="0">
                  <c:v>Forecast -Jobs % Change (23-33)</c:v>
                </c:pt>
              </c:strCache>
            </c:strRef>
          </c:cat>
          <c:val>
            <c:numRef>
              <c:f>'Lightcast - North Norfolk'!$B$156</c:f>
              <c:numCache>
                <c:formatCode>\+0.0%;\-0.0%;0.0%</c:formatCode>
                <c:ptCount val="1"/>
                <c:pt idx="0">
                  <c:v>-2.7583597613129781E-3</c:v>
                </c:pt>
              </c:numCache>
            </c:numRef>
          </c:val>
          <c:extLst>
            <c:ext xmlns:c16="http://schemas.microsoft.com/office/drawing/2014/chart" uri="{C3380CC4-5D6E-409C-BE32-E72D297353CC}">
              <c16:uniqueId val="{0000000B-ACED-4E04-B4EF-FB08317F6475}"/>
            </c:ext>
          </c:extLst>
        </c:ser>
        <c:dLbls>
          <c:dLblPos val="outEnd"/>
          <c:showLegendKey val="0"/>
          <c:showVal val="1"/>
          <c:showCatName val="0"/>
          <c:showSerName val="0"/>
          <c:showPercent val="0"/>
          <c:showBubbleSize val="0"/>
        </c:dLbls>
        <c:gapWidth val="219"/>
        <c:overlap val="-27"/>
        <c:axId val="2109221936"/>
        <c:axId val="2109219056"/>
      </c:barChart>
      <c:catAx>
        <c:axId val="2109221936"/>
        <c:scaling>
          <c:orientation val="minMax"/>
        </c:scaling>
        <c:delete val="1"/>
        <c:axPos val="b"/>
        <c:numFmt formatCode="General" sourceLinked="1"/>
        <c:majorTickMark val="none"/>
        <c:minorTickMark val="none"/>
        <c:tickLblPos val="nextTo"/>
        <c:crossAx val="2109219056"/>
        <c:crosses val="autoZero"/>
        <c:auto val="1"/>
        <c:lblAlgn val="ctr"/>
        <c:lblOffset val="100"/>
        <c:noMultiLvlLbl val="0"/>
      </c:catAx>
      <c:valAx>
        <c:axId val="2109219056"/>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9221936"/>
        <c:crosses val="autoZero"/>
        <c:crossBetween val="between"/>
      </c:valAx>
      <c:spPr>
        <a:noFill/>
        <a:ln>
          <a:noFill/>
        </a:ln>
        <a:effectLst/>
      </c:spPr>
    </c:plotArea>
    <c:legend>
      <c:legendPos val="b"/>
      <c:layout>
        <c:manualLayout>
          <c:xMode val="edge"/>
          <c:yMode val="edge"/>
          <c:x val="7.1379052211099844E-3"/>
          <c:y val="0.72383153319992155"/>
          <c:w val="0.99286209477888998"/>
          <c:h val="0.2516110948155116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Norfolk Districts - Proportion of Business by Size, 2023</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827323871521164"/>
          <c:y val="0.18517191325349039"/>
          <c:w val="0.62066703186012551"/>
          <c:h val="0.71956572983524125"/>
        </c:manualLayout>
      </c:layout>
      <c:barChart>
        <c:barDir val="bar"/>
        <c:grouping val="percentStacked"/>
        <c:varyColors val="0"/>
        <c:ser>
          <c:idx val="0"/>
          <c:order val="0"/>
          <c:tx>
            <c:strRef>
              <c:f>'[NES Evidence Base Underlying Data.xlsx]Business Base'!$J$46</c:f>
              <c:strCache>
                <c:ptCount val="1"/>
                <c:pt idx="0">
                  <c:v>Micro (0 to 9)</c:v>
                </c:pt>
              </c:strCache>
            </c:strRef>
          </c:tx>
          <c:spPr>
            <a:solidFill>
              <a:schemeClr val="accent5">
                <a:tint val="58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 Evidence Base Underlying Data.xlsx]Business Base'!$C$47:$C$56</c:f>
              <c:strCache>
                <c:ptCount val="10"/>
                <c:pt idx="0">
                  <c:v>Broadland</c:v>
                </c:pt>
                <c:pt idx="1">
                  <c:v>Breckland</c:v>
                </c:pt>
                <c:pt idx="2">
                  <c:v>Great Yarmouth</c:v>
                </c:pt>
                <c:pt idx="3">
                  <c:v>King's Lynn and West Norfolk</c:v>
                </c:pt>
                <c:pt idx="4">
                  <c:v>North Norfolk</c:v>
                </c:pt>
                <c:pt idx="5">
                  <c:v>Norwich</c:v>
                </c:pt>
                <c:pt idx="6">
                  <c:v>South Norfolk</c:v>
                </c:pt>
                <c:pt idx="7">
                  <c:v>Norfolk</c:v>
                </c:pt>
                <c:pt idx="8">
                  <c:v>East</c:v>
                </c:pt>
                <c:pt idx="9">
                  <c:v>England</c:v>
                </c:pt>
              </c:strCache>
            </c:strRef>
          </c:cat>
          <c:val>
            <c:numRef>
              <c:f>'[NES Evidence Base Underlying Data.xlsx]Business Base'!$J$47:$J$56</c:f>
              <c:numCache>
                <c:formatCode>0%</c:formatCode>
                <c:ptCount val="10"/>
                <c:pt idx="0">
                  <c:v>0.89119170984455953</c:v>
                </c:pt>
                <c:pt idx="1">
                  <c:v>0.88166828322017454</c:v>
                </c:pt>
                <c:pt idx="2">
                  <c:v>0.86940966010733456</c:v>
                </c:pt>
                <c:pt idx="3">
                  <c:v>0.88584070796460179</c:v>
                </c:pt>
                <c:pt idx="4">
                  <c:v>0.87892898719441215</c:v>
                </c:pt>
                <c:pt idx="5">
                  <c:v>0.84498480243161089</c:v>
                </c:pt>
                <c:pt idx="6">
                  <c:v>0.90248075278015394</c:v>
                </c:pt>
                <c:pt idx="7">
                  <c:v>0.88046560214893299</c:v>
                </c:pt>
                <c:pt idx="8">
                  <c:v>0.89594732449225634</c:v>
                </c:pt>
                <c:pt idx="9">
                  <c:v>0.89178230729959962</c:v>
                </c:pt>
              </c:numCache>
            </c:numRef>
          </c:val>
          <c:extLst>
            <c:ext xmlns:c16="http://schemas.microsoft.com/office/drawing/2014/chart" uri="{C3380CC4-5D6E-409C-BE32-E72D297353CC}">
              <c16:uniqueId val="{00000000-C5E8-443A-B3E5-990F77900D91}"/>
            </c:ext>
          </c:extLst>
        </c:ser>
        <c:ser>
          <c:idx val="1"/>
          <c:order val="1"/>
          <c:tx>
            <c:strRef>
              <c:f>'[NES Evidence Base Underlying Data.xlsx]Business Base'!$K$46</c:f>
              <c:strCache>
                <c:ptCount val="1"/>
                <c:pt idx="0">
                  <c:v>Small (10 to 49)</c:v>
                </c:pt>
              </c:strCache>
            </c:strRef>
          </c:tx>
          <c:spPr>
            <a:solidFill>
              <a:schemeClr val="accent5">
                <a:tint val="86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 Evidence Base Underlying Data.xlsx]Business Base'!$C$47:$C$56</c:f>
              <c:strCache>
                <c:ptCount val="10"/>
                <c:pt idx="0">
                  <c:v>Broadland</c:v>
                </c:pt>
                <c:pt idx="1">
                  <c:v>Breckland</c:v>
                </c:pt>
                <c:pt idx="2">
                  <c:v>Great Yarmouth</c:v>
                </c:pt>
                <c:pt idx="3">
                  <c:v>King's Lynn and West Norfolk</c:v>
                </c:pt>
                <c:pt idx="4">
                  <c:v>North Norfolk</c:v>
                </c:pt>
                <c:pt idx="5">
                  <c:v>Norwich</c:v>
                </c:pt>
                <c:pt idx="6">
                  <c:v>South Norfolk</c:v>
                </c:pt>
                <c:pt idx="7">
                  <c:v>Norfolk</c:v>
                </c:pt>
                <c:pt idx="8">
                  <c:v>East</c:v>
                </c:pt>
                <c:pt idx="9">
                  <c:v>England</c:v>
                </c:pt>
              </c:strCache>
            </c:strRef>
          </c:cat>
          <c:val>
            <c:numRef>
              <c:f>'[NES Evidence Base Underlying Data.xlsx]Business Base'!$K$47:$K$56</c:f>
              <c:numCache>
                <c:formatCode>0%</c:formatCode>
                <c:ptCount val="10"/>
                <c:pt idx="0">
                  <c:v>9.3264248704663211E-2</c:v>
                </c:pt>
                <c:pt idx="1">
                  <c:v>9.3113482056256067E-2</c:v>
                </c:pt>
                <c:pt idx="2">
                  <c:v>0.10912343470483005</c:v>
                </c:pt>
                <c:pt idx="3">
                  <c:v>9.8230088495575227E-2</c:v>
                </c:pt>
                <c:pt idx="4">
                  <c:v>0.10826542491268917</c:v>
                </c:pt>
                <c:pt idx="5">
                  <c:v>0.12360688956433637</c:v>
                </c:pt>
                <c:pt idx="6">
                  <c:v>7.9555175363558592E-2</c:v>
                </c:pt>
                <c:pt idx="7">
                  <c:v>9.9388151022235485E-2</c:v>
                </c:pt>
                <c:pt idx="8">
                  <c:v>8.515255494760271E-2</c:v>
                </c:pt>
                <c:pt idx="9">
                  <c:v>8.8414981456713351E-2</c:v>
                </c:pt>
              </c:numCache>
            </c:numRef>
          </c:val>
          <c:extLst>
            <c:ext xmlns:c16="http://schemas.microsoft.com/office/drawing/2014/chart" uri="{C3380CC4-5D6E-409C-BE32-E72D297353CC}">
              <c16:uniqueId val="{00000001-C5E8-443A-B3E5-990F77900D91}"/>
            </c:ext>
          </c:extLst>
        </c:ser>
        <c:ser>
          <c:idx val="2"/>
          <c:order val="2"/>
          <c:tx>
            <c:strRef>
              <c:f>'[NES Evidence Base Underlying Data.xlsx]Business Base'!$L$46</c:f>
              <c:strCache>
                <c:ptCount val="1"/>
                <c:pt idx="0">
                  <c:v>Medium-sized (50 to 249)</c:v>
                </c:pt>
              </c:strCache>
            </c:strRef>
          </c:tx>
          <c:spPr>
            <a:solidFill>
              <a:schemeClr val="accent5">
                <a:shade val="86000"/>
              </a:schemeClr>
            </a:solidFill>
            <a:ln>
              <a:solidFill>
                <a:schemeClr val="tx1"/>
              </a:solidFill>
            </a:ln>
            <a:effectLst/>
          </c:spPr>
          <c:invertIfNegative val="0"/>
          <c:cat>
            <c:strRef>
              <c:f>'[NES Evidence Base Underlying Data.xlsx]Business Base'!$C$47:$C$56</c:f>
              <c:strCache>
                <c:ptCount val="10"/>
                <c:pt idx="0">
                  <c:v>Broadland</c:v>
                </c:pt>
                <c:pt idx="1">
                  <c:v>Breckland</c:v>
                </c:pt>
                <c:pt idx="2">
                  <c:v>Great Yarmouth</c:v>
                </c:pt>
                <c:pt idx="3">
                  <c:v>King's Lynn and West Norfolk</c:v>
                </c:pt>
                <c:pt idx="4">
                  <c:v>North Norfolk</c:v>
                </c:pt>
                <c:pt idx="5">
                  <c:v>Norwich</c:v>
                </c:pt>
                <c:pt idx="6">
                  <c:v>South Norfolk</c:v>
                </c:pt>
                <c:pt idx="7">
                  <c:v>Norfolk</c:v>
                </c:pt>
                <c:pt idx="8">
                  <c:v>East</c:v>
                </c:pt>
                <c:pt idx="9">
                  <c:v>England</c:v>
                </c:pt>
              </c:strCache>
            </c:strRef>
          </c:cat>
          <c:val>
            <c:numRef>
              <c:f>'[NES Evidence Base Underlying Data.xlsx]Business Base'!$L$47:$L$56</c:f>
              <c:numCache>
                <c:formatCode>0%</c:formatCode>
                <c:ptCount val="10"/>
                <c:pt idx="0">
                  <c:v>1.2435233160621761E-2</c:v>
                </c:pt>
                <c:pt idx="1">
                  <c:v>2.133850630455868E-2</c:v>
                </c:pt>
                <c:pt idx="2">
                  <c:v>1.9677996422182469E-2</c:v>
                </c:pt>
                <c:pt idx="3">
                  <c:v>1.415929203539823E-2</c:v>
                </c:pt>
                <c:pt idx="4">
                  <c:v>1.1641443538998836E-2</c:v>
                </c:pt>
                <c:pt idx="5">
                  <c:v>2.4316109422492401E-2</c:v>
                </c:pt>
                <c:pt idx="6">
                  <c:v>1.4542343883661249E-2</c:v>
                </c:pt>
                <c:pt idx="7">
                  <c:v>1.6863154753021938E-2</c:v>
                </c:pt>
                <c:pt idx="8">
                  <c:v>1.5301864045256422E-2</c:v>
                </c:pt>
                <c:pt idx="9">
                  <c:v>1.5739642973170247E-2</c:v>
                </c:pt>
              </c:numCache>
            </c:numRef>
          </c:val>
          <c:extLst>
            <c:ext xmlns:c16="http://schemas.microsoft.com/office/drawing/2014/chart" uri="{C3380CC4-5D6E-409C-BE32-E72D297353CC}">
              <c16:uniqueId val="{00000002-C5E8-443A-B3E5-990F77900D91}"/>
            </c:ext>
          </c:extLst>
        </c:ser>
        <c:ser>
          <c:idx val="3"/>
          <c:order val="3"/>
          <c:tx>
            <c:strRef>
              <c:f>'[NES Evidence Base Underlying Data.xlsx]Business Base'!$M$46</c:f>
              <c:strCache>
                <c:ptCount val="1"/>
                <c:pt idx="0">
                  <c:v>Large (250+)</c:v>
                </c:pt>
              </c:strCache>
            </c:strRef>
          </c:tx>
          <c:spPr>
            <a:solidFill>
              <a:schemeClr val="accent5">
                <a:shade val="58000"/>
              </a:schemeClr>
            </a:solidFill>
            <a:ln>
              <a:solidFill>
                <a:schemeClr val="tx1"/>
              </a:solidFill>
            </a:ln>
            <a:effectLst/>
          </c:spPr>
          <c:invertIfNegative val="0"/>
          <c:cat>
            <c:strRef>
              <c:f>'[NES Evidence Base Underlying Data.xlsx]Business Base'!$C$47:$C$56</c:f>
              <c:strCache>
                <c:ptCount val="10"/>
                <c:pt idx="0">
                  <c:v>Broadland</c:v>
                </c:pt>
                <c:pt idx="1">
                  <c:v>Breckland</c:v>
                </c:pt>
                <c:pt idx="2">
                  <c:v>Great Yarmouth</c:v>
                </c:pt>
                <c:pt idx="3">
                  <c:v>King's Lynn and West Norfolk</c:v>
                </c:pt>
                <c:pt idx="4">
                  <c:v>North Norfolk</c:v>
                </c:pt>
                <c:pt idx="5">
                  <c:v>Norwich</c:v>
                </c:pt>
                <c:pt idx="6">
                  <c:v>South Norfolk</c:v>
                </c:pt>
                <c:pt idx="7">
                  <c:v>Norfolk</c:v>
                </c:pt>
                <c:pt idx="8">
                  <c:v>East</c:v>
                </c:pt>
                <c:pt idx="9">
                  <c:v>England</c:v>
                </c:pt>
              </c:strCache>
            </c:strRef>
          </c:cat>
          <c:val>
            <c:numRef>
              <c:f>'[NES Evidence Base Underlying Data.xlsx]Business Base'!$M$47:$M$56</c:f>
              <c:numCache>
                <c:formatCode>0.0%</c:formatCode>
                <c:ptCount val="10"/>
                <c:pt idx="0">
                  <c:v>3.1088082901554403E-3</c:v>
                </c:pt>
                <c:pt idx="1">
                  <c:v>3.8797284190106693E-3</c:v>
                </c:pt>
                <c:pt idx="2">
                  <c:v>1.7889087656529517E-3</c:v>
                </c:pt>
                <c:pt idx="3">
                  <c:v>1.7699115044247787E-3</c:v>
                </c:pt>
                <c:pt idx="4">
                  <c:v>1.1641443538998836E-3</c:v>
                </c:pt>
                <c:pt idx="5">
                  <c:v>7.0921985815602835E-3</c:v>
                </c:pt>
                <c:pt idx="6">
                  <c:v>3.4217279726261761E-3</c:v>
                </c:pt>
                <c:pt idx="7">
                  <c:v>3.2830920758095804E-3</c:v>
                </c:pt>
                <c:pt idx="8">
                  <c:v>3.5982565148845406E-3</c:v>
                </c:pt>
                <c:pt idx="9">
                  <c:v>4.0630682705168073E-3</c:v>
                </c:pt>
              </c:numCache>
            </c:numRef>
          </c:val>
          <c:extLst>
            <c:ext xmlns:c16="http://schemas.microsoft.com/office/drawing/2014/chart" uri="{C3380CC4-5D6E-409C-BE32-E72D297353CC}">
              <c16:uniqueId val="{00000003-C5E8-443A-B3E5-990F77900D91}"/>
            </c:ext>
          </c:extLst>
        </c:ser>
        <c:dLbls>
          <c:showLegendKey val="0"/>
          <c:showVal val="0"/>
          <c:showCatName val="0"/>
          <c:showSerName val="0"/>
          <c:showPercent val="0"/>
          <c:showBubbleSize val="0"/>
        </c:dLbls>
        <c:gapWidth val="32"/>
        <c:overlap val="100"/>
        <c:axId val="719629296"/>
        <c:axId val="719636136"/>
      </c:barChart>
      <c:catAx>
        <c:axId val="71962929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9636136"/>
        <c:crosses val="autoZero"/>
        <c:auto val="1"/>
        <c:lblAlgn val="ctr"/>
        <c:lblOffset val="100"/>
        <c:noMultiLvlLbl val="0"/>
      </c:catAx>
      <c:valAx>
        <c:axId val="719636136"/>
        <c:scaling>
          <c:orientation val="minMax"/>
          <c:min val="0"/>
        </c:scaling>
        <c:delete val="0"/>
        <c:axPos val="t"/>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Percentage (%)</a:t>
                </a:r>
              </a:p>
            </c:rich>
          </c:tx>
          <c:layout>
            <c:manualLayout>
              <c:xMode val="edge"/>
              <c:yMode val="edge"/>
              <c:x val="0.55826393067402424"/>
              <c:y val="7.90312975583934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9629296"/>
        <c:crosses val="autoZero"/>
        <c:crossBetween val="between"/>
      </c:valAx>
      <c:spPr>
        <a:noFill/>
        <a:ln>
          <a:noFill/>
        </a:ln>
        <a:effectLst/>
      </c:spPr>
    </c:plotArea>
    <c:legend>
      <c:legendPos val="b"/>
      <c:layout>
        <c:manualLayout>
          <c:xMode val="edge"/>
          <c:yMode val="edge"/>
          <c:x val="0"/>
          <c:y val="0.93613689304647951"/>
          <c:w val="0.98843592592592588"/>
          <c:h val="5.86990196004311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Business change (2013 to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'[nomis_2023_11_21_121005 - Business Change 2013 to 2023.xlsx]Sheet2'!$C$24</c:f>
              <c:strCache>
                <c:ptCount val="1"/>
                <c:pt idx="0">
                  <c:v>Business change 2013 to 2023</c:v>
                </c:pt>
              </c:strCache>
            </c:strRef>
          </c:tx>
          <c:spPr>
            <a:solidFill>
              <a:schemeClr val="tx1"/>
            </a:solidFill>
            <a:ln>
              <a:noFill/>
            </a:ln>
            <a:effectLst/>
          </c:spPr>
          <c:invertIfNegative val="0"/>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0-E67E-4E4C-9424-C141D85C6503}"/>
              </c:ext>
            </c:extLst>
          </c:dPt>
          <c:dPt>
            <c:idx val="2"/>
            <c:invertIfNegative val="0"/>
            <c:bubble3D val="0"/>
            <c:spPr>
              <a:solidFill>
                <a:srgbClr val="0070C0"/>
              </a:solidFill>
              <a:ln>
                <a:noFill/>
              </a:ln>
              <a:effectLst/>
            </c:spPr>
            <c:extLst>
              <c:ext xmlns:c16="http://schemas.microsoft.com/office/drawing/2014/chart" uri="{C3380CC4-5D6E-409C-BE32-E72D297353CC}">
                <c16:uniqueId val="{00000001-E67E-4E4C-9424-C141D85C6503}"/>
              </c:ext>
            </c:extLst>
          </c:dPt>
          <c:dPt>
            <c:idx val="3"/>
            <c:invertIfNegative val="0"/>
            <c:bubble3D val="0"/>
            <c:spPr>
              <a:solidFill>
                <a:srgbClr val="0070C0"/>
              </a:solidFill>
              <a:ln>
                <a:noFill/>
              </a:ln>
              <a:effectLst/>
            </c:spPr>
            <c:extLst>
              <c:ext xmlns:c16="http://schemas.microsoft.com/office/drawing/2014/chart" uri="{C3380CC4-5D6E-409C-BE32-E72D297353CC}">
                <c16:uniqueId val="{00000002-E67E-4E4C-9424-C141D85C6503}"/>
              </c:ext>
            </c:extLst>
          </c:dPt>
          <c:dPt>
            <c:idx val="4"/>
            <c:invertIfNegative val="0"/>
            <c:bubble3D val="0"/>
            <c:spPr>
              <a:solidFill>
                <a:srgbClr val="0070C0"/>
              </a:solidFill>
              <a:ln>
                <a:noFill/>
              </a:ln>
              <a:effectLst/>
            </c:spPr>
            <c:extLst>
              <c:ext xmlns:c16="http://schemas.microsoft.com/office/drawing/2014/chart" uri="{C3380CC4-5D6E-409C-BE32-E72D297353CC}">
                <c16:uniqueId val="{00000003-E67E-4E4C-9424-C141D85C6503}"/>
              </c:ext>
            </c:extLst>
          </c:dPt>
          <c:dPt>
            <c:idx val="5"/>
            <c:invertIfNegative val="0"/>
            <c:bubble3D val="0"/>
            <c:spPr>
              <a:solidFill>
                <a:srgbClr val="0070C0"/>
              </a:solidFill>
              <a:ln>
                <a:noFill/>
              </a:ln>
              <a:effectLst/>
            </c:spPr>
            <c:extLst>
              <c:ext xmlns:c16="http://schemas.microsoft.com/office/drawing/2014/chart" uri="{C3380CC4-5D6E-409C-BE32-E72D297353CC}">
                <c16:uniqueId val="{00000004-E67E-4E4C-9424-C141D85C6503}"/>
              </c:ext>
            </c:extLst>
          </c:dPt>
          <c:dPt>
            <c:idx val="6"/>
            <c:invertIfNegative val="0"/>
            <c:bubble3D val="0"/>
            <c:spPr>
              <a:solidFill>
                <a:srgbClr val="97BF0D"/>
              </a:solidFill>
              <a:ln>
                <a:noFill/>
              </a:ln>
              <a:effectLst/>
            </c:spPr>
            <c:extLst>
              <c:ext xmlns:c16="http://schemas.microsoft.com/office/drawing/2014/chart" uri="{C3380CC4-5D6E-409C-BE32-E72D297353CC}">
                <c16:uniqueId val="{00000005-E67E-4E4C-9424-C141D85C6503}"/>
              </c:ext>
            </c:extLst>
          </c:dPt>
          <c:dPt>
            <c:idx val="7"/>
            <c:invertIfNegative val="0"/>
            <c:bubble3D val="0"/>
            <c:spPr>
              <a:solidFill>
                <a:srgbClr val="0070C0"/>
              </a:solidFill>
              <a:ln>
                <a:noFill/>
              </a:ln>
              <a:effectLst/>
            </c:spPr>
            <c:extLst>
              <c:ext xmlns:c16="http://schemas.microsoft.com/office/drawing/2014/chart" uri="{C3380CC4-5D6E-409C-BE32-E72D297353CC}">
                <c16:uniqueId val="{00000006-E67E-4E4C-9424-C141D85C6503}"/>
              </c:ext>
            </c:extLst>
          </c:dPt>
          <c:dPt>
            <c:idx val="8"/>
            <c:invertIfNegative val="0"/>
            <c:bubble3D val="0"/>
            <c:spPr>
              <a:solidFill>
                <a:srgbClr val="0070C0"/>
              </a:solidFill>
              <a:ln>
                <a:noFill/>
              </a:ln>
              <a:effectLst/>
            </c:spPr>
            <c:extLst>
              <c:ext xmlns:c16="http://schemas.microsoft.com/office/drawing/2014/chart" uri="{C3380CC4-5D6E-409C-BE32-E72D297353CC}">
                <c16:uniqueId val="{00000007-E67E-4E4C-9424-C141D85C6503}"/>
              </c:ext>
            </c:extLst>
          </c:dPt>
          <c:dPt>
            <c:idx val="9"/>
            <c:invertIfNegative val="0"/>
            <c:bubble3D val="0"/>
            <c:spPr>
              <a:solidFill>
                <a:srgbClr val="0070C0"/>
              </a:solidFill>
              <a:ln>
                <a:noFill/>
              </a:ln>
              <a:effectLst/>
            </c:spPr>
            <c:extLst>
              <c:ext xmlns:c16="http://schemas.microsoft.com/office/drawing/2014/chart" uri="{C3380CC4-5D6E-409C-BE32-E72D297353CC}">
                <c16:uniqueId val="{00000008-E67E-4E4C-9424-C141D85C650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'[nomis_2023_11_21_121005 - Business Change 2013 to 2023.xlsx]Sheet2'!$B$25:$B$34</c:f>
              <c:strCache>
                <c:ptCount val="10"/>
                <c:pt idx="0">
                  <c:v>England</c:v>
                </c:pt>
                <c:pt idx="1">
                  <c:v>East</c:v>
                </c:pt>
                <c:pt idx="2">
                  <c:v>South Norfolk</c:v>
                </c:pt>
                <c:pt idx="3">
                  <c:v>Norwich</c:v>
                </c:pt>
                <c:pt idx="4">
                  <c:v>Broadland</c:v>
                </c:pt>
                <c:pt idx="5">
                  <c:v>King's Lynn and West Norfolk</c:v>
                </c:pt>
                <c:pt idx="6">
                  <c:v>Norfolk</c:v>
                </c:pt>
                <c:pt idx="7">
                  <c:v>Breckland</c:v>
                </c:pt>
                <c:pt idx="8">
                  <c:v>North Norfolk</c:v>
                </c:pt>
                <c:pt idx="9">
                  <c:v>Great Yarmouth</c:v>
                </c:pt>
              </c:strCache>
            </c:strRef>
          </c:cat>
          <c:val>
            <c:numRef>
              <c:f>'[nomis_2023_11_21_121005 - Business Change 2013 to 2023.xlsx]Sheet2'!$C$25:$C$34</c:f>
              <c:numCache>
                <c:formatCode>0%</c:formatCode>
                <c:ptCount val="10"/>
                <c:pt idx="0">
                  <c:v>0.22502819649826344</c:v>
                </c:pt>
                <c:pt idx="1">
                  <c:v>0.20523582695611431</c:v>
                </c:pt>
                <c:pt idx="2">
                  <c:v>0.19507748404740211</c:v>
                </c:pt>
                <c:pt idx="3">
                  <c:v>0.17753623188405787</c:v>
                </c:pt>
                <c:pt idx="4">
                  <c:v>0.15384615384615374</c:v>
                </c:pt>
                <c:pt idx="5">
                  <c:v>0.14853195164075994</c:v>
                </c:pt>
                <c:pt idx="6">
                  <c:v>0.13646756216061728</c:v>
                </c:pt>
                <c:pt idx="7">
                  <c:v>0.12801484230055649</c:v>
                </c:pt>
                <c:pt idx="8">
                  <c:v>6.6381156316916545E-2</c:v>
                </c:pt>
                <c:pt idx="9">
                  <c:v>3.8348082595870192E-2</c:v>
                </c:pt>
              </c:numCache>
            </c:numRef>
          </c:val>
          <c:extLst>
            <c:ext xmlns:c16="http://schemas.microsoft.com/office/drawing/2014/chart" uri="{C3380CC4-5D6E-409C-BE32-E72D297353CC}">
              <c16:uniqueId val="{00000000-322E-4EE6-93CE-0DA7DBE25E9A}"/>
            </c:ext>
          </c:extLst>
        </c:ser>
        <c:dLbls>
          <c:showLegendKey val="0"/>
          <c:showVal val="0"/>
          <c:showCatName val="0"/>
          <c:showSerName val="0"/>
          <c:showPercent val="0"/>
          <c:showBubbleSize val="0"/>
        </c:dLbls>
        <c:gapWidth val="50"/>
        <c:overlap val="-27"/>
        <c:axId val="816671960"/>
        <c:axId val="816678080"/>
      </c:barChart>
      <c:catAx>
        <c:axId val="816671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6678080"/>
        <c:crosses val="autoZero"/>
        <c:auto val="1"/>
        <c:lblAlgn val="ctr"/>
        <c:lblOffset val="100"/>
        <c:noMultiLvlLbl val="0"/>
      </c:catAx>
      <c:valAx>
        <c:axId val="81667808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layout>
            <c:manualLayout>
              <c:xMode val="edge"/>
              <c:yMode val="edge"/>
              <c:x val="7.0555555555555554E-3"/>
              <c:y val="0.2953837164750957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6671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t>Resident Gross Median Weekly Pay (£) in Norfolk districts, Norfolk and England, 2018-2022</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workings!$H$65</c:f>
              <c:strCache>
                <c:ptCount val="1"/>
                <c:pt idx="0">
                  <c:v>2018</c:v>
                </c:pt>
              </c:strCache>
            </c:strRef>
          </c:tx>
          <c:spPr>
            <a:solidFill>
              <a:schemeClr val="accent5">
                <a:tint val="54000"/>
              </a:schemeClr>
            </a:solidFill>
            <a:ln>
              <a:solidFill>
                <a:schemeClr val="tx1"/>
              </a:solidFill>
            </a:ln>
            <a:effectLst/>
          </c:spPr>
          <c:invertIfNegative val="0"/>
          <c:dPt>
            <c:idx val="7"/>
            <c:invertIfNegative val="0"/>
            <c:bubble3D val="0"/>
            <c:spPr>
              <a:solidFill>
                <a:srgbClr val="ACCA9E"/>
              </a:solidFill>
              <a:ln>
                <a:solidFill>
                  <a:schemeClr val="tx1"/>
                </a:solidFill>
              </a:ln>
              <a:effectLst/>
            </c:spPr>
            <c:extLst>
              <c:ext xmlns:c16="http://schemas.microsoft.com/office/drawing/2014/chart" uri="{C3380CC4-5D6E-409C-BE32-E72D297353CC}">
                <c16:uniqueId val="{00000004-DE6A-49FC-9F7D-A93A2DD45C61}"/>
              </c:ext>
            </c:extLst>
          </c:dPt>
          <c:dPt>
            <c:idx val="8"/>
            <c:invertIfNegative val="0"/>
            <c:bubble3D val="0"/>
            <c:spPr>
              <a:solidFill>
                <a:schemeClr val="bg2">
                  <a:lumMod val="90000"/>
                </a:schemeClr>
              </a:solidFill>
              <a:ln>
                <a:solidFill>
                  <a:schemeClr val="tx1"/>
                </a:solidFill>
              </a:ln>
              <a:effectLst/>
            </c:spPr>
            <c:extLst>
              <c:ext xmlns:c16="http://schemas.microsoft.com/office/drawing/2014/chart" uri="{C3380CC4-5D6E-409C-BE32-E72D297353CC}">
                <c16:uniqueId val="{00000009-DE6A-49FC-9F7D-A93A2DD45C61}"/>
              </c:ext>
            </c:extLst>
          </c:dPt>
          <c:cat>
            <c:strRef>
              <c:f>workings!$G$66:$G$74</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workings!$H$66:$H$74</c:f>
              <c:numCache>
                <c:formatCode>General</c:formatCode>
                <c:ptCount val="9"/>
                <c:pt idx="0">
                  <c:v>498.3</c:v>
                </c:pt>
                <c:pt idx="1">
                  <c:v>555.4</c:v>
                </c:pt>
                <c:pt idx="2">
                  <c:v>482.5</c:v>
                </c:pt>
                <c:pt idx="3">
                  <c:v>516.5</c:v>
                </c:pt>
                <c:pt idx="4">
                  <c:v>488.7</c:v>
                </c:pt>
                <c:pt idx="5">
                  <c:v>475.3</c:v>
                </c:pt>
                <c:pt idx="6">
                  <c:v>594.29999999999995</c:v>
                </c:pt>
                <c:pt idx="7">
                  <c:v>515.6</c:v>
                </c:pt>
                <c:pt idx="8">
                  <c:v>574.79999999999995</c:v>
                </c:pt>
              </c:numCache>
            </c:numRef>
          </c:val>
          <c:extLst>
            <c:ext xmlns:c16="http://schemas.microsoft.com/office/drawing/2014/chart" uri="{C3380CC4-5D6E-409C-BE32-E72D297353CC}">
              <c16:uniqueId val="{00000000-6D8C-4E54-84BC-7A34F5208714}"/>
            </c:ext>
          </c:extLst>
        </c:ser>
        <c:ser>
          <c:idx val="1"/>
          <c:order val="1"/>
          <c:tx>
            <c:strRef>
              <c:f>workings!$I$65</c:f>
              <c:strCache>
                <c:ptCount val="1"/>
                <c:pt idx="0">
                  <c:v>2019</c:v>
                </c:pt>
              </c:strCache>
            </c:strRef>
          </c:tx>
          <c:spPr>
            <a:solidFill>
              <a:schemeClr val="accent5">
                <a:tint val="77000"/>
              </a:schemeClr>
            </a:solidFill>
            <a:ln>
              <a:solidFill>
                <a:schemeClr val="tx1"/>
              </a:solidFill>
            </a:ln>
            <a:effectLst/>
          </c:spPr>
          <c:invertIfNegative val="0"/>
          <c:dPt>
            <c:idx val="7"/>
            <c:invertIfNegative val="0"/>
            <c:bubble3D val="0"/>
            <c:spPr>
              <a:solidFill>
                <a:srgbClr val="88B76E"/>
              </a:solidFill>
              <a:ln>
                <a:solidFill>
                  <a:schemeClr val="tx1"/>
                </a:solidFill>
              </a:ln>
              <a:effectLst/>
            </c:spPr>
            <c:extLst>
              <c:ext xmlns:c16="http://schemas.microsoft.com/office/drawing/2014/chart" uri="{C3380CC4-5D6E-409C-BE32-E72D297353CC}">
                <c16:uniqueId val="{00000003-DE6A-49FC-9F7D-A93A2DD45C61}"/>
              </c:ext>
            </c:extLst>
          </c:dPt>
          <c:dPt>
            <c:idx val="8"/>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8-DE6A-49FC-9F7D-A93A2DD45C61}"/>
              </c:ext>
            </c:extLst>
          </c:dPt>
          <c:cat>
            <c:strRef>
              <c:f>workings!$G$66:$G$74</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workings!$I$66:$I$74</c:f>
              <c:numCache>
                <c:formatCode>General</c:formatCode>
                <c:ptCount val="9"/>
                <c:pt idx="0">
                  <c:v>516.9</c:v>
                </c:pt>
                <c:pt idx="1">
                  <c:v>560.6</c:v>
                </c:pt>
                <c:pt idx="2">
                  <c:v>479.3</c:v>
                </c:pt>
                <c:pt idx="3">
                  <c:v>549.9</c:v>
                </c:pt>
                <c:pt idx="4">
                  <c:v>494.9</c:v>
                </c:pt>
                <c:pt idx="5">
                  <c:v>504</c:v>
                </c:pt>
                <c:pt idx="6">
                  <c:v>602.1</c:v>
                </c:pt>
                <c:pt idx="7">
                  <c:v>533.70000000000005</c:v>
                </c:pt>
                <c:pt idx="8">
                  <c:v>592.1</c:v>
                </c:pt>
              </c:numCache>
            </c:numRef>
          </c:val>
          <c:extLst>
            <c:ext xmlns:c16="http://schemas.microsoft.com/office/drawing/2014/chart" uri="{C3380CC4-5D6E-409C-BE32-E72D297353CC}">
              <c16:uniqueId val="{00000001-6D8C-4E54-84BC-7A34F5208714}"/>
            </c:ext>
          </c:extLst>
        </c:ser>
        <c:ser>
          <c:idx val="2"/>
          <c:order val="2"/>
          <c:tx>
            <c:strRef>
              <c:f>workings!$J$65</c:f>
              <c:strCache>
                <c:ptCount val="1"/>
                <c:pt idx="0">
                  <c:v>2020</c:v>
                </c:pt>
              </c:strCache>
            </c:strRef>
          </c:tx>
          <c:spPr>
            <a:solidFill>
              <a:schemeClr val="accent5"/>
            </a:solidFill>
            <a:ln>
              <a:solidFill>
                <a:schemeClr val="tx1"/>
              </a:solidFill>
            </a:ln>
            <a:effectLst/>
          </c:spPr>
          <c:invertIfNegative val="0"/>
          <c:dPt>
            <c:idx val="7"/>
            <c:invertIfNegative val="0"/>
            <c:bubble3D val="0"/>
            <c:spPr>
              <a:solidFill>
                <a:srgbClr val="6BA543"/>
              </a:solidFill>
              <a:ln>
                <a:solidFill>
                  <a:schemeClr val="tx1"/>
                </a:solidFill>
              </a:ln>
              <a:effectLst/>
            </c:spPr>
            <c:extLst>
              <c:ext xmlns:c16="http://schemas.microsoft.com/office/drawing/2014/chart" uri="{C3380CC4-5D6E-409C-BE32-E72D297353CC}">
                <c16:uniqueId val="{00000002-DE6A-49FC-9F7D-A93A2DD45C61}"/>
              </c:ext>
            </c:extLst>
          </c:dPt>
          <c:dPt>
            <c:idx val="8"/>
            <c:invertIfNegative val="0"/>
            <c:bubble3D val="0"/>
            <c:spPr>
              <a:solidFill>
                <a:schemeClr val="bg2">
                  <a:lumMod val="50000"/>
                </a:schemeClr>
              </a:solidFill>
              <a:ln>
                <a:solidFill>
                  <a:schemeClr val="tx1"/>
                </a:solidFill>
              </a:ln>
              <a:effectLst/>
            </c:spPr>
            <c:extLst>
              <c:ext xmlns:c16="http://schemas.microsoft.com/office/drawing/2014/chart" uri="{C3380CC4-5D6E-409C-BE32-E72D297353CC}">
                <c16:uniqueId val="{00000007-DE6A-49FC-9F7D-A93A2DD45C61}"/>
              </c:ext>
            </c:extLst>
          </c:dPt>
          <c:cat>
            <c:strRef>
              <c:f>workings!$G$66:$G$74</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workings!$J$66:$J$74</c:f>
              <c:numCache>
                <c:formatCode>General</c:formatCode>
                <c:ptCount val="9"/>
                <c:pt idx="0">
                  <c:v>519.4</c:v>
                </c:pt>
                <c:pt idx="1">
                  <c:v>560.6</c:v>
                </c:pt>
                <c:pt idx="2">
                  <c:v>473.2</c:v>
                </c:pt>
                <c:pt idx="3">
                  <c:v>560.29999999999995</c:v>
                </c:pt>
                <c:pt idx="4">
                  <c:v>492.8</c:v>
                </c:pt>
                <c:pt idx="5">
                  <c:v>517.6</c:v>
                </c:pt>
                <c:pt idx="6">
                  <c:v>587.1</c:v>
                </c:pt>
                <c:pt idx="7">
                  <c:v>538.20000000000005</c:v>
                </c:pt>
                <c:pt idx="8">
                  <c:v>589.9</c:v>
                </c:pt>
              </c:numCache>
            </c:numRef>
          </c:val>
          <c:extLst>
            <c:ext xmlns:c16="http://schemas.microsoft.com/office/drawing/2014/chart" uri="{C3380CC4-5D6E-409C-BE32-E72D297353CC}">
              <c16:uniqueId val="{00000002-6D8C-4E54-84BC-7A34F5208714}"/>
            </c:ext>
          </c:extLst>
        </c:ser>
        <c:ser>
          <c:idx val="3"/>
          <c:order val="3"/>
          <c:tx>
            <c:strRef>
              <c:f>workings!$K$65</c:f>
              <c:strCache>
                <c:ptCount val="1"/>
                <c:pt idx="0">
                  <c:v>2021</c:v>
                </c:pt>
              </c:strCache>
            </c:strRef>
          </c:tx>
          <c:spPr>
            <a:solidFill>
              <a:schemeClr val="accent5">
                <a:shade val="76000"/>
              </a:schemeClr>
            </a:solidFill>
            <a:ln>
              <a:solidFill>
                <a:schemeClr val="tx1"/>
              </a:solidFill>
            </a:ln>
            <a:effectLst/>
          </c:spPr>
          <c:invertIfNegative val="0"/>
          <c:dPt>
            <c:idx val="7"/>
            <c:invertIfNegative val="0"/>
            <c:bubble3D val="0"/>
            <c:spPr>
              <a:solidFill>
                <a:srgbClr val="5F933B"/>
              </a:solidFill>
              <a:ln>
                <a:solidFill>
                  <a:schemeClr val="tx1"/>
                </a:solidFill>
              </a:ln>
              <a:effectLst/>
            </c:spPr>
            <c:extLst>
              <c:ext xmlns:c16="http://schemas.microsoft.com/office/drawing/2014/chart" uri="{C3380CC4-5D6E-409C-BE32-E72D297353CC}">
                <c16:uniqueId val="{00000001-DE6A-49FC-9F7D-A93A2DD45C61}"/>
              </c:ext>
            </c:extLst>
          </c:dPt>
          <c:dPt>
            <c:idx val="8"/>
            <c:invertIfNegative val="0"/>
            <c:bubble3D val="0"/>
            <c:spPr>
              <a:solidFill>
                <a:schemeClr val="bg2">
                  <a:lumMod val="25000"/>
                </a:schemeClr>
              </a:solidFill>
              <a:ln>
                <a:solidFill>
                  <a:schemeClr val="tx1"/>
                </a:solidFill>
              </a:ln>
              <a:effectLst/>
            </c:spPr>
            <c:extLst>
              <c:ext xmlns:c16="http://schemas.microsoft.com/office/drawing/2014/chart" uri="{C3380CC4-5D6E-409C-BE32-E72D297353CC}">
                <c16:uniqueId val="{00000006-DE6A-49FC-9F7D-A93A2DD45C61}"/>
              </c:ext>
            </c:extLst>
          </c:dPt>
          <c:cat>
            <c:strRef>
              <c:f>workings!$G$66:$G$74</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workings!$K$66:$K$74</c:f>
              <c:numCache>
                <c:formatCode>General</c:formatCode>
                <c:ptCount val="9"/>
                <c:pt idx="0">
                  <c:v>521.1</c:v>
                </c:pt>
                <c:pt idx="1">
                  <c:v>564.79999999999995</c:v>
                </c:pt>
                <c:pt idx="2">
                  <c:v>516.9</c:v>
                </c:pt>
                <c:pt idx="3">
                  <c:v>558.20000000000005</c:v>
                </c:pt>
                <c:pt idx="4">
                  <c:v>559.4</c:v>
                </c:pt>
                <c:pt idx="5">
                  <c:v>601.20000000000005</c:v>
                </c:pt>
                <c:pt idx="6">
                  <c:v>600.4</c:v>
                </c:pt>
                <c:pt idx="7">
                  <c:v>564.6</c:v>
                </c:pt>
                <c:pt idx="8">
                  <c:v>613.29999999999995</c:v>
                </c:pt>
              </c:numCache>
            </c:numRef>
          </c:val>
          <c:extLst>
            <c:ext xmlns:c16="http://schemas.microsoft.com/office/drawing/2014/chart" uri="{C3380CC4-5D6E-409C-BE32-E72D297353CC}">
              <c16:uniqueId val="{00000003-6D8C-4E54-84BC-7A34F5208714}"/>
            </c:ext>
          </c:extLst>
        </c:ser>
        <c:ser>
          <c:idx val="4"/>
          <c:order val="4"/>
          <c:tx>
            <c:strRef>
              <c:f>workings!$L$65</c:f>
              <c:strCache>
                <c:ptCount val="1"/>
                <c:pt idx="0">
                  <c:v>2022</c:v>
                </c:pt>
              </c:strCache>
            </c:strRef>
          </c:tx>
          <c:spPr>
            <a:solidFill>
              <a:schemeClr val="accent5">
                <a:shade val="53000"/>
              </a:schemeClr>
            </a:solidFill>
            <a:ln>
              <a:solidFill>
                <a:schemeClr val="tx1"/>
              </a:solidFill>
            </a:ln>
            <a:effectLst/>
          </c:spPr>
          <c:invertIfNegative val="0"/>
          <c:dPt>
            <c:idx val="7"/>
            <c:invertIfNegative val="0"/>
            <c:bubble3D val="0"/>
            <c:spPr>
              <a:solidFill>
                <a:srgbClr val="507E32"/>
              </a:solidFill>
              <a:ln>
                <a:solidFill>
                  <a:schemeClr val="tx1"/>
                </a:solidFill>
              </a:ln>
              <a:effectLst/>
            </c:spPr>
            <c:extLst>
              <c:ext xmlns:c16="http://schemas.microsoft.com/office/drawing/2014/chart" uri="{C3380CC4-5D6E-409C-BE32-E72D297353CC}">
                <c16:uniqueId val="{00000000-DE6A-49FC-9F7D-A93A2DD45C61}"/>
              </c:ext>
            </c:extLst>
          </c:dPt>
          <c:dPt>
            <c:idx val="8"/>
            <c:invertIfNegative val="0"/>
            <c:bubble3D val="0"/>
            <c:spPr>
              <a:solidFill>
                <a:schemeClr val="bg2">
                  <a:lumMod val="10000"/>
                </a:schemeClr>
              </a:solidFill>
              <a:ln>
                <a:solidFill>
                  <a:schemeClr val="tx1"/>
                </a:solidFill>
              </a:ln>
              <a:effectLst/>
            </c:spPr>
            <c:extLst>
              <c:ext xmlns:c16="http://schemas.microsoft.com/office/drawing/2014/chart" uri="{C3380CC4-5D6E-409C-BE32-E72D297353CC}">
                <c16:uniqueId val="{00000005-DE6A-49FC-9F7D-A93A2DD45C61}"/>
              </c:ext>
            </c:extLst>
          </c:dPt>
          <c:dLbls>
            <c:numFmt formatCode="&quot;£&quot;#,##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workings!$G$66:$G$74</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workings!$L$66:$L$74</c:f>
              <c:numCache>
                <c:formatCode>General</c:formatCode>
                <c:ptCount val="9"/>
                <c:pt idx="0">
                  <c:v>593.70000000000005</c:v>
                </c:pt>
                <c:pt idx="1">
                  <c:v>630.5</c:v>
                </c:pt>
                <c:pt idx="2">
                  <c:v>593</c:v>
                </c:pt>
                <c:pt idx="3">
                  <c:v>585.29999999999995</c:v>
                </c:pt>
                <c:pt idx="4">
                  <c:v>578.70000000000005</c:v>
                </c:pt>
                <c:pt idx="5">
                  <c:v>594</c:v>
                </c:pt>
                <c:pt idx="6">
                  <c:v>619</c:v>
                </c:pt>
                <c:pt idx="7">
                  <c:v>600</c:v>
                </c:pt>
                <c:pt idx="8">
                  <c:v>645.79999999999995</c:v>
                </c:pt>
              </c:numCache>
            </c:numRef>
          </c:val>
          <c:extLst>
            <c:ext xmlns:c16="http://schemas.microsoft.com/office/drawing/2014/chart" uri="{C3380CC4-5D6E-409C-BE32-E72D297353CC}">
              <c16:uniqueId val="{00000004-6D8C-4E54-84BC-7A34F5208714}"/>
            </c:ext>
          </c:extLst>
        </c:ser>
        <c:dLbls>
          <c:showLegendKey val="0"/>
          <c:showVal val="0"/>
          <c:showCatName val="0"/>
          <c:showSerName val="0"/>
          <c:showPercent val="0"/>
          <c:showBubbleSize val="0"/>
        </c:dLbls>
        <c:gapWidth val="219"/>
        <c:overlap val="-27"/>
        <c:axId val="651586896"/>
        <c:axId val="651585096"/>
      </c:barChart>
      <c:catAx>
        <c:axId val="6515868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585096"/>
        <c:crosses val="autoZero"/>
        <c:auto val="1"/>
        <c:lblAlgn val="ctr"/>
        <c:lblOffset val="100"/>
        <c:noMultiLvlLbl val="0"/>
      </c:catAx>
      <c:valAx>
        <c:axId val="651585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Weekly</a:t>
                </a:r>
                <a:r>
                  <a:rPr lang="en-GB" sz="1200" baseline="0"/>
                  <a:t> Pay (£)</a:t>
                </a:r>
                <a:endParaRPr lang="en-GB" sz="1200"/>
              </a:p>
            </c:rich>
          </c:tx>
          <c:layout>
            <c:manualLayout>
              <c:xMode val="edge"/>
              <c:yMode val="edge"/>
              <c:x val="7.2144368490241135E-3"/>
              <c:y val="0.3015793332874749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58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250035363876901"/>
          <c:y val="0.10191279514634193"/>
          <c:w val="0.82749964636123119"/>
          <c:h val="0.57409012984213292"/>
        </c:manualLayout>
      </c:layout>
      <c:barChart>
        <c:barDir val="col"/>
        <c:grouping val="clustered"/>
        <c:varyColors val="0"/>
        <c:ser>
          <c:idx val="0"/>
          <c:order val="0"/>
          <c:tx>
            <c:strRef>
              <c:f>'[nomis_2023_11_29_100339 - Sole Proprietors.xlsx]workings'!$AL$8</c:f>
              <c:strCache>
                <c:ptCount val="1"/>
                <c:pt idx="0">
                  <c:v>Sole proprietors as a proportion of the business base, 2023</c:v>
                </c:pt>
              </c:strCache>
            </c:strRef>
          </c:tx>
          <c:spPr>
            <a:solidFill>
              <a:srgbClr val="0070C0"/>
            </a:solidFill>
            <a:ln>
              <a:noFill/>
            </a:ln>
            <a:effectLst/>
          </c:spPr>
          <c:invertIfNegative val="0"/>
          <c:dPt>
            <c:idx val="4"/>
            <c:invertIfNegative val="0"/>
            <c:bubble3D val="0"/>
            <c:spPr>
              <a:solidFill>
                <a:srgbClr val="97BF0D"/>
              </a:solidFill>
              <a:ln>
                <a:noFill/>
              </a:ln>
              <a:effectLst/>
            </c:spPr>
            <c:extLst>
              <c:ext xmlns:c16="http://schemas.microsoft.com/office/drawing/2014/chart" uri="{C3380CC4-5D6E-409C-BE32-E72D297353CC}">
                <c16:uniqueId val="{00000004-9DB6-4BAD-A391-9B3BB4400946}"/>
              </c:ext>
            </c:extLst>
          </c:dPt>
          <c:dPt>
            <c:idx val="8"/>
            <c:invertIfNegative val="0"/>
            <c:bubble3D val="0"/>
            <c:spPr>
              <a:solidFill>
                <a:schemeClr val="bg2">
                  <a:lumMod val="50000"/>
                </a:schemeClr>
              </a:solidFill>
              <a:ln>
                <a:noFill/>
              </a:ln>
              <a:effectLst/>
            </c:spPr>
            <c:extLst>
              <c:ext xmlns:c16="http://schemas.microsoft.com/office/drawing/2014/chart" uri="{C3380CC4-5D6E-409C-BE32-E72D297353CC}">
                <c16:uniqueId val="{00000000-C2EC-43F1-B9B7-1229054C74CF}"/>
              </c:ext>
            </c:extLst>
          </c:dPt>
          <c:dPt>
            <c:idx val="9"/>
            <c:invertIfNegative val="0"/>
            <c:bubble3D val="0"/>
            <c:spPr>
              <a:solidFill>
                <a:schemeClr val="tx1"/>
              </a:solidFill>
              <a:ln>
                <a:noFill/>
              </a:ln>
              <a:effectLst/>
            </c:spPr>
            <c:extLst>
              <c:ext xmlns:c16="http://schemas.microsoft.com/office/drawing/2014/chart" uri="{C3380CC4-5D6E-409C-BE32-E72D297353CC}">
                <c16:uniqueId val="{00000003-C2EC-43F1-B9B7-1229054C74C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'[nomis_2023_11_29_100339 - Sole Proprietors.xlsx]workings'!$AK$9:$AK$18</c:f>
              <c:strCache>
                <c:ptCount val="10"/>
                <c:pt idx="0">
                  <c:v>North Norfolk</c:v>
                </c:pt>
                <c:pt idx="1">
                  <c:v>King's Lynn and West Norfolk</c:v>
                </c:pt>
                <c:pt idx="2">
                  <c:v>Breckland</c:v>
                </c:pt>
                <c:pt idx="3">
                  <c:v>Great Yarmouth</c:v>
                </c:pt>
                <c:pt idx="4">
                  <c:v>Norfolk</c:v>
                </c:pt>
                <c:pt idx="5">
                  <c:v>South Norfolk</c:v>
                </c:pt>
                <c:pt idx="6">
                  <c:v>Broadland</c:v>
                </c:pt>
                <c:pt idx="7">
                  <c:v>Norwich</c:v>
                </c:pt>
                <c:pt idx="8">
                  <c:v>East of England</c:v>
                </c:pt>
                <c:pt idx="9">
                  <c:v>England</c:v>
                </c:pt>
              </c:strCache>
            </c:strRef>
          </c:cat>
          <c:val>
            <c:numRef>
              <c:f>'[nomis_2023_11_29_100339 - Sole Proprietors.xlsx]workings'!$AL$9:$AL$18</c:f>
              <c:numCache>
                <c:formatCode>0%</c:formatCode>
                <c:ptCount val="10"/>
                <c:pt idx="0">
                  <c:v>0.22441860465116278</c:v>
                </c:pt>
                <c:pt idx="1">
                  <c:v>0.20335985853227231</c:v>
                </c:pt>
                <c:pt idx="2">
                  <c:v>0.19495635305528614</c:v>
                </c:pt>
                <c:pt idx="3">
                  <c:v>0.1917562724014337</c:v>
                </c:pt>
                <c:pt idx="4">
                  <c:v>0.18833009998507685</c:v>
                </c:pt>
                <c:pt idx="5">
                  <c:v>0.1875</c:v>
                </c:pt>
                <c:pt idx="6">
                  <c:v>0.18445595854922281</c:v>
                </c:pt>
                <c:pt idx="7">
                  <c:v>0.1365015166835187</c:v>
                </c:pt>
                <c:pt idx="8">
                  <c:v>0.13634424557173327</c:v>
                </c:pt>
                <c:pt idx="9">
                  <c:v>0.13926691630188281</c:v>
                </c:pt>
              </c:numCache>
            </c:numRef>
          </c:val>
          <c:extLst>
            <c:ext xmlns:c16="http://schemas.microsoft.com/office/drawing/2014/chart" uri="{C3380CC4-5D6E-409C-BE32-E72D297353CC}">
              <c16:uniqueId val="{00000000-46B3-4025-A027-87A7F8B1EF03}"/>
            </c:ext>
          </c:extLst>
        </c:ser>
        <c:dLbls>
          <c:showLegendKey val="0"/>
          <c:showVal val="0"/>
          <c:showCatName val="0"/>
          <c:showSerName val="0"/>
          <c:showPercent val="0"/>
          <c:showBubbleSize val="0"/>
        </c:dLbls>
        <c:gapWidth val="50"/>
        <c:overlap val="-27"/>
        <c:axId val="375227992"/>
        <c:axId val="375228352"/>
      </c:barChart>
      <c:catAx>
        <c:axId val="375227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5228352"/>
        <c:crosses val="autoZero"/>
        <c:auto val="1"/>
        <c:lblAlgn val="ctr"/>
        <c:lblOffset val="100"/>
        <c:noMultiLvlLbl val="0"/>
      </c:catAx>
      <c:valAx>
        <c:axId val="375228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layout>
            <c:manualLayout>
              <c:xMode val="edge"/>
              <c:yMode val="edge"/>
              <c:x val="4.4331228506299399E-2"/>
              <c:y val="0.265052936033629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5227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Sole proprietors as a proportion of the business base, 2014-2023</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872576759632762"/>
          <c:y val="0.14528017606622914"/>
          <c:w val="0.83897747028390668"/>
          <c:h val="0.63656983206974271"/>
        </c:manualLayout>
      </c:layout>
      <c:lineChart>
        <c:grouping val="standard"/>
        <c:varyColors val="0"/>
        <c:ser>
          <c:idx val="0"/>
          <c:order val="0"/>
          <c:tx>
            <c:strRef>
              <c:f>workings!$AW$9</c:f>
              <c:strCache>
                <c:ptCount val="1"/>
                <c:pt idx="0">
                  <c:v>Cambridgeshire</c:v>
                </c:pt>
              </c:strCache>
            </c:strRef>
          </c:tx>
          <c:spPr>
            <a:ln w="31750" cap="rnd">
              <a:solidFill>
                <a:schemeClr val="accent4">
                  <a:lumMod val="50000"/>
                </a:schemeClr>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(workings!$AX$9,workings!$AY$9,workings!$AZ$9,workings!$BA$9,workings!$BB$9,workings!$BC$9,workings!$BD$9,workings!$BE$9,workings!$BF$9,workings!$BG$9)</c:f>
              <c:numCache>
                <c:formatCode>0.0%</c:formatCode>
                <c:ptCount val="10"/>
                <c:pt idx="0">
                  <c:v>0.20257109466303078</c:v>
                </c:pt>
                <c:pt idx="1">
                  <c:v>0.20559543530277932</c:v>
                </c:pt>
                <c:pt idx="2">
                  <c:v>0.19263252470799641</c:v>
                </c:pt>
                <c:pt idx="3">
                  <c:v>0.18183418412251365</c:v>
                </c:pt>
                <c:pt idx="4">
                  <c:v>0.17635658914728683</c:v>
                </c:pt>
                <c:pt idx="5">
                  <c:v>0.1664080013795482</c:v>
                </c:pt>
                <c:pt idx="6">
                  <c:v>0.15693926026467594</c:v>
                </c:pt>
                <c:pt idx="7">
                  <c:v>0.15166609412572998</c:v>
                </c:pt>
                <c:pt idx="8">
                  <c:v>0.15153607179841216</c:v>
                </c:pt>
                <c:pt idx="9">
                  <c:v>0.14928784948127308</c:v>
                </c:pt>
              </c:numCache>
            </c:numRef>
          </c:val>
          <c:smooth val="0"/>
          <c:extLst>
            <c:ext xmlns:c16="http://schemas.microsoft.com/office/drawing/2014/chart" uri="{C3380CC4-5D6E-409C-BE32-E72D297353CC}">
              <c16:uniqueId val="{00000000-4CAA-4434-8840-577B48BA62C8}"/>
            </c:ext>
          </c:extLst>
        </c:ser>
        <c:ser>
          <c:idx val="1"/>
          <c:order val="1"/>
          <c:tx>
            <c:strRef>
              <c:f>workings!$AW$10</c:f>
              <c:strCache>
                <c:ptCount val="1"/>
                <c:pt idx="0">
                  <c:v>East Sussex</c:v>
                </c:pt>
              </c:strCache>
            </c:strRef>
          </c:tx>
          <c:spPr>
            <a:ln w="31750" cap="rnd">
              <a:solidFill>
                <a:schemeClr val="accent4">
                  <a:lumMod val="75000"/>
                </a:schemeClr>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(workings!$AX$10,workings!$AY$10,workings!$AZ$10,workings!$BA$10,workings!$BB$10,workings!$BC$10,workings!$BD$10,workings!$BE$10,workings!$BF$10,workings!$BG$10)</c:f>
              <c:numCache>
                <c:formatCode>0.0%</c:formatCode>
                <c:ptCount val="10"/>
                <c:pt idx="0">
                  <c:v>0.21215850356879154</c:v>
                </c:pt>
                <c:pt idx="1">
                  <c:v>0.21889295516925891</c:v>
                </c:pt>
                <c:pt idx="2">
                  <c:v>0.2085549645390071</c:v>
                </c:pt>
                <c:pt idx="3">
                  <c:v>0.19973747538831765</c:v>
                </c:pt>
                <c:pt idx="4">
                  <c:v>0.19318925998690242</c:v>
                </c:pt>
                <c:pt idx="5">
                  <c:v>0.18825070976195676</c:v>
                </c:pt>
                <c:pt idx="6">
                  <c:v>0.18067862545926086</c:v>
                </c:pt>
                <c:pt idx="7">
                  <c:v>0.17141632740518534</c:v>
                </c:pt>
                <c:pt idx="8">
                  <c:v>0.17425059305585508</c:v>
                </c:pt>
                <c:pt idx="9">
                  <c:v>0.16988920269389529</c:v>
                </c:pt>
              </c:numCache>
            </c:numRef>
          </c:val>
          <c:smooth val="0"/>
          <c:extLst>
            <c:ext xmlns:c16="http://schemas.microsoft.com/office/drawing/2014/chart" uri="{C3380CC4-5D6E-409C-BE32-E72D297353CC}">
              <c16:uniqueId val="{00000001-4CAA-4434-8840-577B48BA62C8}"/>
            </c:ext>
          </c:extLst>
        </c:ser>
        <c:ser>
          <c:idx val="2"/>
          <c:order val="2"/>
          <c:tx>
            <c:strRef>
              <c:f>workings!$AW$11</c:f>
              <c:strCache>
                <c:ptCount val="1"/>
                <c:pt idx="0">
                  <c:v>Cornwall</c:v>
                </c:pt>
              </c:strCache>
            </c:strRef>
          </c:tx>
          <c:spPr>
            <a:ln w="31750" cap="rnd">
              <a:solidFill>
                <a:srgbClr val="C00000"/>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(workings!$AX$11,workings!$AY$11,workings!$AZ$11,workings!$BA$11,workings!$BB$11,workings!$BC$11,workings!$BD$11,workings!$BE$11,workings!$BF$11,workings!$BG$11)</c:f>
              <c:numCache>
                <c:formatCode>0.0%</c:formatCode>
                <c:ptCount val="10"/>
                <c:pt idx="0">
                  <c:v>0.29632216014897578</c:v>
                </c:pt>
                <c:pt idx="1">
                  <c:v>0.30448997384481258</c:v>
                </c:pt>
                <c:pt idx="2">
                  <c:v>0.29394069617533303</c:v>
                </c:pt>
                <c:pt idx="3">
                  <c:v>0.28755818874312317</c:v>
                </c:pt>
                <c:pt idx="4">
                  <c:v>0.28157175877285145</c:v>
                </c:pt>
                <c:pt idx="5">
                  <c:v>0.27664399092970521</c:v>
                </c:pt>
                <c:pt idx="6">
                  <c:v>0.27019894437677627</c:v>
                </c:pt>
                <c:pt idx="7">
                  <c:v>0.26669372843515321</c:v>
                </c:pt>
                <c:pt idx="8">
                  <c:v>0.26509341199606684</c:v>
                </c:pt>
                <c:pt idx="9">
                  <c:v>0.25641025641025639</c:v>
                </c:pt>
              </c:numCache>
            </c:numRef>
          </c:val>
          <c:smooth val="0"/>
          <c:extLst>
            <c:ext xmlns:c16="http://schemas.microsoft.com/office/drawing/2014/chart" uri="{C3380CC4-5D6E-409C-BE32-E72D297353CC}">
              <c16:uniqueId val="{00000002-4CAA-4434-8840-577B48BA62C8}"/>
            </c:ext>
          </c:extLst>
        </c:ser>
        <c:ser>
          <c:idx val="3"/>
          <c:order val="3"/>
          <c:tx>
            <c:strRef>
              <c:f>workings!$AW$12</c:f>
              <c:strCache>
                <c:ptCount val="1"/>
                <c:pt idx="0">
                  <c:v>Norfolk</c:v>
                </c:pt>
              </c:strCache>
            </c:strRef>
          </c:tx>
          <c:spPr>
            <a:ln w="31750" cap="rnd">
              <a:solidFill>
                <a:srgbClr val="97BF0D"/>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(workings!$AX$12,workings!$AY$12,workings!$AZ$12,workings!$BA$12,workings!$BB$12,workings!$BC$12,workings!$BD$12,workings!$BE$12,workings!$BF$12,workings!$BG$12)</c:f>
              <c:numCache>
                <c:formatCode>0.0%</c:formatCode>
                <c:ptCount val="10"/>
                <c:pt idx="0">
                  <c:v>0.24032963336696939</c:v>
                </c:pt>
                <c:pt idx="1">
                  <c:v>0.24909004589333755</c:v>
                </c:pt>
                <c:pt idx="2">
                  <c:v>0.23580515048091841</c:v>
                </c:pt>
                <c:pt idx="3">
                  <c:v>0.2229891956782713</c:v>
                </c:pt>
                <c:pt idx="4">
                  <c:v>0.21811626858945471</c:v>
                </c:pt>
                <c:pt idx="5">
                  <c:v>0.21422087745839638</c:v>
                </c:pt>
                <c:pt idx="6">
                  <c:v>0.20920375416288223</c:v>
                </c:pt>
                <c:pt idx="7">
                  <c:v>0.20184039825011313</c:v>
                </c:pt>
                <c:pt idx="8">
                  <c:v>0.19525574499629356</c:v>
                </c:pt>
                <c:pt idx="9">
                  <c:v>0.18833009998507685</c:v>
                </c:pt>
              </c:numCache>
            </c:numRef>
          </c:val>
          <c:smooth val="0"/>
          <c:extLst>
            <c:ext xmlns:c16="http://schemas.microsoft.com/office/drawing/2014/chart" uri="{C3380CC4-5D6E-409C-BE32-E72D297353CC}">
              <c16:uniqueId val="{00000003-4CAA-4434-8840-577B48BA62C8}"/>
            </c:ext>
          </c:extLst>
        </c:ser>
        <c:ser>
          <c:idx val="4"/>
          <c:order val="4"/>
          <c:tx>
            <c:strRef>
              <c:f>workings!$AW$13</c:f>
              <c:strCache>
                <c:ptCount val="1"/>
                <c:pt idx="0">
                  <c:v>Warwickshire</c:v>
                </c:pt>
              </c:strCache>
            </c:strRef>
          </c:tx>
          <c:spPr>
            <a:ln w="31750" cap="rnd" cmpd="sng">
              <a:solidFill>
                <a:schemeClr val="accent2">
                  <a:lumMod val="75000"/>
                </a:schemeClr>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(workings!$AX$13,workings!$AY$13,workings!$AZ$13,workings!$BA$13,workings!$BB$13,workings!$BC$13,workings!$BD$13,workings!$BE$13,workings!$BF$13,workings!$BG$13)</c:f>
              <c:numCache>
                <c:formatCode>0.0%</c:formatCode>
                <c:ptCount val="10"/>
                <c:pt idx="0">
                  <c:v>0.16511627906976745</c:v>
                </c:pt>
                <c:pt idx="1">
                  <c:v>0.1636435331230284</c:v>
                </c:pt>
                <c:pt idx="2">
                  <c:v>0.1512130900883957</c:v>
                </c:pt>
                <c:pt idx="3">
                  <c:v>0.14153174458795706</c:v>
                </c:pt>
                <c:pt idx="4">
                  <c:v>0.13734142305570876</c:v>
                </c:pt>
                <c:pt idx="5">
                  <c:v>0.13134381701215153</c:v>
                </c:pt>
                <c:pt idx="6">
                  <c:v>0.12962635027448202</c:v>
                </c:pt>
                <c:pt idx="7">
                  <c:v>0.1278209063007763</c:v>
                </c:pt>
                <c:pt idx="8">
                  <c:v>0.12977941176470589</c:v>
                </c:pt>
                <c:pt idx="9">
                  <c:v>0.12606442058496853</c:v>
                </c:pt>
              </c:numCache>
            </c:numRef>
          </c:val>
          <c:smooth val="0"/>
          <c:extLst>
            <c:ext xmlns:c16="http://schemas.microsoft.com/office/drawing/2014/chart" uri="{C3380CC4-5D6E-409C-BE32-E72D297353CC}">
              <c16:uniqueId val="{00000004-4CAA-4434-8840-577B48BA62C8}"/>
            </c:ext>
          </c:extLst>
        </c:ser>
        <c:ser>
          <c:idx val="5"/>
          <c:order val="5"/>
          <c:tx>
            <c:strRef>
              <c:f>workings!$AW$14</c:f>
              <c:strCache>
                <c:ptCount val="1"/>
                <c:pt idx="0">
                  <c:v>Suffolk</c:v>
                </c:pt>
              </c:strCache>
            </c:strRef>
          </c:tx>
          <c:spPr>
            <a:ln w="31750" cap="rnd">
              <a:solidFill>
                <a:srgbClr val="7030A0"/>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(workings!$AX$14,workings!$AY$14,workings!$AZ$14,workings!$BA$14,workings!$BB$14,workings!$BC$14,workings!$BD$14,workings!$BE$14,workings!$BF$14,workings!$BG$14)</c:f>
              <c:numCache>
                <c:formatCode>0.0%</c:formatCode>
                <c:ptCount val="10"/>
                <c:pt idx="0">
                  <c:v>0.21234153616703952</c:v>
                </c:pt>
                <c:pt idx="1">
                  <c:v>0.21394358701436936</c:v>
                </c:pt>
                <c:pt idx="2">
                  <c:v>0.20409935730415146</c:v>
                </c:pt>
                <c:pt idx="3">
                  <c:v>0.19506802721088434</c:v>
                </c:pt>
                <c:pt idx="4">
                  <c:v>0.18883610451306412</c:v>
                </c:pt>
                <c:pt idx="5">
                  <c:v>0.18152972611890447</c:v>
                </c:pt>
                <c:pt idx="6">
                  <c:v>0.17536569148936171</c:v>
                </c:pt>
                <c:pt idx="7">
                  <c:v>0.17384133267359392</c:v>
                </c:pt>
                <c:pt idx="8">
                  <c:v>0.17166344294003869</c:v>
                </c:pt>
                <c:pt idx="9">
                  <c:v>0.16852480206818549</c:v>
                </c:pt>
              </c:numCache>
            </c:numRef>
          </c:val>
          <c:smooth val="0"/>
          <c:extLst>
            <c:ext xmlns:c16="http://schemas.microsoft.com/office/drawing/2014/chart" uri="{C3380CC4-5D6E-409C-BE32-E72D297353CC}">
              <c16:uniqueId val="{00000005-4CAA-4434-8840-577B48BA62C8}"/>
            </c:ext>
          </c:extLst>
        </c:ser>
        <c:ser>
          <c:idx val="6"/>
          <c:order val="6"/>
          <c:tx>
            <c:strRef>
              <c:f>workings!$AW$15</c:f>
              <c:strCache>
                <c:ptCount val="1"/>
                <c:pt idx="0">
                  <c:v>Cumbria</c:v>
                </c:pt>
              </c:strCache>
            </c:strRef>
          </c:tx>
          <c:spPr>
            <a:ln w="31750" cap="rnd" cmpd="sng">
              <a:solidFill>
                <a:schemeClr val="accent1">
                  <a:lumMod val="60000"/>
                </a:schemeClr>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(workings!$AX$15,workings!$AY$15,workings!$AZ$15,workings!$BA$15,workings!$BB$15,workings!$BC$15,workings!$BD$15,workings!$BE$15,workings!$BF$15,workings!$BG$15)</c:f>
              <c:numCache>
                <c:formatCode>0.0%</c:formatCode>
                <c:ptCount val="10"/>
                <c:pt idx="0">
                  <c:v>0.20273037542662117</c:v>
                </c:pt>
                <c:pt idx="1">
                  <c:v>0.2132164242942686</c:v>
                </c:pt>
                <c:pt idx="2">
                  <c:v>0.20423280423280424</c:v>
                </c:pt>
                <c:pt idx="3">
                  <c:v>0.20079983161439696</c:v>
                </c:pt>
                <c:pt idx="4">
                  <c:v>0.19885520457918168</c:v>
                </c:pt>
                <c:pt idx="5">
                  <c:v>0.19349387410223912</c:v>
                </c:pt>
                <c:pt idx="6">
                  <c:v>0.19060773480662985</c:v>
                </c:pt>
                <c:pt idx="7">
                  <c:v>0.19264485781483856</c:v>
                </c:pt>
                <c:pt idx="8">
                  <c:v>0.19757628219000217</c:v>
                </c:pt>
                <c:pt idx="9">
                  <c:v>0.19709315128826249</c:v>
                </c:pt>
              </c:numCache>
            </c:numRef>
          </c:val>
          <c:smooth val="0"/>
          <c:extLst>
            <c:ext xmlns:c16="http://schemas.microsoft.com/office/drawing/2014/chart" uri="{C3380CC4-5D6E-409C-BE32-E72D297353CC}">
              <c16:uniqueId val="{00000006-4CAA-4434-8840-577B48BA62C8}"/>
            </c:ext>
          </c:extLst>
        </c:ser>
        <c:ser>
          <c:idx val="7"/>
          <c:order val="7"/>
          <c:tx>
            <c:strRef>
              <c:f>workings!$AW$16</c:f>
              <c:strCache>
                <c:ptCount val="1"/>
                <c:pt idx="0">
                  <c:v>East of England</c:v>
                </c:pt>
              </c:strCache>
            </c:strRef>
          </c:tx>
          <c:spPr>
            <a:ln w="31750" cap="rnd">
              <a:solidFill>
                <a:schemeClr val="bg2">
                  <a:lumMod val="50000"/>
                </a:schemeClr>
              </a:solidFill>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(workings!$AX$16,workings!$AY$16,workings!$AZ$16,workings!$BA$16,workings!$BB$16,workings!$BC$16,workings!$BD$16,workings!$BE$16,workings!$BF$16,workings!$BG$16)</c:f>
              <c:numCache>
                <c:formatCode>0.0%</c:formatCode>
                <c:ptCount val="10"/>
                <c:pt idx="0">
                  <c:v>0.18608442760200933</c:v>
                </c:pt>
                <c:pt idx="1">
                  <c:v>0.18787941146208459</c:v>
                </c:pt>
                <c:pt idx="2">
                  <c:v>0.17343623870370736</c:v>
                </c:pt>
                <c:pt idx="3">
                  <c:v>0.15853096725450089</c:v>
                </c:pt>
                <c:pt idx="4">
                  <c:v>0.15672900206521534</c:v>
                </c:pt>
                <c:pt idx="5">
                  <c:v>0.1470290561801888</c:v>
                </c:pt>
                <c:pt idx="6">
                  <c:v>0.14254131432045541</c:v>
                </c:pt>
                <c:pt idx="7">
                  <c:v>0.14052130954136557</c:v>
                </c:pt>
                <c:pt idx="8">
                  <c:v>0.13944150057756835</c:v>
                </c:pt>
                <c:pt idx="9">
                  <c:v>0.13634424557173327</c:v>
                </c:pt>
              </c:numCache>
            </c:numRef>
          </c:val>
          <c:smooth val="0"/>
          <c:extLst>
            <c:ext xmlns:c16="http://schemas.microsoft.com/office/drawing/2014/chart" uri="{C3380CC4-5D6E-409C-BE32-E72D297353CC}">
              <c16:uniqueId val="{00000007-4CAA-4434-8840-577B48BA62C8}"/>
            </c:ext>
          </c:extLst>
        </c:ser>
        <c:ser>
          <c:idx val="8"/>
          <c:order val="8"/>
          <c:tx>
            <c:strRef>
              <c:f>workings!$AW$17</c:f>
              <c:strCache>
                <c:ptCount val="1"/>
                <c:pt idx="0">
                  <c:v>England</c:v>
                </c:pt>
              </c:strCache>
            </c:strRef>
          </c:tx>
          <c:spPr>
            <a:ln w="31750" cap="rnd">
              <a:solidFill>
                <a:schemeClr val="tx1"/>
              </a:solidFill>
              <a:prstDash val="solid"/>
              <a:round/>
            </a:ln>
            <a:effectLst/>
          </c:spPr>
          <c:marker>
            <c:symbol val="none"/>
          </c:marker>
          <c:cat>
            <c:numRef>
              <c:f>(workings!$AX$8,workings!$AY$8,workings!$AZ$8,workings!$BA$8,workings!$BB$8,workings!$BC$8,workings!$BD$8,workings!$BE$8,workings!$BF$8,workings!$BG$8)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(workings!$AX$17,workings!$AY$17,workings!$AZ$17,workings!$BA$17,workings!$BB$17,workings!$BC$17,workings!$BD$17,workings!$BE$17,workings!$BF$17,workings!$BG$17)</c:f>
              <c:numCache>
                <c:formatCode>0.0%</c:formatCode>
                <c:ptCount val="10"/>
                <c:pt idx="0">
                  <c:v>0.18235616887945313</c:v>
                </c:pt>
                <c:pt idx="1">
                  <c:v>0.18697298817036379</c:v>
                </c:pt>
                <c:pt idx="2">
                  <c:v>0.17363856074808573</c:v>
                </c:pt>
                <c:pt idx="3">
                  <c:v>0.16185420647727053</c:v>
                </c:pt>
                <c:pt idx="4">
                  <c:v>0.15654901081076417</c:v>
                </c:pt>
                <c:pt idx="5">
                  <c:v>0.1508611560585908</c:v>
                </c:pt>
                <c:pt idx="6">
                  <c:v>0.14469232152640979</c:v>
                </c:pt>
                <c:pt idx="7">
                  <c:v>0.14179341760998185</c:v>
                </c:pt>
                <c:pt idx="8">
                  <c:v>0.14212388498529924</c:v>
                </c:pt>
                <c:pt idx="9">
                  <c:v>0.13926691630188281</c:v>
                </c:pt>
              </c:numCache>
            </c:numRef>
          </c:val>
          <c:smooth val="0"/>
          <c:extLst>
            <c:ext xmlns:c16="http://schemas.microsoft.com/office/drawing/2014/chart" uri="{C3380CC4-5D6E-409C-BE32-E72D297353CC}">
              <c16:uniqueId val="{00000008-4CAA-4434-8840-577B48BA62C8}"/>
            </c:ext>
          </c:extLst>
        </c:ser>
        <c:dLbls>
          <c:showLegendKey val="0"/>
          <c:showVal val="0"/>
          <c:showCatName val="0"/>
          <c:showSerName val="0"/>
          <c:showPercent val="0"/>
          <c:showBubbleSize val="0"/>
        </c:dLbls>
        <c:smooth val="0"/>
        <c:axId val="718976680"/>
        <c:axId val="718973080"/>
      </c:lineChart>
      <c:catAx>
        <c:axId val="718976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8973080"/>
        <c:crosses val="autoZero"/>
        <c:auto val="1"/>
        <c:lblAlgn val="ctr"/>
        <c:lblOffset val="100"/>
        <c:noMultiLvlLbl val="0"/>
      </c:catAx>
      <c:valAx>
        <c:axId val="718973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layout>
            <c:manualLayout>
              <c:xMode val="edge"/>
              <c:yMode val="edge"/>
              <c:x val="0"/>
              <c:y val="0.342440837977661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8976680"/>
        <c:crosses val="autoZero"/>
        <c:crossBetween val="between"/>
      </c:valAx>
      <c:spPr>
        <a:noFill/>
        <a:ln>
          <a:noFill/>
        </a:ln>
        <a:effectLst/>
      </c:spPr>
    </c:plotArea>
    <c:legend>
      <c:legendPos val="b"/>
      <c:layout>
        <c:manualLayout>
          <c:xMode val="edge"/>
          <c:yMode val="edge"/>
          <c:x val="0.10902523511855992"/>
          <c:y val="0.89734838594065991"/>
          <c:w val="0.7647932952565204"/>
          <c:h val="0.100050715279608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Percentage</a:t>
            </a:r>
            <a:r>
              <a:rPr lang="en-GB" baseline="0"/>
              <a:t> o</a:t>
            </a:r>
            <a:r>
              <a:rPr lang="en-GB"/>
              <a:t>f High Growth Enterprises in Norfolk and Norfolk Districts, 2021 &amp; 2022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'[businessdemographyexceltables2022 - survival and high growth businesses.xlsx]high growth workings'!$E$2</c:f>
              <c:strCache>
                <c:ptCount val="1"/>
                <c:pt idx="0">
                  <c:v>2021</c:v>
                </c:pt>
              </c:strCache>
            </c:strRef>
          </c:tx>
          <c:spPr>
            <a:solidFill>
              <a:schemeClr val="accent1"/>
            </a:solidFill>
            <a:ln>
              <a:noFill/>
            </a:ln>
            <a:effectLst/>
          </c:spPr>
          <c:invertIfNegative val="0"/>
          <c:cat>
            <c:strRef>
              <c:f>'[businessdemographyexceltables2022 - survival and high growth businesses.xlsx]high growth workings'!$B$3:$B$12</c:f>
              <c:strCache>
                <c:ptCount val="10"/>
                <c:pt idx="0">
                  <c:v>Norfolk</c:v>
                </c:pt>
                <c:pt idx="1">
                  <c:v>Breckland</c:v>
                </c:pt>
                <c:pt idx="2">
                  <c:v>Broadland</c:v>
                </c:pt>
                <c:pt idx="3">
                  <c:v>Great Yarmouth</c:v>
                </c:pt>
                <c:pt idx="4">
                  <c:v>King's Lynn and West Norfolk</c:v>
                </c:pt>
                <c:pt idx="5">
                  <c:v>North Norfolk</c:v>
                </c:pt>
                <c:pt idx="6">
                  <c:v>Norwich</c:v>
                </c:pt>
                <c:pt idx="7">
                  <c:v>South Norfolk</c:v>
                </c:pt>
                <c:pt idx="8">
                  <c:v>East of England</c:v>
                </c:pt>
                <c:pt idx="9">
                  <c:v>England</c:v>
                </c:pt>
              </c:strCache>
            </c:strRef>
          </c:cat>
          <c:val>
            <c:numRef>
              <c:f>'[businessdemographyexceltables2022 - survival and high growth businesses.xlsx]high growth workings'!$E$3:$E$12</c:f>
              <c:numCache>
                <c:formatCode>0.00%</c:formatCode>
                <c:ptCount val="10"/>
                <c:pt idx="0">
                  <c:v>3.7627934978928359E-3</c:v>
                </c:pt>
                <c:pt idx="1">
                  <c:v>3.1250000000000002E-3</c:v>
                </c:pt>
                <c:pt idx="2">
                  <c:v>4.0609137055837565E-3</c:v>
                </c:pt>
                <c:pt idx="3">
                  <c:v>4.7393364928909956E-3</c:v>
                </c:pt>
                <c:pt idx="4">
                  <c:v>3.7593984962406013E-3</c:v>
                </c:pt>
                <c:pt idx="5">
                  <c:v>2.509410288582183E-3</c:v>
                </c:pt>
                <c:pt idx="6">
                  <c:v>4.6210720887245845E-3</c:v>
                </c:pt>
                <c:pt idx="7">
                  <c:v>3.5618878005342831E-3</c:v>
                </c:pt>
                <c:pt idx="8">
                  <c:v>3.2477575007732757E-3</c:v>
                </c:pt>
                <c:pt idx="9">
                  <c:v>3.6658644575060552E-3</c:v>
                </c:pt>
              </c:numCache>
            </c:numRef>
          </c:val>
          <c:extLst>
            <c:ext xmlns:c16="http://schemas.microsoft.com/office/drawing/2014/chart" uri="{C3380CC4-5D6E-409C-BE32-E72D297353CC}">
              <c16:uniqueId val="{00000000-CC41-4E94-9F58-DEF079B5CC40}"/>
            </c:ext>
          </c:extLst>
        </c:ser>
        <c:ser>
          <c:idx val="1"/>
          <c:order val="1"/>
          <c:tx>
            <c:strRef>
              <c:f>'[businessdemographyexceltables2022 - survival and high growth businesses.xlsx]high growth workings'!$F$2</c:f>
              <c:strCache>
                <c:ptCount val="1"/>
                <c:pt idx="0">
                  <c:v>2022</c:v>
                </c:pt>
              </c:strCache>
            </c:strRef>
          </c:tx>
          <c:spPr>
            <a:solidFill>
              <a:schemeClr val="accent2"/>
            </a:solidFill>
            <a:ln>
              <a:noFill/>
            </a:ln>
            <a:effectLst/>
          </c:spPr>
          <c:invertIfNegative val="0"/>
          <c:dLbls>
            <c:dLbl>
              <c:idx val="0"/>
              <c:layout>
                <c:manualLayout>
                  <c:x val="1.0583333333333333E-2"/>
                  <c:y val="-5.174014303419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A0-4B6D-A0A5-D8B3A734754B}"/>
                </c:ext>
              </c:extLst>
            </c:dLbl>
            <c:dLbl>
              <c:idx val="1"/>
              <c:layout>
                <c:manualLayout>
                  <c:x val="1.7638888888888888E-2"/>
                  <c:y val="2.8222222222222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A0-4B6D-A0A5-D8B3A734754B}"/>
                </c:ext>
              </c:extLst>
            </c:dLbl>
            <c:dLbl>
              <c:idx val="2"/>
              <c:layout>
                <c:manualLayout>
                  <c:x val="8.819444444444444E-3"/>
                  <c:y val="-5.6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0-4B6D-A0A5-D8B3A734754B}"/>
                </c:ext>
              </c:extLst>
            </c:dLbl>
            <c:dLbl>
              <c:idx val="3"/>
              <c:layout>
                <c:manualLayout>
                  <c:x val="1.7638888888888888E-2"/>
                  <c:y val="-5.6444444444444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A0-4B6D-A0A5-D8B3A734754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'[businessdemographyexceltables2022 - survival and high growth businesses.xlsx]high growth workings'!$B$3:$B$12</c:f>
              <c:strCache>
                <c:ptCount val="10"/>
                <c:pt idx="0">
                  <c:v>Norfolk</c:v>
                </c:pt>
                <c:pt idx="1">
                  <c:v>Breckland</c:v>
                </c:pt>
                <c:pt idx="2">
                  <c:v>Broadland</c:v>
                </c:pt>
                <c:pt idx="3">
                  <c:v>Great Yarmouth</c:v>
                </c:pt>
                <c:pt idx="4">
                  <c:v>King's Lynn and West Norfolk</c:v>
                </c:pt>
                <c:pt idx="5">
                  <c:v>North Norfolk</c:v>
                </c:pt>
                <c:pt idx="6">
                  <c:v>Norwich</c:v>
                </c:pt>
                <c:pt idx="7">
                  <c:v>South Norfolk</c:v>
                </c:pt>
                <c:pt idx="8">
                  <c:v>East of England</c:v>
                </c:pt>
                <c:pt idx="9">
                  <c:v>England</c:v>
                </c:pt>
              </c:strCache>
            </c:strRef>
          </c:cat>
          <c:val>
            <c:numRef>
              <c:f>'[businessdemographyexceltables2022 - survival and high growth businesses.xlsx]high growth workings'!$F$3:$F$12</c:f>
              <c:numCache>
                <c:formatCode>0.00%</c:formatCode>
                <c:ptCount val="10"/>
                <c:pt idx="0">
                  <c:v>4.1710114702815434E-3</c:v>
                </c:pt>
                <c:pt idx="1">
                  <c:v>2.0491803278688526E-3</c:v>
                </c:pt>
                <c:pt idx="2">
                  <c:v>4.0567951318458417E-3</c:v>
                </c:pt>
                <c:pt idx="3">
                  <c:v>3.1695721077654518E-3</c:v>
                </c:pt>
                <c:pt idx="4">
                  <c:v>4.6296296296296294E-3</c:v>
                </c:pt>
                <c:pt idx="5">
                  <c:v>4.9813200498132005E-3</c:v>
                </c:pt>
                <c:pt idx="6">
                  <c:v>5.4446460980036296E-3</c:v>
                </c:pt>
                <c:pt idx="7">
                  <c:v>4.4052863436123352E-3</c:v>
                </c:pt>
                <c:pt idx="8">
                  <c:v>3.3909391352244561E-3</c:v>
                </c:pt>
                <c:pt idx="9">
                  <c:v>3.9479597687789606E-3</c:v>
                </c:pt>
              </c:numCache>
            </c:numRef>
          </c:val>
          <c:extLst>
            <c:ext xmlns:c16="http://schemas.microsoft.com/office/drawing/2014/chart" uri="{C3380CC4-5D6E-409C-BE32-E72D297353CC}">
              <c16:uniqueId val="{00000001-CC41-4E94-9F58-DEF079B5CC40}"/>
            </c:ext>
          </c:extLst>
        </c:ser>
        <c:dLbls>
          <c:showLegendKey val="0"/>
          <c:showVal val="0"/>
          <c:showCatName val="0"/>
          <c:showSerName val="0"/>
          <c:showPercent val="0"/>
          <c:showBubbleSize val="0"/>
        </c:dLbls>
        <c:gapWidth val="219"/>
        <c:overlap val="-27"/>
        <c:axId val="730866336"/>
        <c:axId val="730868136"/>
      </c:barChart>
      <c:catAx>
        <c:axId val="73086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0868136"/>
        <c:crosses val="autoZero"/>
        <c:auto val="1"/>
        <c:lblAlgn val="ctr"/>
        <c:lblOffset val="100"/>
        <c:noMultiLvlLbl val="0"/>
      </c:catAx>
      <c:valAx>
        <c:axId val="730868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layout>
            <c:manualLayout>
              <c:xMode val="edge"/>
              <c:yMode val="edge"/>
              <c:x val="1.7638888888888888E-3"/>
              <c:y val="0.232763555555555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086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Employment by sector, 2022</a:t>
            </a:r>
          </a:p>
        </c:rich>
      </c:tx>
      <c:layout>
        <c:manualLayout>
          <c:xMode val="edge"/>
          <c:yMode val="edge"/>
          <c:x val="0.32387828807117303"/>
          <c:y val="4.27217990923299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'[NES Evidence Base Underlying Data.xlsx]Employment Base'!$D$72</c:f>
              <c:strCache>
                <c:ptCount val="1"/>
                <c:pt idx="0">
                  <c:v>Norfolk</c:v>
                </c:pt>
              </c:strCache>
            </c:strRef>
          </c:tx>
          <c:spPr>
            <a:solidFill>
              <a:srgbClr val="97BF0D"/>
            </a:solidFill>
            <a:ln>
              <a:solidFill>
                <a:sysClr val="windowText" lastClr="000000"/>
              </a:solidFill>
            </a:ln>
            <a:effectLst/>
          </c:spPr>
          <c:invertIfNegative val="0"/>
          <c:dPt>
            <c:idx val="0"/>
            <c:invertIfNegative val="0"/>
            <c:bubble3D val="0"/>
            <c:spPr>
              <a:solidFill>
                <a:srgbClr val="97BF0D"/>
              </a:solidFill>
              <a:ln>
                <a:solidFill>
                  <a:sysClr val="windowText" lastClr="000000"/>
                </a:solidFill>
              </a:ln>
              <a:effectLst/>
            </c:spPr>
            <c:extLst>
              <c:ext xmlns:c16="http://schemas.microsoft.com/office/drawing/2014/chart" uri="{C3380CC4-5D6E-409C-BE32-E72D297353CC}">
                <c16:uniqueId val="{00000000-329E-4054-BA11-07929930335C}"/>
              </c:ext>
            </c:extLst>
          </c:dPt>
          <c:cat>
            <c:strRef>
              <c:f>'[NES Evidence Base Underlying Data.xlsx]Employment Base'!$C$73:$C$90</c:f>
              <c:strCache>
                <c:ptCount val="18"/>
                <c:pt idx="0">
                  <c:v>Health</c:v>
                </c:pt>
                <c:pt idx="1">
                  <c:v>Retail</c:v>
                </c:pt>
                <c:pt idx="2">
                  <c:v>Accommodation &amp; food services</c:v>
                </c:pt>
                <c:pt idx="3">
                  <c:v>Manufacturing</c:v>
                </c:pt>
                <c:pt idx="4">
                  <c:v>Education</c:v>
                </c:pt>
                <c:pt idx="5">
                  <c:v>Business administration &amp; support services</c:v>
                </c:pt>
                <c:pt idx="6">
                  <c:v>Construction</c:v>
                </c:pt>
                <c:pt idx="7">
                  <c:v>Professional, scientific &amp; technical</c:v>
                </c:pt>
                <c:pt idx="8">
                  <c:v>Public administration &amp; defence</c:v>
                </c:pt>
                <c:pt idx="9">
                  <c:v>Agriculture, forestry &amp; fishing</c:v>
                </c:pt>
                <c:pt idx="10">
                  <c:v>Arts, entertainment, recreation &amp; other services</c:v>
                </c:pt>
                <c:pt idx="11">
                  <c:v>Wholesale</c:v>
                </c:pt>
                <c:pt idx="12">
                  <c:v>Transport &amp; storage (inc postal)</c:v>
                </c:pt>
                <c:pt idx="13">
                  <c:v>Financial &amp; insurance</c:v>
                </c:pt>
                <c:pt idx="14">
                  <c:v>Motor trades</c:v>
                </c:pt>
                <c:pt idx="15">
                  <c:v>Property</c:v>
                </c:pt>
                <c:pt idx="16">
                  <c:v>Information &amp; communication</c:v>
                </c:pt>
                <c:pt idx="17">
                  <c:v>Mining, quarrying &amp; utilities</c:v>
                </c:pt>
              </c:strCache>
            </c:strRef>
          </c:cat>
          <c:val>
            <c:numRef>
              <c:f>'[NES Evidence Base Underlying Data.xlsx]Employment Base'!$D$73:$D$90</c:f>
              <c:numCache>
                <c:formatCode>0%</c:formatCode>
                <c:ptCount val="18"/>
                <c:pt idx="0">
                  <c:v>0.153</c:v>
                </c:pt>
                <c:pt idx="1">
                  <c:v>0.107</c:v>
                </c:pt>
                <c:pt idx="2">
                  <c:v>0.10199999999999999</c:v>
                </c:pt>
                <c:pt idx="3">
                  <c:v>9.1999999999999998E-2</c:v>
                </c:pt>
                <c:pt idx="4">
                  <c:v>8.1000000000000003E-2</c:v>
                </c:pt>
                <c:pt idx="5">
                  <c:v>6.4000000000000001E-2</c:v>
                </c:pt>
                <c:pt idx="6">
                  <c:v>6.0999999999999999E-2</c:v>
                </c:pt>
                <c:pt idx="7">
                  <c:v>5.2999999999999999E-2</c:v>
                </c:pt>
                <c:pt idx="8">
                  <c:v>4.2999999999999997E-2</c:v>
                </c:pt>
                <c:pt idx="9">
                  <c:v>3.7999999999999999E-2</c:v>
                </c:pt>
                <c:pt idx="10">
                  <c:v>3.7999999999999999E-2</c:v>
                </c:pt>
                <c:pt idx="11">
                  <c:v>3.6000000000000004E-2</c:v>
                </c:pt>
                <c:pt idx="12">
                  <c:v>3.3000000000000002E-2</c:v>
                </c:pt>
                <c:pt idx="13">
                  <c:v>3.1E-2</c:v>
                </c:pt>
                <c:pt idx="14">
                  <c:v>2.3E-2</c:v>
                </c:pt>
                <c:pt idx="15">
                  <c:v>0.02</c:v>
                </c:pt>
                <c:pt idx="16">
                  <c:v>1.8000000000000002E-2</c:v>
                </c:pt>
                <c:pt idx="17">
                  <c:v>9.0000000000000011E-3</c:v>
                </c:pt>
              </c:numCache>
            </c:numRef>
          </c:val>
          <c:extLst>
            <c:ext xmlns:c16="http://schemas.microsoft.com/office/drawing/2014/chart" uri="{C3380CC4-5D6E-409C-BE32-E72D297353CC}">
              <c16:uniqueId val="{00000000-A2A7-4992-A517-73936D363AA7}"/>
            </c:ext>
          </c:extLst>
        </c:ser>
        <c:ser>
          <c:idx val="1"/>
          <c:order val="1"/>
          <c:tx>
            <c:strRef>
              <c:f>'[NES Evidence Base Underlying Data.xlsx]Employment Base'!$E$72</c:f>
              <c:strCache>
                <c:ptCount val="1"/>
                <c:pt idx="0">
                  <c:v>East</c:v>
                </c:pt>
              </c:strCache>
            </c:strRef>
          </c:tx>
          <c:spPr>
            <a:solidFill>
              <a:srgbClr val="767171"/>
            </a:solidFill>
            <a:ln>
              <a:solidFill>
                <a:sysClr val="windowText" lastClr="000000"/>
              </a:solidFill>
            </a:ln>
            <a:effectLst/>
          </c:spPr>
          <c:invertIfNegative val="0"/>
          <c:cat>
            <c:strRef>
              <c:f>'[NES Evidence Base Underlying Data.xlsx]Employment Base'!$C$73:$C$90</c:f>
              <c:strCache>
                <c:ptCount val="18"/>
                <c:pt idx="0">
                  <c:v>Health</c:v>
                </c:pt>
                <c:pt idx="1">
                  <c:v>Retail</c:v>
                </c:pt>
                <c:pt idx="2">
                  <c:v>Accommodation &amp; food services</c:v>
                </c:pt>
                <c:pt idx="3">
                  <c:v>Manufacturing</c:v>
                </c:pt>
                <c:pt idx="4">
                  <c:v>Education</c:v>
                </c:pt>
                <c:pt idx="5">
                  <c:v>Business administration &amp; support services</c:v>
                </c:pt>
                <c:pt idx="6">
                  <c:v>Construction</c:v>
                </c:pt>
                <c:pt idx="7">
                  <c:v>Professional, scientific &amp; technical</c:v>
                </c:pt>
                <c:pt idx="8">
                  <c:v>Public administration &amp; defence</c:v>
                </c:pt>
                <c:pt idx="9">
                  <c:v>Agriculture, forestry &amp; fishing</c:v>
                </c:pt>
                <c:pt idx="10">
                  <c:v>Arts, entertainment, recreation &amp; other services</c:v>
                </c:pt>
                <c:pt idx="11">
                  <c:v>Wholesale</c:v>
                </c:pt>
                <c:pt idx="12">
                  <c:v>Transport &amp; storage (inc postal)</c:v>
                </c:pt>
                <c:pt idx="13">
                  <c:v>Financial &amp; insurance</c:v>
                </c:pt>
                <c:pt idx="14">
                  <c:v>Motor trades</c:v>
                </c:pt>
                <c:pt idx="15">
                  <c:v>Property</c:v>
                </c:pt>
                <c:pt idx="16">
                  <c:v>Information &amp; communication</c:v>
                </c:pt>
                <c:pt idx="17">
                  <c:v>Mining, quarrying &amp; utilities</c:v>
                </c:pt>
              </c:strCache>
            </c:strRef>
          </c:cat>
          <c:val>
            <c:numRef>
              <c:f>'[NES Evidence Base Underlying Data.xlsx]Employment Base'!$E$73:$E$90</c:f>
              <c:numCache>
                <c:formatCode>0%</c:formatCode>
                <c:ptCount val="18"/>
                <c:pt idx="0">
                  <c:v>0.12</c:v>
                </c:pt>
                <c:pt idx="1">
                  <c:v>8.8000000000000009E-2</c:v>
                </c:pt>
                <c:pt idx="2">
                  <c:v>7.8E-2</c:v>
                </c:pt>
                <c:pt idx="3">
                  <c:v>7.2999999999999995E-2</c:v>
                </c:pt>
                <c:pt idx="4">
                  <c:v>8.4000000000000005E-2</c:v>
                </c:pt>
                <c:pt idx="5">
                  <c:v>0.10800000000000001</c:v>
                </c:pt>
                <c:pt idx="6">
                  <c:v>6.9000000000000006E-2</c:v>
                </c:pt>
                <c:pt idx="7">
                  <c:v>0.08</c:v>
                </c:pt>
                <c:pt idx="8">
                  <c:v>3.4000000000000002E-2</c:v>
                </c:pt>
                <c:pt idx="9">
                  <c:v>1.7000000000000001E-2</c:v>
                </c:pt>
                <c:pt idx="10">
                  <c:v>0.04</c:v>
                </c:pt>
                <c:pt idx="11">
                  <c:v>4.2999999999999997E-2</c:v>
                </c:pt>
                <c:pt idx="12">
                  <c:v>5.5E-2</c:v>
                </c:pt>
                <c:pt idx="13">
                  <c:v>2.4E-2</c:v>
                </c:pt>
                <c:pt idx="14">
                  <c:v>2.3E-2</c:v>
                </c:pt>
                <c:pt idx="15">
                  <c:v>0.02</c:v>
                </c:pt>
                <c:pt idx="16">
                  <c:v>3.5000000000000003E-2</c:v>
                </c:pt>
                <c:pt idx="17">
                  <c:v>0.01</c:v>
                </c:pt>
              </c:numCache>
            </c:numRef>
          </c:val>
          <c:extLst>
            <c:ext xmlns:c16="http://schemas.microsoft.com/office/drawing/2014/chart" uri="{C3380CC4-5D6E-409C-BE32-E72D297353CC}">
              <c16:uniqueId val="{00000001-A2A7-4992-A517-73936D363AA7}"/>
            </c:ext>
          </c:extLst>
        </c:ser>
        <c:ser>
          <c:idx val="2"/>
          <c:order val="2"/>
          <c:tx>
            <c:strRef>
              <c:f>'[NES Evidence Base Underlying Data.xlsx]Employment Base'!$F$72</c:f>
              <c:strCache>
                <c:ptCount val="1"/>
                <c:pt idx="0">
                  <c:v>England</c:v>
                </c:pt>
              </c:strCache>
            </c:strRef>
          </c:tx>
          <c:spPr>
            <a:solidFill>
              <a:sysClr val="windowText" lastClr="000000"/>
            </a:solidFill>
            <a:ln>
              <a:noFill/>
            </a:ln>
            <a:effectLst/>
          </c:spPr>
          <c:invertIfNegative val="0"/>
          <c:cat>
            <c:strRef>
              <c:f>'[NES Evidence Base Underlying Data.xlsx]Employment Base'!$C$73:$C$90</c:f>
              <c:strCache>
                <c:ptCount val="18"/>
                <c:pt idx="0">
                  <c:v>Health</c:v>
                </c:pt>
                <c:pt idx="1">
                  <c:v>Retail</c:v>
                </c:pt>
                <c:pt idx="2">
                  <c:v>Accommodation &amp; food services</c:v>
                </c:pt>
                <c:pt idx="3">
                  <c:v>Manufacturing</c:v>
                </c:pt>
                <c:pt idx="4">
                  <c:v>Education</c:v>
                </c:pt>
                <c:pt idx="5">
                  <c:v>Business administration &amp; support services</c:v>
                </c:pt>
                <c:pt idx="6">
                  <c:v>Construction</c:v>
                </c:pt>
                <c:pt idx="7">
                  <c:v>Professional, scientific &amp; technical</c:v>
                </c:pt>
                <c:pt idx="8">
                  <c:v>Public administration &amp; defence</c:v>
                </c:pt>
                <c:pt idx="9">
                  <c:v>Agriculture, forestry &amp; fishing</c:v>
                </c:pt>
                <c:pt idx="10">
                  <c:v>Arts, entertainment, recreation &amp; other services</c:v>
                </c:pt>
                <c:pt idx="11">
                  <c:v>Wholesale</c:v>
                </c:pt>
                <c:pt idx="12">
                  <c:v>Transport &amp; storage (inc postal)</c:v>
                </c:pt>
                <c:pt idx="13">
                  <c:v>Financial &amp; insurance</c:v>
                </c:pt>
                <c:pt idx="14">
                  <c:v>Motor trades</c:v>
                </c:pt>
                <c:pt idx="15">
                  <c:v>Property</c:v>
                </c:pt>
                <c:pt idx="16">
                  <c:v>Information &amp; communication</c:v>
                </c:pt>
                <c:pt idx="17">
                  <c:v>Mining, quarrying &amp; utilities</c:v>
                </c:pt>
              </c:strCache>
            </c:strRef>
          </c:cat>
          <c:val>
            <c:numRef>
              <c:f>'[NES Evidence Base Underlying Data.xlsx]Employment Base'!$F$73:$F$90</c:f>
              <c:numCache>
                <c:formatCode>0%</c:formatCode>
                <c:ptCount val="18"/>
                <c:pt idx="0">
                  <c:v>0.129</c:v>
                </c:pt>
                <c:pt idx="1">
                  <c:v>8.4000000000000005E-2</c:v>
                </c:pt>
                <c:pt idx="2">
                  <c:v>7.9000000000000001E-2</c:v>
                </c:pt>
                <c:pt idx="3">
                  <c:v>7.400000000000001E-2</c:v>
                </c:pt>
                <c:pt idx="4">
                  <c:v>8.3000000000000004E-2</c:v>
                </c:pt>
                <c:pt idx="5">
                  <c:v>0.09</c:v>
                </c:pt>
                <c:pt idx="6">
                  <c:v>4.9000000000000002E-2</c:v>
                </c:pt>
                <c:pt idx="7">
                  <c:v>9.5000000000000001E-2</c:v>
                </c:pt>
                <c:pt idx="8">
                  <c:v>4.2000000000000003E-2</c:v>
                </c:pt>
                <c:pt idx="9">
                  <c:v>1.3000000000000001E-2</c:v>
                </c:pt>
                <c:pt idx="10">
                  <c:v>4.4000000000000004E-2</c:v>
                </c:pt>
                <c:pt idx="11">
                  <c:v>3.7999999999999999E-2</c:v>
                </c:pt>
                <c:pt idx="12">
                  <c:v>5.0999999999999997E-2</c:v>
                </c:pt>
                <c:pt idx="13">
                  <c:v>3.3000000000000002E-2</c:v>
                </c:pt>
                <c:pt idx="14">
                  <c:v>1.8000000000000002E-2</c:v>
                </c:pt>
                <c:pt idx="15">
                  <c:v>0.02</c:v>
                </c:pt>
                <c:pt idx="16">
                  <c:v>4.7E-2</c:v>
                </c:pt>
                <c:pt idx="17">
                  <c:v>1.1000000000000001E-2</c:v>
                </c:pt>
              </c:numCache>
            </c:numRef>
          </c:val>
          <c:extLst>
            <c:ext xmlns:c16="http://schemas.microsoft.com/office/drawing/2014/chart" uri="{C3380CC4-5D6E-409C-BE32-E72D297353CC}">
              <c16:uniqueId val="{00000002-A2A7-4992-A517-73936D363AA7}"/>
            </c:ext>
          </c:extLst>
        </c:ser>
        <c:dLbls>
          <c:showLegendKey val="0"/>
          <c:showVal val="0"/>
          <c:showCatName val="0"/>
          <c:showSerName val="0"/>
          <c:showPercent val="0"/>
          <c:showBubbleSize val="0"/>
        </c:dLbls>
        <c:gapWidth val="182"/>
        <c:axId val="730242848"/>
        <c:axId val="730239248"/>
      </c:barChart>
      <c:catAx>
        <c:axId val="730242848"/>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Sector</a:t>
                </a:r>
              </a:p>
            </c:rich>
          </c:tx>
          <c:layout>
            <c:manualLayout>
              <c:xMode val="edge"/>
              <c:yMode val="edge"/>
              <c:x val="1.4814698163648173E-2"/>
              <c:y val="0.460572732955231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0239248"/>
        <c:crosses val="autoZero"/>
        <c:auto val="1"/>
        <c:lblAlgn val="ctr"/>
        <c:lblOffset val="100"/>
        <c:noMultiLvlLbl val="0"/>
      </c:catAx>
      <c:valAx>
        <c:axId val="73023924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0242848"/>
        <c:crosses val="autoZero"/>
        <c:crossBetween val="between"/>
      </c:valAx>
      <c:spPr>
        <a:noFill/>
        <a:ln>
          <a:noFill/>
        </a:ln>
        <a:effectLst/>
      </c:spPr>
    </c:plotArea>
    <c:legend>
      <c:legendPos val="b"/>
      <c:layout>
        <c:manualLayout>
          <c:xMode val="edge"/>
          <c:yMode val="edge"/>
          <c:x val="0.34785649050700235"/>
          <c:y val="0.93198737820118815"/>
          <c:w val="0.52528402090182769"/>
          <c:h val="5.18677707032820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Regional gross value added (balanced) by Norfolk</a:t>
            </a:r>
            <a:r>
              <a:rPr lang="en-GB" baseline="0"/>
              <a:t> district, </a:t>
            </a:r>
            <a:r>
              <a:rPr lang="en-GB"/>
              <a:t>2012 to 2021 (current prices, pounds million)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Charting!$B$14</c:f>
              <c:strCache>
                <c:ptCount val="1"/>
                <c:pt idx="0">
                  <c:v>Breckland</c:v>
                </c:pt>
              </c:strCache>
            </c:strRef>
          </c:tx>
          <c:spPr>
            <a:ln w="28575" cap="rnd">
              <a:solidFill>
                <a:srgbClr val="A91961"/>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(Charting!$C$14,Charting!$D$14,Charting!$E$14,Charting!$F$14,Charting!$G$14,Charting!$H$14,Charting!$I$14,Charting!$J$14,Charting!$K$14,Charting!$L$14)</c:f>
              <c:numCache>
                <c:formatCode>General</c:formatCode>
                <c:ptCount val="10"/>
                <c:pt idx="0">
                  <c:v>1972</c:v>
                </c:pt>
                <c:pt idx="1">
                  <c:v>2049</c:v>
                </c:pt>
                <c:pt idx="2">
                  <c:v>2146</c:v>
                </c:pt>
                <c:pt idx="3">
                  <c:v>2215</c:v>
                </c:pt>
                <c:pt idx="4">
                  <c:v>2304</c:v>
                </c:pt>
                <c:pt idx="5">
                  <c:v>2353</c:v>
                </c:pt>
                <c:pt idx="6">
                  <c:v>2340</c:v>
                </c:pt>
                <c:pt idx="7">
                  <c:v>2501</c:v>
                </c:pt>
                <c:pt idx="8">
                  <c:v>2489</c:v>
                </c:pt>
                <c:pt idx="9">
                  <c:v>2687</c:v>
                </c:pt>
              </c:numCache>
            </c:numRef>
          </c:val>
          <c:smooth val="0"/>
          <c:extLst>
            <c:ext xmlns:c16="http://schemas.microsoft.com/office/drawing/2014/chart" uri="{C3380CC4-5D6E-409C-BE32-E72D297353CC}">
              <c16:uniqueId val="{00000000-DD61-41A1-A46B-B957DF7AA61A}"/>
            </c:ext>
          </c:extLst>
        </c:ser>
        <c:ser>
          <c:idx val="1"/>
          <c:order val="1"/>
          <c:tx>
            <c:strRef>
              <c:f>Charting!$B$15</c:f>
              <c:strCache>
                <c:ptCount val="1"/>
                <c:pt idx="0">
                  <c:v>Broadland</c:v>
                </c:pt>
              </c:strCache>
            </c:strRef>
          </c:tx>
          <c:spPr>
            <a:ln w="28575" cap="rnd">
              <a:solidFill>
                <a:srgbClr val="01847F"/>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(Charting!$C$15,Charting!$D$15,Charting!$E$15,Charting!$F$15,Charting!$G$15,Charting!$H$15,Charting!$I$15,Charting!$J$15,Charting!$K$15,Charting!$L$15)</c:f>
              <c:numCache>
                <c:formatCode>General</c:formatCode>
                <c:ptCount val="10"/>
                <c:pt idx="0">
                  <c:v>2363</c:v>
                </c:pt>
                <c:pt idx="1">
                  <c:v>2534</c:v>
                </c:pt>
                <c:pt idx="2">
                  <c:v>2518</c:v>
                </c:pt>
                <c:pt idx="3">
                  <c:v>2677</c:v>
                </c:pt>
                <c:pt idx="4">
                  <c:v>2934</c:v>
                </c:pt>
                <c:pt idx="5">
                  <c:v>3369</c:v>
                </c:pt>
                <c:pt idx="6">
                  <c:v>3188</c:v>
                </c:pt>
                <c:pt idx="7">
                  <c:v>4035</c:v>
                </c:pt>
                <c:pt idx="8">
                  <c:v>3646</c:v>
                </c:pt>
                <c:pt idx="9">
                  <c:v>4000</c:v>
                </c:pt>
              </c:numCache>
            </c:numRef>
          </c:val>
          <c:smooth val="0"/>
          <c:extLst>
            <c:ext xmlns:c16="http://schemas.microsoft.com/office/drawing/2014/chart" uri="{C3380CC4-5D6E-409C-BE32-E72D297353CC}">
              <c16:uniqueId val="{00000001-DD61-41A1-A46B-B957DF7AA61A}"/>
            </c:ext>
          </c:extLst>
        </c:ser>
        <c:ser>
          <c:idx val="2"/>
          <c:order val="2"/>
          <c:tx>
            <c:strRef>
              <c:f>Charting!$B$16</c:f>
              <c:strCache>
                <c:ptCount val="1"/>
                <c:pt idx="0">
                  <c:v>Great Yarmouth</c:v>
                </c:pt>
              </c:strCache>
            </c:strRef>
          </c:tx>
          <c:spPr>
            <a:ln w="28575" cap="rnd">
              <a:solidFill>
                <a:srgbClr val="ED7D31"/>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(Charting!$C$16,Charting!$D$16,Charting!$E$16,Charting!$F$16,Charting!$G$16,Charting!$H$16,Charting!$I$16,Charting!$J$16,Charting!$K$16,Charting!$L$16)</c:f>
              <c:numCache>
                <c:formatCode>General</c:formatCode>
                <c:ptCount val="10"/>
                <c:pt idx="0">
                  <c:v>1797</c:v>
                </c:pt>
                <c:pt idx="1">
                  <c:v>1818</c:v>
                </c:pt>
                <c:pt idx="2">
                  <c:v>1865</c:v>
                </c:pt>
                <c:pt idx="3">
                  <c:v>1843</c:v>
                </c:pt>
                <c:pt idx="4">
                  <c:v>1675</c:v>
                </c:pt>
                <c:pt idx="5">
                  <c:v>1691</c:v>
                </c:pt>
                <c:pt idx="6">
                  <c:v>1651</c:v>
                </c:pt>
                <c:pt idx="7">
                  <c:v>1782</c:v>
                </c:pt>
                <c:pt idx="8">
                  <c:v>1664</c:v>
                </c:pt>
                <c:pt idx="9">
                  <c:v>1888</c:v>
                </c:pt>
              </c:numCache>
            </c:numRef>
          </c:val>
          <c:smooth val="0"/>
          <c:extLst>
            <c:ext xmlns:c16="http://schemas.microsoft.com/office/drawing/2014/chart" uri="{C3380CC4-5D6E-409C-BE32-E72D297353CC}">
              <c16:uniqueId val="{00000002-DD61-41A1-A46B-B957DF7AA61A}"/>
            </c:ext>
          </c:extLst>
        </c:ser>
        <c:ser>
          <c:idx val="3"/>
          <c:order val="3"/>
          <c:tx>
            <c:strRef>
              <c:f>Charting!$B$17</c:f>
              <c:strCache>
                <c:ptCount val="1"/>
                <c:pt idx="0">
                  <c:v>King's Lynn and West Norfolk</c:v>
                </c:pt>
              </c:strCache>
            </c:strRef>
          </c:tx>
          <c:spPr>
            <a:ln w="28575" cap="rnd">
              <a:solidFill>
                <a:srgbClr val="F0B849"/>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(Charting!$C$17,Charting!$D$17,Charting!$E$17,Charting!$F$17,Charting!$G$17,Charting!$H$17,Charting!$I$17,Charting!$J$17,Charting!$K$17,Charting!$L$17)</c:f>
              <c:numCache>
                <c:formatCode>General</c:formatCode>
                <c:ptCount val="10"/>
                <c:pt idx="0">
                  <c:v>2694</c:v>
                </c:pt>
                <c:pt idx="1">
                  <c:v>2799</c:v>
                </c:pt>
                <c:pt idx="2">
                  <c:v>2856</c:v>
                </c:pt>
                <c:pt idx="3">
                  <c:v>2884</c:v>
                </c:pt>
                <c:pt idx="4">
                  <c:v>2993</c:v>
                </c:pt>
                <c:pt idx="5">
                  <c:v>3016</c:v>
                </c:pt>
                <c:pt idx="6">
                  <c:v>3038</c:v>
                </c:pt>
                <c:pt idx="7">
                  <c:v>3177</c:v>
                </c:pt>
                <c:pt idx="8">
                  <c:v>3035</c:v>
                </c:pt>
                <c:pt idx="9">
                  <c:v>3241</c:v>
                </c:pt>
              </c:numCache>
            </c:numRef>
          </c:val>
          <c:smooth val="0"/>
          <c:extLst>
            <c:ext xmlns:c16="http://schemas.microsoft.com/office/drawing/2014/chart" uri="{C3380CC4-5D6E-409C-BE32-E72D297353CC}">
              <c16:uniqueId val="{00000003-DD61-41A1-A46B-B957DF7AA61A}"/>
            </c:ext>
          </c:extLst>
        </c:ser>
        <c:ser>
          <c:idx val="4"/>
          <c:order val="4"/>
          <c:tx>
            <c:strRef>
              <c:f>Charting!$B$18</c:f>
              <c:strCache>
                <c:ptCount val="1"/>
                <c:pt idx="0">
                  <c:v>North Norfolk</c:v>
                </c:pt>
              </c:strCache>
            </c:strRef>
          </c:tx>
          <c:spPr>
            <a:ln w="28575" cap="rnd">
              <a:solidFill>
                <a:srgbClr val="8DBFE7"/>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(Charting!$C$18,Charting!$D$18,Charting!$E$18,Charting!$F$18,Charting!$G$18,Charting!$H$18,Charting!$I$18,Charting!$J$18,Charting!$K$18,Charting!$L$18)</c:f>
              <c:numCache>
                <c:formatCode>General</c:formatCode>
                <c:ptCount val="10"/>
                <c:pt idx="0">
                  <c:v>1340</c:v>
                </c:pt>
                <c:pt idx="1">
                  <c:v>1356</c:v>
                </c:pt>
                <c:pt idx="2">
                  <c:v>1431</c:v>
                </c:pt>
                <c:pt idx="3">
                  <c:v>1458</c:v>
                </c:pt>
                <c:pt idx="4">
                  <c:v>1491</c:v>
                </c:pt>
                <c:pt idx="5">
                  <c:v>1536</c:v>
                </c:pt>
                <c:pt idx="6">
                  <c:v>1538</c:v>
                </c:pt>
                <c:pt idx="7">
                  <c:v>1568</c:v>
                </c:pt>
                <c:pt idx="8">
                  <c:v>1524</c:v>
                </c:pt>
                <c:pt idx="9">
                  <c:v>1673</c:v>
                </c:pt>
              </c:numCache>
            </c:numRef>
          </c:val>
          <c:smooth val="0"/>
          <c:extLst>
            <c:ext xmlns:c16="http://schemas.microsoft.com/office/drawing/2014/chart" uri="{C3380CC4-5D6E-409C-BE32-E72D297353CC}">
              <c16:uniqueId val="{00000004-DD61-41A1-A46B-B957DF7AA61A}"/>
            </c:ext>
          </c:extLst>
        </c:ser>
        <c:ser>
          <c:idx val="5"/>
          <c:order val="5"/>
          <c:tx>
            <c:strRef>
              <c:f>Charting!$B$19</c:f>
              <c:strCache>
                <c:ptCount val="1"/>
                <c:pt idx="0">
                  <c:v>Norwich</c:v>
                </c:pt>
              </c:strCache>
            </c:strRef>
          </c:tx>
          <c:spPr>
            <a:ln w="28575" cap="rnd">
              <a:solidFill>
                <a:srgbClr val="004852"/>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(Charting!$C$19,Charting!$D$19,Charting!$E$19,Charting!$F$19,Charting!$G$19,Charting!$H$19,Charting!$I$19,Charting!$J$19,Charting!$K$19,Charting!$L$19)</c:f>
              <c:numCache>
                <c:formatCode>General</c:formatCode>
                <c:ptCount val="10"/>
                <c:pt idx="0">
                  <c:v>3305</c:v>
                </c:pt>
                <c:pt idx="1">
                  <c:v>3553</c:v>
                </c:pt>
                <c:pt idx="2">
                  <c:v>3689</c:v>
                </c:pt>
                <c:pt idx="3">
                  <c:v>3738</c:v>
                </c:pt>
                <c:pt idx="4">
                  <c:v>3794</c:v>
                </c:pt>
                <c:pt idx="5">
                  <c:v>3977</c:v>
                </c:pt>
                <c:pt idx="6">
                  <c:v>3967</c:v>
                </c:pt>
                <c:pt idx="7">
                  <c:v>4243</c:v>
                </c:pt>
                <c:pt idx="8">
                  <c:v>3941</c:v>
                </c:pt>
                <c:pt idx="9">
                  <c:v>4116</c:v>
                </c:pt>
              </c:numCache>
            </c:numRef>
          </c:val>
          <c:smooth val="0"/>
          <c:extLst>
            <c:ext xmlns:c16="http://schemas.microsoft.com/office/drawing/2014/chart" uri="{C3380CC4-5D6E-409C-BE32-E72D297353CC}">
              <c16:uniqueId val="{00000005-DD61-41A1-A46B-B957DF7AA61A}"/>
            </c:ext>
          </c:extLst>
        </c:ser>
        <c:ser>
          <c:idx val="6"/>
          <c:order val="6"/>
          <c:tx>
            <c:strRef>
              <c:f>Charting!$B$20</c:f>
              <c:strCache>
                <c:ptCount val="1"/>
                <c:pt idx="0">
                  <c:v>South Norfolk</c:v>
                </c:pt>
              </c:strCache>
            </c:strRef>
          </c:tx>
          <c:spPr>
            <a:ln w="28575" cap="rnd">
              <a:solidFill>
                <a:srgbClr val="00578A"/>
              </a:solidFill>
              <a:round/>
            </a:ln>
            <a:effectLst/>
          </c:spPr>
          <c:marker>
            <c:symbol val="none"/>
          </c:marker>
          <c:cat>
            <c:strRef>
              <c:f>(Charting!$C$13,Charting!$D$13,Charting!$E$13,Charting!$F$13,Charting!$G$13,Charting!$H$13,Charting!$I$13,Charting!$J$13,Charting!$K$13,Charting!$L$13)</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(Charting!$C$20,Charting!$D$20,Charting!$E$20,Charting!$F$20,Charting!$G$20,Charting!$H$20,Charting!$I$20,Charting!$J$20,Charting!$K$20,Charting!$L$20)</c:f>
              <c:numCache>
                <c:formatCode>General</c:formatCode>
                <c:ptCount val="10"/>
                <c:pt idx="0">
                  <c:v>2287</c:v>
                </c:pt>
                <c:pt idx="1">
                  <c:v>2355</c:v>
                </c:pt>
                <c:pt idx="2">
                  <c:v>2441</c:v>
                </c:pt>
                <c:pt idx="3">
                  <c:v>2478</c:v>
                </c:pt>
                <c:pt idx="4">
                  <c:v>2537</c:v>
                </c:pt>
                <c:pt idx="5">
                  <c:v>2604</c:v>
                </c:pt>
                <c:pt idx="6">
                  <c:v>2616</c:v>
                </c:pt>
                <c:pt idx="7">
                  <c:v>2821</c:v>
                </c:pt>
                <c:pt idx="8">
                  <c:v>2829</c:v>
                </c:pt>
                <c:pt idx="9">
                  <c:v>3064</c:v>
                </c:pt>
              </c:numCache>
            </c:numRef>
          </c:val>
          <c:smooth val="0"/>
          <c:extLst>
            <c:ext xmlns:c16="http://schemas.microsoft.com/office/drawing/2014/chart" uri="{C3380CC4-5D6E-409C-BE32-E72D297353CC}">
              <c16:uniqueId val="{00000006-DD61-41A1-A46B-B957DF7AA61A}"/>
            </c:ext>
          </c:extLst>
        </c:ser>
        <c:dLbls>
          <c:showLegendKey val="0"/>
          <c:showVal val="0"/>
          <c:showCatName val="0"/>
          <c:showSerName val="0"/>
          <c:showPercent val="0"/>
          <c:showBubbleSize val="0"/>
        </c:dLbls>
        <c:smooth val="0"/>
        <c:axId val="988020000"/>
        <c:axId val="988021440"/>
      </c:lineChart>
      <c:catAx>
        <c:axId val="988020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layout>
            <c:manualLayout>
              <c:xMode val="edge"/>
              <c:yMode val="edge"/>
              <c:x val="0.52813560606060606"/>
              <c:y val="0.752665277777777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8021440"/>
        <c:crosses val="autoZero"/>
        <c:auto val="1"/>
        <c:lblAlgn val="ctr"/>
        <c:lblOffset val="100"/>
        <c:noMultiLvlLbl val="0"/>
      </c:catAx>
      <c:valAx>
        <c:axId val="98802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 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8020000"/>
        <c:crosses val="autoZero"/>
        <c:crossBetween val="between"/>
      </c:valAx>
      <c:spPr>
        <a:noFill/>
        <a:ln>
          <a:noFill/>
        </a:ln>
        <a:effectLst/>
      </c:spPr>
    </c:plotArea>
    <c:legend>
      <c:legendPos val="b"/>
      <c:layout>
        <c:manualLayout>
          <c:xMode val="edge"/>
          <c:yMode val="edge"/>
          <c:x val="4.9772727272727165E-4"/>
          <c:y val="0.82846597222222218"/>
          <c:w val="0.99789873737373735"/>
          <c:h val="0.156834953703703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Current Price (smoothed) GVA (B) per hour worked indices; Local Authority District, 2012 - 2021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4988611111111107E-2"/>
          <c:y val="0.12698371647509582"/>
          <c:w val="0.81710430555555547"/>
          <c:h val="0.63107222222222226"/>
        </c:manualLayout>
      </c:layout>
      <c:lineChart>
        <c:grouping val="standard"/>
        <c:varyColors val="0"/>
        <c:ser>
          <c:idx val="0"/>
          <c:order val="0"/>
          <c:tx>
            <c:strRef>
              <c:f>'[ladproductivity - GVA.xlsx]charting'!$B$3</c:f>
              <c:strCache>
                <c:ptCount val="1"/>
                <c:pt idx="0">
                  <c:v>UK less Extra-Regio</c:v>
                </c:pt>
              </c:strCache>
            </c:strRef>
          </c:tx>
          <c:spPr>
            <a:ln w="28575" cap="rnd">
              <a:solidFill>
                <a:srgbClr val="FF0000"/>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GVA.xlsx]charting'!$K$3,'[ladproductivity - GVA.xlsx]charting'!$L$3,'[ladproductivity - GVA.xlsx]charting'!$M$3,'[ladproductivity - GVA.xlsx]charting'!$N$3,'[ladproductivity - GVA.xlsx]charting'!$O$3,'[ladproductivity - GVA.xlsx]charting'!$P$3,'[ladproductivity - GVA.xlsx]charting'!$Q$3,'[ladproductivity - GVA.xlsx]charting'!$R$3,'[ladproductivity - GVA.xlsx]charting'!$S$3,'[ladproductivity - GVA.xlsx]charting'!$T$3</c:f>
              <c:numCache>
                <c:formatCode>General</c:formatCode>
                <c:ptCount val="10"/>
                <c:pt idx="0">
                  <c:v>100</c:v>
                </c:pt>
                <c:pt idx="1">
                  <c:v>100</c:v>
                </c:pt>
                <c:pt idx="2">
                  <c:v>100</c:v>
                </c:pt>
                <c:pt idx="3">
                  <c:v>100</c:v>
                </c:pt>
                <c:pt idx="4">
                  <c:v>100</c:v>
                </c:pt>
                <c:pt idx="5">
                  <c:v>100</c:v>
                </c:pt>
                <c:pt idx="6">
                  <c:v>100</c:v>
                </c:pt>
                <c:pt idx="7">
                  <c:v>100</c:v>
                </c:pt>
                <c:pt idx="8">
                  <c:v>100</c:v>
                </c:pt>
                <c:pt idx="9">
                  <c:v>100</c:v>
                </c:pt>
              </c:numCache>
            </c:numRef>
          </c:val>
          <c:smooth val="0"/>
          <c:extLst>
            <c:ext xmlns:c16="http://schemas.microsoft.com/office/drawing/2014/chart" uri="{C3380CC4-5D6E-409C-BE32-E72D297353CC}">
              <c16:uniqueId val="{00000000-4EBC-44F5-8F2F-65D1303B0FE2}"/>
            </c:ext>
          </c:extLst>
        </c:ser>
        <c:ser>
          <c:idx val="1"/>
          <c:order val="1"/>
          <c:tx>
            <c:strRef>
              <c:f>'[ladproductivity - GVA.xlsx]charting'!$B$4</c:f>
              <c:strCache>
                <c:ptCount val="1"/>
                <c:pt idx="0">
                  <c:v>Breckland</c:v>
                </c:pt>
              </c:strCache>
            </c:strRef>
          </c:tx>
          <c:spPr>
            <a:ln w="28575" cap="rnd">
              <a:solidFill>
                <a:srgbClr val="A91961"/>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GVA.xlsx]charting'!$K$4,'[ladproductivity - GVA.xlsx]charting'!$L$4,'[ladproductivity - GVA.xlsx]charting'!$M$4,'[ladproductivity - GVA.xlsx]charting'!$N$4,'[ladproductivity - GVA.xlsx]charting'!$O$4,'[ladproductivity - GVA.xlsx]charting'!$P$4,'[ladproductivity - GVA.xlsx]charting'!$Q$4,'[ladproductivity - GVA.xlsx]charting'!$R$4,'[ladproductivity - GVA.xlsx]charting'!$S$4,'[ladproductivity - GVA.xlsx]charting'!$T$4</c:f>
              <c:numCache>
                <c:formatCode>General</c:formatCode>
                <c:ptCount val="10"/>
                <c:pt idx="0">
                  <c:v>84.17</c:v>
                </c:pt>
                <c:pt idx="1">
                  <c:v>83.21</c:v>
                </c:pt>
                <c:pt idx="2">
                  <c:v>81.55</c:v>
                </c:pt>
                <c:pt idx="3">
                  <c:v>80.55</c:v>
                </c:pt>
                <c:pt idx="4">
                  <c:v>80.58</c:v>
                </c:pt>
                <c:pt idx="5">
                  <c:v>80.790000000000006</c:v>
                </c:pt>
                <c:pt idx="6">
                  <c:v>81.72</c:v>
                </c:pt>
                <c:pt idx="7">
                  <c:v>83.31</c:v>
                </c:pt>
                <c:pt idx="8">
                  <c:v>85.05</c:v>
                </c:pt>
                <c:pt idx="9">
                  <c:v>86.15</c:v>
                </c:pt>
              </c:numCache>
            </c:numRef>
          </c:val>
          <c:smooth val="0"/>
          <c:extLst>
            <c:ext xmlns:c16="http://schemas.microsoft.com/office/drawing/2014/chart" uri="{C3380CC4-5D6E-409C-BE32-E72D297353CC}">
              <c16:uniqueId val="{00000001-4EBC-44F5-8F2F-65D1303B0FE2}"/>
            </c:ext>
          </c:extLst>
        </c:ser>
        <c:ser>
          <c:idx val="2"/>
          <c:order val="2"/>
          <c:tx>
            <c:strRef>
              <c:f>'[ladproductivity - GVA.xlsx]charting'!$B$5</c:f>
              <c:strCache>
                <c:ptCount val="1"/>
                <c:pt idx="0">
                  <c:v>Broadland</c:v>
                </c:pt>
              </c:strCache>
            </c:strRef>
          </c:tx>
          <c:spPr>
            <a:ln w="28575" cap="rnd">
              <a:solidFill>
                <a:srgbClr val="01847F"/>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GVA.xlsx]charting'!$K$5,'[ladproductivity - GVA.xlsx]charting'!$L$5,'[ladproductivity - GVA.xlsx]charting'!$M$5,'[ladproductivity - GVA.xlsx]charting'!$N$5,'[ladproductivity - GVA.xlsx]charting'!$O$5,'[ladproductivity - GVA.xlsx]charting'!$P$5,'[ladproductivity - GVA.xlsx]charting'!$Q$5,'[ladproductivity - GVA.xlsx]charting'!$R$5,'[ladproductivity - GVA.xlsx]charting'!$S$5,'[ladproductivity - GVA.xlsx]charting'!$T$5</c:f>
              <c:numCache>
                <c:formatCode>General</c:formatCode>
                <c:ptCount val="10"/>
                <c:pt idx="0">
                  <c:v>93.96</c:v>
                </c:pt>
                <c:pt idx="1">
                  <c:v>96.07</c:v>
                </c:pt>
                <c:pt idx="2">
                  <c:v>98.02</c:v>
                </c:pt>
                <c:pt idx="3">
                  <c:v>100.96</c:v>
                </c:pt>
                <c:pt idx="4">
                  <c:v>102.12</c:v>
                </c:pt>
                <c:pt idx="5">
                  <c:v>106.77</c:v>
                </c:pt>
                <c:pt idx="6">
                  <c:v>113.04</c:v>
                </c:pt>
                <c:pt idx="7">
                  <c:v>123.83</c:v>
                </c:pt>
                <c:pt idx="8">
                  <c:v>131.62</c:v>
                </c:pt>
                <c:pt idx="9">
                  <c:v>136.55000000000001</c:v>
                </c:pt>
              </c:numCache>
            </c:numRef>
          </c:val>
          <c:smooth val="0"/>
          <c:extLst>
            <c:ext xmlns:c16="http://schemas.microsoft.com/office/drawing/2014/chart" uri="{C3380CC4-5D6E-409C-BE32-E72D297353CC}">
              <c16:uniqueId val="{00000002-4EBC-44F5-8F2F-65D1303B0FE2}"/>
            </c:ext>
          </c:extLst>
        </c:ser>
        <c:ser>
          <c:idx val="3"/>
          <c:order val="3"/>
          <c:tx>
            <c:strRef>
              <c:f>'[ladproductivity - GVA.xlsx]charting'!$B$6</c:f>
              <c:strCache>
                <c:ptCount val="1"/>
                <c:pt idx="0">
                  <c:v>Great Yarmouth</c:v>
                </c:pt>
              </c:strCache>
            </c:strRef>
          </c:tx>
          <c:spPr>
            <a:ln w="28575" cap="rnd">
              <a:solidFill>
                <a:srgbClr val="ED7D31"/>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GVA.xlsx]charting'!$K$6,'[ladproductivity - GVA.xlsx]charting'!$L$6,'[ladproductivity - GVA.xlsx]charting'!$M$6,'[ladproductivity - GVA.xlsx]charting'!$N$6,'[ladproductivity - GVA.xlsx]charting'!$O$6,'[ladproductivity - GVA.xlsx]charting'!$P$6,'[ladproductivity - GVA.xlsx]charting'!$Q$6,'[ladproductivity - GVA.xlsx]charting'!$R$6,'[ladproductivity - GVA.xlsx]charting'!$S$6,'[ladproductivity - GVA.xlsx]charting'!$T$6</c:f>
              <c:numCache>
                <c:formatCode>General</c:formatCode>
                <c:ptCount val="10"/>
                <c:pt idx="0">
                  <c:v>84.75</c:v>
                </c:pt>
                <c:pt idx="1">
                  <c:v>87.32</c:v>
                </c:pt>
                <c:pt idx="2">
                  <c:v>88.38</c:v>
                </c:pt>
                <c:pt idx="3">
                  <c:v>87.63</c:v>
                </c:pt>
                <c:pt idx="4">
                  <c:v>84.23</c:v>
                </c:pt>
                <c:pt idx="5">
                  <c:v>81.77</c:v>
                </c:pt>
                <c:pt idx="6">
                  <c:v>80.72</c:v>
                </c:pt>
                <c:pt idx="7">
                  <c:v>81.37</c:v>
                </c:pt>
                <c:pt idx="8">
                  <c:v>81.94</c:v>
                </c:pt>
                <c:pt idx="9">
                  <c:v>82.28</c:v>
                </c:pt>
              </c:numCache>
            </c:numRef>
          </c:val>
          <c:smooth val="0"/>
          <c:extLst>
            <c:ext xmlns:c16="http://schemas.microsoft.com/office/drawing/2014/chart" uri="{C3380CC4-5D6E-409C-BE32-E72D297353CC}">
              <c16:uniqueId val="{00000003-4EBC-44F5-8F2F-65D1303B0FE2}"/>
            </c:ext>
          </c:extLst>
        </c:ser>
        <c:ser>
          <c:idx val="4"/>
          <c:order val="4"/>
          <c:tx>
            <c:strRef>
              <c:f>'[ladproductivity - GVA.xlsx]charting'!$B$7</c:f>
              <c:strCache>
                <c:ptCount val="1"/>
                <c:pt idx="0">
                  <c:v>King's Lynn and West Norfolk</c:v>
                </c:pt>
              </c:strCache>
            </c:strRef>
          </c:tx>
          <c:spPr>
            <a:ln w="28575" cap="rnd">
              <a:solidFill>
                <a:srgbClr val="F0B849"/>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GVA.xlsx]charting'!$K$7,'[ladproductivity - GVA.xlsx]charting'!$L$7,'[ladproductivity - GVA.xlsx]charting'!$M$7,'[ladproductivity - GVA.xlsx]charting'!$N$7,'[ladproductivity - GVA.xlsx]charting'!$O$7,'[ladproductivity - GVA.xlsx]charting'!$P$7,'[ladproductivity - GVA.xlsx]charting'!$Q$7,'[ladproductivity - GVA.xlsx]charting'!$R$7,'[ladproductivity - GVA.xlsx]charting'!$S$7,'[ladproductivity - GVA.xlsx]charting'!$T$7</c:f>
              <c:numCache>
                <c:formatCode>General</c:formatCode>
                <c:ptCount val="10"/>
                <c:pt idx="0">
                  <c:v>93.21</c:v>
                </c:pt>
                <c:pt idx="1">
                  <c:v>91.58</c:v>
                </c:pt>
                <c:pt idx="2">
                  <c:v>87.86</c:v>
                </c:pt>
                <c:pt idx="3">
                  <c:v>86.16</c:v>
                </c:pt>
                <c:pt idx="4">
                  <c:v>86.43</c:v>
                </c:pt>
                <c:pt idx="5">
                  <c:v>87.64</c:v>
                </c:pt>
                <c:pt idx="6">
                  <c:v>88.47</c:v>
                </c:pt>
                <c:pt idx="7">
                  <c:v>88.57</c:v>
                </c:pt>
                <c:pt idx="8">
                  <c:v>88.88</c:v>
                </c:pt>
                <c:pt idx="9">
                  <c:v>88.91</c:v>
                </c:pt>
              </c:numCache>
            </c:numRef>
          </c:val>
          <c:smooth val="0"/>
          <c:extLst>
            <c:ext xmlns:c16="http://schemas.microsoft.com/office/drawing/2014/chart" uri="{C3380CC4-5D6E-409C-BE32-E72D297353CC}">
              <c16:uniqueId val="{00000004-4EBC-44F5-8F2F-65D1303B0FE2}"/>
            </c:ext>
          </c:extLst>
        </c:ser>
        <c:ser>
          <c:idx val="5"/>
          <c:order val="5"/>
          <c:tx>
            <c:strRef>
              <c:f>'[ladproductivity - GVA.xlsx]charting'!$B$8</c:f>
              <c:strCache>
                <c:ptCount val="1"/>
                <c:pt idx="0">
                  <c:v>North Norfolk</c:v>
                </c:pt>
              </c:strCache>
            </c:strRef>
          </c:tx>
          <c:spPr>
            <a:ln w="28575" cap="rnd">
              <a:solidFill>
                <a:srgbClr val="8DBFE7"/>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GVA.xlsx]charting'!$K$8,'[ladproductivity - GVA.xlsx]charting'!$L$8,'[ladproductivity - GVA.xlsx]charting'!$M$8,'[ladproductivity - GVA.xlsx]charting'!$N$8,'[ladproductivity - GVA.xlsx]charting'!$O$8,'[ladproductivity - GVA.xlsx]charting'!$P$8,'[ladproductivity - GVA.xlsx]charting'!$Q$8,'[ladproductivity - GVA.xlsx]charting'!$R$8,'[ladproductivity - GVA.xlsx]charting'!$S$8,'[ladproductivity - GVA.xlsx]charting'!$T$8</c:f>
              <c:numCache>
                <c:formatCode>General</c:formatCode>
                <c:ptCount val="10"/>
                <c:pt idx="0">
                  <c:v>72.09</c:v>
                </c:pt>
                <c:pt idx="1">
                  <c:v>70.8</c:v>
                </c:pt>
                <c:pt idx="2">
                  <c:v>69.3</c:v>
                </c:pt>
                <c:pt idx="3">
                  <c:v>69.25</c:v>
                </c:pt>
                <c:pt idx="4">
                  <c:v>70.239999999999995</c:v>
                </c:pt>
                <c:pt idx="5">
                  <c:v>72.040000000000006</c:v>
                </c:pt>
                <c:pt idx="6">
                  <c:v>71.489999999999995</c:v>
                </c:pt>
                <c:pt idx="7">
                  <c:v>70.239999999999995</c:v>
                </c:pt>
                <c:pt idx="8">
                  <c:v>69.099999999999994</c:v>
                </c:pt>
                <c:pt idx="9">
                  <c:v>69.290000000000006</c:v>
                </c:pt>
              </c:numCache>
            </c:numRef>
          </c:val>
          <c:smooth val="0"/>
          <c:extLst>
            <c:ext xmlns:c16="http://schemas.microsoft.com/office/drawing/2014/chart" uri="{C3380CC4-5D6E-409C-BE32-E72D297353CC}">
              <c16:uniqueId val="{00000005-4EBC-44F5-8F2F-65D1303B0FE2}"/>
            </c:ext>
          </c:extLst>
        </c:ser>
        <c:ser>
          <c:idx val="6"/>
          <c:order val="6"/>
          <c:tx>
            <c:strRef>
              <c:f>'[ladproductivity - GVA.xlsx]charting'!$B$9</c:f>
              <c:strCache>
                <c:ptCount val="1"/>
                <c:pt idx="0">
                  <c:v>Norwich</c:v>
                </c:pt>
              </c:strCache>
            </c:strRef>
          </c:tx>
          <c:spPr>
            <a:ln w="28575" cap="rnd">
              <a:solidFill>
                <a:srgbClr val="004852"/>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GVA.xlsx]charting'!$K$9,'[ladproductivity - GVA.xlsx]charting'!$L$9,'[ladproductivity - GVA.xlsx]charting'!$M$9,'[ladproductivity - GVA.xlsx]charting'!$N$9,'[ladproductivity - GVA.xlsx]charting'!$O$9,'[ladproductivity - GVA.xlsx]charting'!$P$9,'[ladproductivity - GVA.xlsx]charting'!$Q$9,'[ladproductivity - GVA.xlsx]charting'!$R$9,'[ladproductivity - GVA.xlsx]charting'!$S$9,'[ladproductivity - GVA.xlsx]charting'!$T$9</c:f>
              <c:numCache>
                <c:formatCode>General</c:formatCode>
                <c:ptCount val="10"/>
                <c:pt idx="0">
                  <c:v>76.510000000000005</c:v>
                </c:pt>
                <c:pt idx="1">
                  <c:v>77.319999999999993</c:v>
                </c:pt>
                <c:pt idx="2">
                  <c:v>77.930000000000007</c:v>
                </c:pt>
                <c:pt idx="3">
                  <c:v>78.86</c:v>
                </c:pt>
                <c:pt idx="4">
                  <c:v>77.8</c:v>
                </c:pt>
                <c:pt idx="5">
                  <c:v>77.88</c:v>
                </c:pt>
                <c:pt idx="6">
                  <c:v>78.010000000000005</c:v>
                </c:pt>
                <c:pt idx="7">
                  <c:v>79.31</c:v>
                </c:pt>
                <c:pt idx="8">
                  <c:v>79.91</c:v>
                </c:pt>
                <c:pt idx="9">
                  <c:v>80.17</c:v>
                </c:pt>
              </c:numCache>
            </c:numRef>
          </c:val>
          <c:smooth val="0"/>
          <c:extLst>
            <c:ext xmlns:c16="http://schemas.microsoft.com/office/drawing/2014/chart" uri="{C3380CC4-5D6E-409C-BE32-E72D297353CC}">
              <c16:uniqueId val="{00000006-4EBC-44F5-8F2F-65D1303B0FE2}"/>
            </c:ext>
          </c:extLst>
        </c:ser>
        <c:ser>
          <c:idx val="7"/>
          <c:order val="7"/>
          <c:tx>
            <c:strRef>
              <c:f>'[ladproductivity - GVA.xlsx]charting'!$B$10</c:f>
              <c:strCache>
                <c:ptCount val="1"/>
                <c:pt idx="0">
                  <c:v>South Norfolk</c:v>
                </c:pt>
              </c:strCache>
            </c:strRef>
          </c:tx>
          <c:spPr>
            <a:ln w="28575" cap="rnd">
              <a:solidFill>
                <a:srgbClr val="00578A"/>
              </a:solidFill>
              <a:round/>
            </a:ln>
            <a:effectLst/>
          </c:spPr>
          <c:marker>
            <c:symbol val="none"/>
          </c:marker>
          <c:cat>
            <c:numRef>
              <c:f>'[ladproductivity - GVA.xlsx]charting'!$K$2,'[ladproductivity - GVA.xlsx]charting'!$L$2,'[ladproductivity - GVA.xlsx]charting'!$M$2,'[ladproductivity - GVA.xlsx]charting'!$N$2,'[ladproductivity - GVA.xlsx]charting'!$O$2,'[ladproductivity - GVA.xlsx]charting'!$P$2,'[ladproductivity - GVA.xlsx]charting'!$Q$2,'[ladproductivity - GVA.xlsx]charting'!$R$2,'[ladproductivity - GVA.xlsx]charting'!$S$2,'[ladproductivity - GVA.xlsx]charting'!$T$2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'[ladproductivity - GVA.xlsx]charting'!$K$10,'[ladproductivity - GVA.xlsx]charting'!$L$10,'[ladproductivity - GVA.xlsx]charting'!$M$10,'[ladproductivity - GVA.xlsx]charting'!$N$10,'[ladproductivity - GVA.xlsx]charting'!$O$10,'[ladproductivity - GVA.xlsx]charting'!$P$10,'[ladproductivity - GVA.xlsx]charting'!$Q$10,'[ladproductivity - GVA.xlsx]charting'!$R$10,'[ladproductivity - GVA.xlsx]charting'!$S$10,'[ladproductivity - GVA.xlsx]charting'!$T$10</c:f>
              <c:numCache>
                <c:formatCode>General</c:formatCode>
                <c:ptCount val="10"/>
                <c:pt idx="0">
                  <c:v>88.03</c:v>
                </c:pt>
                <c:pt idx="1">
                  <c:v>88.12</c:v>
                </c:pt>
                <c:pt idx="2">
                  <c:v>88.1</c:v>
                </c:pt>
                <c:pt idx="3">
                  <c:v>86.33</c:v>
                </c:pt>
                <c:pt idx="4">
                  <c:v>84.75</c:v>
                </c:pt>
                <c:pt idx="5">
                  <c:v>82.34</c:v>
                </c:pt>
                <c:pt idx="6">
                  <c:v>82.59</c:v>
                </c:pt>
                <c:pt idx="7">
                  <c:v>84.22</c:v>
                </c:pt>
                <c:pt idx="8">
                  <c:v>86.87</c:v>
                </c:pt>
                <c:pt idx="9">
                  <c:v>88.33</c:v>
                </c:pt>
              </c:numCache>
            </c:numRef>
          </c:val>
          <c:smooth val="0"/>
          <c:extLst>
            <c:ext xmlns:c16="http://schemas.microsoft.com/office/drawing/2014/chart" uri="{C3380CC4-5D6E-409C-BE32-E72D297353CC}">
              <c16:uniqueId val="{00000007-4EBC-44F5-8F2F-65D1303B0FE2}"/>
            </c:ext>
          </c:extLst>
        </c:ser>
        <c:dLbls>
          <c:showLegendKey val="0"/>
          <c:showVal val="0"/>
          <c:showCatName val="0"/>
          <c:showSerName val="0"/>
          <c:showPercent val="0"/>
          <c:showBubbleSize val="0"/>
        </c:dLbls>
        <c:smooth val="0"/>
        <c:axId val="672302880"/>
        <c:axId val="672303240"/>
      </c:lineChart>
      <c:catAx>
        <c:axId val="672302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2303240"/>
        <c:crosses val="autoZero"/>
        <c:auto val="1"/>
        <c:lblAlgn val="ctr"/>
        <c:lblOffset val="100"/>
        <c:noMultiLvlLbl val="0"/>
      </c:catAx>
      <c:valAx>
        <c:axId val="672303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 per hour worked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2302880"/>
        <c:crosses val="autoZero"/>
        <c:crossBetween val="between"/>
      </c:valAx>
      <c:spPr>
        <a:noFill/>
        <a:ln>
          <a:noFill/>
        </a:ln>
        <a:effectLst/>
      </c:spPr>
    </c:plotArea>
    <c:legend>
      <c:legendPos val="b"/>
      <c:layout>
        <c:manualLayout>
          <c:xMode val="edge"/>
          <c:yMode val="edge"/>
          <c:x val="9.2831944444444463E-3"/>
          <c:y val="0.86012720306513413"/>
          <c:w val="0.98071263888888893"/>
          <c:h val="0.130591379310344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t>4G services, geographic (outdoor): signal from all operators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271564515808138"/>
          <c:y val="0.14582798353909462"/>
          <c:w val="0.88176212887069338"/>
          <c:h val="0.65884321318674888"/>
        </c:manualLayout>
      </c:layout>
      <c:barChart>
        <c:barDir val="col"/>
        <c:grouping val="clustered"/>
        <c:varyColors val="0"/>
        <c:ser>
          <c:idx val="0"/>
          <c:order val="0"/>
          <c:tx>
            <c:strRef>
              <c:f>'[202209_mobile_laua_r01 - mobile coverage 2022.xlsx]norfolk districts'!$D$1</c:f>
              <c:strCache>
                <c:ptCount val="1"/>
                <c:pt idx="0">
                  <c:v>2021</c:v>
                </c:pt>
              </c:strCache>
            </c:strRef>
          </c:tx>
          <c:spPr>
            <a:solidFill>
              <a:schemeClr val="accent1"/>
            </a:solidFill>
            <a:ln>
              <a:noFill/>
            </a:ln>
            <a:effectLst/>
          </c:spPr>
          <c:invertIfNegative val="0"/>
          <c:dLbls>
            <c:dLbl>
              <c:idx val="0"/>
              <c:layout>
                <c:manualLayout>
                  <c:x val="-1.0403145048115138E-2"/>
                  <c:y val="4.6025349271244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92-4B0E-8DF9-2734BF08F4D3}"/>
                </c:ext>
              </c:extLst>
            </c:dLbl>
            <c:dLbl>
              <c:idx val="1"/>
              <c:layout>
                <c:manualLayout>
                  <c:x val="-1.718856984467082E-3"/>
                  <c:y val="7.1407981725554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9B-44A9-B5D7-C45E454D5F30}"/>
                </c:ext>
              </c:extLst>
            </c:dLbl>
            <c:dLbl>
              <c:idx val="2"/>
              <c:layout>
                <c:manualLayout>
                  <c:x val="-1.2347222222222223E-2"/>
                  <c:y val="9.7318007662835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92-4B0E-8DF9-2734BF08F4D3}"/>
                </c:ext>
              </c:extLst>
            </c:dLbl>
            <c:dLbl>
              <c:idx val="3"/>
              <c:layout>
                <c:manualLayout>
                  <c:x val="-9.0896405572290732E-3"/>
                  <c:y val="1.1901330287592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92-4B0E-8DF9-2734BF08F4D3}"/>
                </c:ext>
              </c:extLst>
            </c:dLbl>
            <c:dLbl>
              <c:idx val="4"/>
              <c:layout>
                <c:manualLayout>
                  <c:x val="-1.7638888888888888E-2"/>
                  <c:y val="4.8659003831417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92-4B0E-8DF9-2734BF08F4D3}"/>
                </c:ext>
              </c:extLst>
            </c:dLbl>
            <c:dLbl>
              <c:idx val="5"/>
              <c:layout>
                <c:manualLayout>
                  <c:x val="-1.9402777777777779E-2"/>
                  <c:y val="1.2164750957854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92-4B0E-8DF9-2734BF08F4D3}"/>
                </c:ext>
              </c:extLst>
            </c:dLbl>
            <c:dLbl>
              <c:idx val="6"/>
              <c:layout>
                <c:manualLayout>
                  <c:x val="-1.4111139127126528E-2"/>
                  <c:y val="7.1407981725554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92-4B0E-8DF9-2734BF08F4D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'[202209_mobile_laua_r01 - mobile coverage 2022.xlsx]norfolk districts'!$B$3:$B$9</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'[202209_mobile_laua_r01 - mobile coverage 2022.xlsx]norfolk districts'!$D$3:$D$9</c:f>
              <c:numCache>
                <c:formatCode>0.0%</c:formatCode>
                <c:ptCount val="7"/>
                <c:pt idx="0">
                  <c:v>0.85299999999999998</c:v>
                </c:pt>
                <c:pt idx="1">
                  <c:v>0.874</c:v>
                </c:pt>
                <c:pt idx="2">
                  <c:v>0.94599999999999995</c:v>
                </c:pt>
                <c:pt idx="3">
                  <c:v>0.96499999999999997</c:v>
                </c:pt>
                <c:pt idx="4">
                  <c:v>0.80800000000000005</c:v>
                </c:pt>
                <c:pt idx="5">
                  <c:v>0.997</c:v>
                </c:pt>
                <c:pt idx="6">
                  <c:v>0.877</c:v>
                </c:pt>
              </c:numCache>
            </c:numRef>
          </c:val>
          <c:extLst>
            <c:ext xmlns:c16="http://schemas.microsoft.com/office/drawing/2014/chart" uri="{C3380CC4-5D6E-409C-BE32-E72D297353CC}">
              <c16:uniqueId val="{00000000-6F72-4093-AA08-0AE9C953C214}"/>
            </c:ext>
          </c:extLst>
        </c:ser>
        <c:ser>
          <c:idx val="1"/>
          <c:order val="1"/>
          <c:tx>
            <c:strRef>
              <c:f>'[202209_mobile_laua_r01 - mobile coverage 2022.xlsx]norfolk districts'!$E$1</c:f>
              <c:strCache>
                <c:ptCount val="1"/>
                <c:pt idx="0">
                  <c:v>2022</c:v>
                </c:pt>
              </c:strCache>
            </c:strRef>
          </c:tx>
          <c:spPr>
            <a:solidFill>
              <a:schemeClr val="accent2"/>
            </a:solidFill>
            <a:ln>
              <a:noFill/>
            </a:ln>
            <a:effectLst/>
          </c:spPr>
          <c:invertIfNegative val="0"/>
          <c:dLbls>
            <c:dLbl>
              <c:idx val="0"/>
              <c:layout>
                <c:manualLayout>
                  <c:x val="1.781899786306829E-2"/>
                  <c:y val="9.5210642300738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92-4B0E-8DF9-2734BF08F4D3}"/>
                </c:ext>
              </c:extLst>
            </c:dLbl>
            <c:dLbl>
              <c:idx val="1"/>
              <c:layout>
                <c:manualLayout>
                  <c:x val="2.6458352027594827E-2"/>
                  <c:y val="7.1407981725553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F92-4B0E-8DF9-2734BF08F4D3}"/>
                </c:ext>
              </c:extLst>
            </c:dLbl>
            <c:dLbl>
              <c:idx val="3"/>
              <c:layout>
                <c:manualLayout>
                  <c:x val="1.9222640838336628E-2"/>
                  <c:y val="9.468398500769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92-4B0E-8DF9-2734BF08F4D3}"/>
                </c:ext>
              </c:extLst>
            </c:dLbl>
            <c:dLbl>
              <c:idx val="4"/>
              <c:layout>
                <c:manualLayout>
                  <c:x val="1.4111111111111111E-2"/>
                  <c:y val="2.43295019157083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92-4B0E-8DF9-2734BF08F4D3}"/>
                </c:ext>
              </c:extLst>
            </c:dLbl>
            <c:dLbl>
              <c:idx val="5"/>
              <c:layout>
                <c:manualLayout>
                  <c:x val="2.4694444444444446E-2"/>
                  <c:y val="9.7318007662835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92-4B0E-8DF9-2734BF08F4D3}"/>
                </c:ext>
              </c:extLst>
            </c:dLbl>
            <c:dLbl>
              <c:idx val="6"/>
              <c:layout>
                <c:manualLayout>
                  <c:x val="7.0555555555554261E-3"/>
                  <c:y val="-2.4329501915709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92-4B0E-8DF9-2734BF08F4D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'[202209_mobile_laua_r01 - mobile coverage 2022.xlsx]norfolk districts'!$B$3:$B$9</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'[202209_mobile_laua_r01 - mobile coverage 2022.xlsx]norfolk districts'!$E$3:$E$9</c:f>
              <c:numCache>
                <c:formatCode>0.0%</c:formatCode>
                <c:ptCount val="7"/>
                <c:pt idx="0">
                  <c:v>0.86609999999999998</c:v>
                </c:pt>
                <c:pt idx="1">
                  <c:v>0.8599</c:v>
                </c:pt>
                <c:pt idx="2">
                  <c:v>0.9729000000000001</c:v>
                </c:pt>
                <c:pt idx="3">
                  <c:v>0.96499999999999997</c:v>
                </c:pt>
                <c:pt idx="4">
                  <c:v>0.8075</c:v>
                </c:pt>
                <c:pt idx="5">
                  <c:v>0.99560000000000004</c:v>
                </c:pt>
                <c:pt idx="6">
                  <c:v>0.88590000000000002</c:v>
                </c:pt>
              </c:numCache>
            </c:numRef>
          </c:val>
          <c:extLst>
            <c:ext xmlns:c16="http://schemas.microsoft.com/office/drawing/2014/chart" uri="{C3380CC4-5D6E-409C-BE32-E72D297353CC}">
              <c16:uniqueId val="{00000001-6F72-4093-AA08-0AE9C953C214}"/>
            </c:ext>
          </c:extLst>
        </c:ser>
        <c:dLbls>
          <c:showLegendKey val="0"/>
          <c:showVal val="0"/>
          <c:showCatName val="0"/>
          <c:showSerName val="0"/>
          <c:showPercent val="0"/>
          <c:showBubbleSize val="0"/>
        </c:dLbls>
        <c:gapWidth val="219"/>
        <c:overlap val="-27"/>
        <c:axId val="662649336"/>
        <c:axId val="662649696"/>
      </c:barChart>
      <c:catAx>
        <c:axId val="662649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2649696"/>
        <c:crosses val="autoZero"/>
        <c:auto val="1"/>
        <c:lblAlgn val="ctr"/>
        <c:lblOffset val="100"/>
        <c:noMultiLvlLbl val="0"/>
      </c:catAx>
      <c:valAx>
        <c:axId val="662649696"/>
        <c:scaling>
          <c:orientation val="minMax"/>
          <c:max val="1"/>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2649336"/>
        <c:crosses val="autoZero"/>
        <c:crossBetween val="between"/>
      </c:valAx>
      <c:spPr>
        <a:noFill/>
        <a:ln>
          <a:noFill/>
        </a:ln>
        <a:effectLst/>
      </c:spPr>
    </c:plotArea>
    <c:legend>
      <c:legendPos val="b"/>
      <c:layout>
        <c:manualLayout>
          <c:xMode val="edge"/>
          <c:yMode val="edge"/>
          <c:x val="0.77755581514356309"/>
          <c:y val="0.92555502369208131"/>
          <c:w val="0.15993287525117983"/>
          <c:h val="4.58817836176970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GB">
                <a:solidFill>
                  <a:schemeClr val="tx1">
                    <a:lumMod val="75000"/>
                    <a:lumOff val="25000"/>
                  </a:schemeClr>
                </a:solidFill>
              </a:rPr>
              <a:t>Life satisfaction scores (out of 10) for Norfolk and the UK, 2011/12 to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'[wellbeing-local-authority-time-series-v3-filtered-2023-11-20T11-24-01Z.xlsx]M8 - Wellbeing from LU'!$B$4</c:f>
              <c:strCache>
                <c:ptCount val="1"/>
                <c:pt idx="0">
                  <c:v>UK</c:v>
                </c:pt>
              </c:strCache>
            </c:strRef>
          </c:tx>
          <c:spPr>
            <a:ln w="28575" cap="rnd">
              <a:solidFill>
                <a:sysClr val="windowText" lastClr="000000"/>
              </a:solidFill>
              <a:prstDash val="dash"/>
              <a:round/>
            </a:ln>
            <a:effectLst/>
          </c:spPr>
          <c:marker>
            <c:symbol val="none"/>
          </c:marker>
          <c:cat>
            <c:strRef>
              <c:f>'[wellbeing-local-authority-time-series-v3-filtered-2023-11-20T11-24-01Z.xlsx]M8 - Wellbeing from LU'!$A$5:$A$15</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LU'!$B$5:$B$15</c:f>
              <c:numCache>
                <c:formatCode>0.00</c:formatCode>
                <c:ptCount val="11"/>
                <c:pt idx="0">
                  <c:v>7.42</c:v>
                </c:pt>
                <c:pt idx="1">
                  <c:v>7.46</c:v>
                </c:pt>
                <c:pt idx="2">
                  <c:v>7.51</c:v>
                </c:pt>
                <c:pt idx="3">
                  <c:v>7.61</c:v>
                </c:pt>
                <c:pt idx="4">
                  <c:v>7.65</c:v>
                </c:pt>
                <c:pt idx="5">
                  <c:v>7.68</c:v>
                </c:pt>
                <c:pt idx="6">
                  <c:v>7.69</c:v>
                </c:pt>
                <c:pt idx="7">
                  <c:v>7.71</c:v>
                </c:pt>
                <c:pt idx="8">
                  <c:v>7.66</c:v>
                </c:pt>
                <c:pt idx="9">
                  <c:v>7.39</c:v>
                </c:pt>
                <c:pt idx="10">
                  <c:v>7.54</c:v>
                </c:pt>
              </c:numCache>
            </c:numRef>
          </c:val>
          <c:smooth val="0"/>
          <c:extLst>
            <c:ext xmlns:c16="http://schemas.microsoft.com/office/drawing/2014/chart" uri="{C3380CC4-5D6E-409C-BE32-E72D297353CC}">
              <c16:uniqueId val="{00000000-34FA-413B-A400-C0AB817A7D81}"/>
            </c:ext>
          </c:extLst>
        </c:ser>
        <c:ser>
          <c:idx val="1"/>
          <c:order val="1"/>
          <c:tx>
            <c:strRef>
              <c:f>'[wellbeing-local-authority-time-series-v3-filtered-2023-11-20T11-24-01Z.xlsx]M8 - Wellbeing from LU'!$C$4</c:f>
              <c:strCache>
                <c:ptCount val="1"/>
                <c:pt idx="0">
                  <c:v>Norfolk </c:v>
                </c:pt>
              </c:strCache>
            </c:strRef>
          </c:tx>
          <c:spPr>
            <a:ln w="28575" cap="rnd">
              <a:solidFill>
                <a:srgbClr val="97BF0D"/>
              </a:solidFill>
              <a:prstDash val="solid"/>
              <a:round/>
            </a:ln>
            <a:effectLst/>
          </c:spPr>
          <c:marker>
            <c:symbol val="none"/>
          </c:marker>
          <c:cat>
            <c:strRef>
              <c:f>'[wellbeing-local-authority-time-series-v3-filtered-2023-11-20T11-24-01Z.xlsx]M8 - Wellbeing from LU'!$A$5:$A$15</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LU'!$C$5:$C$15</c:f>
              <c:numCache>
                <c:formatCode>0.00</c:formatCode>
                <c:ptCount val="11"/>
                <c:pt idx="0">
                  <c:v>7.5</c:v>
                </c:pt>
                <c:pt idx="1">
                  <c:v>7.61</c:v>
                </c:pt>
                <c:pt idx="2">
                  <c:v>7.74</c:v>
                </c:pt>
                <c:pt idx="3">
                  <c:v>7.76</c:v>
                </c:pt>
                <c:pt idx="4">
                  <c:v>7.73</c:v>
                </c:pt>
                <c:pt idx="5">
                  <c:v>7.73</c:v>
                </c:pt>
                <c:pt idx="6">
                  <c:v>7.85</c:v>
                </c:pt>
                <c:pt idx="7">
                  <c:v>7.8</c:v>
                </c:pt>
                <c:pt idx="8">
                  <c:v>7.75</c:v>
                </c:pt>
                <c:pt idx="9">
                  <c:v>7.53</c:v>
                </c:pt>
                <c:pt idx="10">
                  <c:v>7.59</c:v>
                </c:pt>
              </c:numCache>
            </c:numRef>
          </c:val>
          <c:smooth val="0"/>
          <c:extLst>
            <c:ext xmlns:c16="http://schemas.microsoft.com/office/drawing/2014/chart" uri="{C3380CC4-5D6E-409C-BE32-E72D297353CC}">
              <c16:uniqueId val="{00000001-34FA-413B-A400-C0AB817A7D81}"/>
            </c:ext>
          </c:extLst>
        </c:ser>
        <c:dLbls>
          <c:showLegendKey val="0"/>
          <c:showVal val="0"/>
          <c:showCatName val="0"/>
          <c:showSerName val="0"/>
          <c:showPercent val="0"/>
          <c:showBubbleSize val="0"/>
        </c:dLbls>
        <c:smooth val="0"/>
        <c:axId val="2124471664"/>
        <c:axId val="2124472496"/>
      </c:lineChart>
      <c:catAx>
        <c:axId val="2124471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layout>
            <c:manualLayout>
              <c:xMode val="edge"/>
              <c:yMode val="edge"/>
              <c:x val="0.49895302547955894"/>
              <c:y val="0.877249277141036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24472496"/>
        <c:crosses val="autoZero"/>
        <c:auto val="1"/>
        <c:lblAlgn val="ctr"/>
        <c:lblOffset val="100"/>
        <c:noMultiLvlLbl val="0"/>
      </c:catAx>
      <c:valAx>
        <c:axId val="2124472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a:t>
                </a:r>
                <a:r>
                  <a:rPr lang="en-GB" sz="1200" baseline="0"/>
                  <a:t> (out of 10)</a:t>
                </a:r>
                <a:endParaRPr lang="en-GB" sz="1200"/>
              </a:p>
            </c:rich>
          </c:tx>
          <c:layout>
            <c:manualLayout>
              <c:xMode val="edge"/>
              <c:yMode val="edge"/>
              <c:x val="7.8777020867071383E-3"/>
              <c:y val="0.283713028637275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2447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Life satisfaction scores, Norfolk districts compared with UK,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168462962962962"/>
          <c:y val="0.12907268518518519"/>
          <c:w val="0.84244499999999978"/>
          <c:h val="0.60923703703703702"/>
        </c:manualLayout>
      </c:layout>
      <c:barChart>
        <c:barDir val="col"/>
        <c:grouping val="clustered"/>
        <c:varyColors val="0"/>
        <c:ser>
          <c:idx val="1"/>
          <c:order val="1"/>
          <c:tx>
            <c:strRef>
              <c:f>'[wellbeing-local-authority-time-series-v3-filtered-2023-11-20T11-24-01Z.xlsx]M8 - Wellbeing from LU'!$A$40</c:f>
              <c:strCache>
                <c:ptCount val="1"/>
                <c:pt idx="0">
                  <c:v>Districts</c:v>
                </c:pt>
              </c:strCache>
            </c:strRef>
          </c:tx>
          <c:spPr>
            <a:solidFill>
              <a:srgbClr val="0070C0"/>
            </a:solidFill>
            <a:ln>
              <a:noFill/>
            </a:ln>
            <a:effectLst/>
          </c:spPr>
          <c:invertIfNegative val="0"/>
          <c:cat>
            <c:strRef>
              <c:f>'https://norfolkcounty.sharepoint.com/Planning/PPP/NODA/Projects/8 Economic Insight/Requests/5 County Deal evidence base/Data/[wellbeing ONS.xlsx]Life satisfaction'!$B$29:$H$29</c:f>
              <c:strCache>
                <c:ptCount val="7"/>
                <c:pt idx="0">
                  <c:v>Breckland</c:v>
                </c:pt>
                <c:pt idx="1">
                  <c:v>Broadland</c:v>
                </c:pt>
                <c:pt idx="2">
                  <c:v>Great Yarmouth</c:v>
                </c:pt>
                <c:pt idx="3">
                  <c:v>King’s Lynn &amp; West Norfolk</c:v>
                </c:pt>
                <c:pt idx="4">
                  <c:v>North Norfolk</c:v>
                </c:pt>
                <c:pt idx="5">
                  <c:v>Norwich</c:v>
                </c:pt>
                <c:pt idx="6">
                  <c:v>South Norfolk</c:v>
                </c:pt>
              </c:strCache>
            </c:strRef>
          </c:cat>
          <c:val>
            <c:numRef>
              <c:f>'[wellbeing-local-authority-time-series-v3-filtered-2023-11-20T11-24-01Z.xlsx]M8 - Wellbeing from LU'!$B$40:$H$40</c:f>
              <c:numCache>
                <c:formatCode>0.00</c:formatCode>
                <c:ptCount val="7"/>
                <c:pt idx="0">
                  <c:v>7.62</c:v>
                </c:pt>
                <c:pt idx="1">
                  <c:v>7.66</c:v>
                </c:pt>
                <c:pt idx="2">
                  <c:v>8</c:v>
                </c:pt>
                <c:pt idx="3">
                  <c:v>7.5</c:v>
                </c:pt>
                <c:pt idx="4">
                  <c:v>7.62</c:v>
                </c:pt>
                <c:pt idx="5">
                  <c:v>7.5</c:v>
                </c:pt>
                <c:pt idx="6">
                  <c:v>7.36</c:v>
                </c:pt>
              </c:numCache>
            </c:numRef>
          </c:val>
          <c:extLst>
            <c:ext xmlns:c16="http://schemas.microsoft.com/office/drawing/2014/chart" uri="{C3380CC4-5D6E-409C-BE32-E72D297353CC}">
              <c16:uniqueId val="{00000000-D150-43F8-816C-D07BE4481A33}"/>
            </c:ext>
          </c:extLst>
        </c:ser>
        <c:dLbls>
          <c:showLegendKey val="0"/>
          <c:showVal val="0"/>
          <c:showCatName val="0"/>
          <c:showSerName val="0"/>
          <c:showPercent val="0"/>
          <c:showBubbleSize val="0"/>
        </c:dLbls>
        <c:gapWidth val="219"/>
        <c:overlap val="-27"/>
        <c:axId val="1888047968"/>
        <c:axId val="1888031328"/>
      </c:barChart>
      <c:lineChart>
        <c:grouping val="standard"/>
        <c:varyColors val="0"/>
        <c:ser>
          <c:idx val="0"/>
          <c:order val="0"/>
          <c:tx>
            <c:strRef>
              <c:f>'[wellbeing-local-authority-time-series-v3-filtered-2023-11-20T11-24-01Z.xlsx]M8 - Wellbeing from LU'!$A$39</c:f>
              <c:strCache>
                <c:ptCount val="1"/>
                <c:pt idx="0">
                  <c:v>UK</c:v>
                </c:pt>
              </c:strCache>
            </c:strRef>
          </c:tx>
          <c:spPr>
            <a:ln w="28575" cap="rnd">
              <a:solidFill>
                <a:schemeClr val="tx1"/>
              </a:solidFill>
              <a:round/>
            </a:ln>
            <a:effectLst/>
          </c:spPr>
          <c:marker>
            <c:symbol val="none"/>
          </c:marker>
          <c:cat>
            <c:strRef>
              <c:f>'https://norfolkcounty.sharepoint.com/Planning/PPP/NODA/Projects/8 Economic Insight/Requests/5 County Deal evidence base/Data/[wellbeing ONS.xlsx]Life satisfaction'!$B$29:$H$29</c:f>
              <c:strCache>
                <c:ptCount val="7"/>
                <c:pt idx="0">
                  <c:v>Breckland</c:v>
                </c:pt>
                <c:pt idx="1">
                  <c:v>Broadland</c:v>
                </c:pt>
                <c:pt idx="2">
                  <c:v>Great Yarmouth</c:v>
                </c:pt>
                <c:pt idx="3">
                  <c:v>King’s Lynn &amp; West Norfolk</c:v>
                </c:pt>
                <c:pt idx="4">
                  <c:v>North Norfolk</c:v>
                </c:pt>
                <c:pt idx="5">
                  <c:v>Norwich</c:v>
                </c:pt>
                <c:pt idx="6">
                  <c:v>South Norfolk</c:v>
                </c:pt>
              </c:strCache>
            </c:strRef>
          </c:cat>
          <c:val>
            <c:numRef>
              <c:f>'[wellbeing-local-authority-time-series-v3-filtered-2023-11-20T11-24-01Z.xlsx]M8 - Wellbeing from LU'!$B$39:$H$39</c:f>
              <c:numCache>
                <c:formatCode>General</c:formatCode>
                <c:ptCount val="7"/>
                <c:pt idx="0">
                  <c:v>7.54</c:v>
                </c:pt>
                <c:pt idx="1">
                  <c:v>7.54</c:v>
                </c:pt>
                <c:pt idx="2">
                  <c:v>7.54</c:v>
                </c:pt>
                <c:pt idx="3">
                  <c:v>7.54</c:v>
                </c:pt>
                <c:pt idx="4">
                  <c:v>7.54</c:v>
                </c:pt>
                <c:pt idx="5">
                  <c:v>7.54</c:v>
                </c:pt>
                <c:pt idx="6">
                  <c:v>7.54</c:v>
                </c:pt>
              </c:numCache>
            </c:numRef>
          </c:val>
          <c:smooth val="0"/>
          <c:extLst>
            <c:ext xmlns:c16="http://schemas.microsoft.com/office/drawing/2014/chart" uri="{C3380CC4-5D6E-409C-BE32-E72D297353CC}">
              <c16:uniqueId val="{00000001-D150-43F8-816C-D07BE4481A33}"/>
            </c:ext>
          </c:extLst>
        </c:ser>
        <c:dLbls>
          <c:showLegendKey val="0"/>
          <c:showVal val="0"/>
          <c:showCatName val="0"/>
          <c:showSerName val="0"/>
          <c:showPercent val="0"/>
          <c:showBubbleSize val="0"/>
        </c:dLbls>
        <c:marker val="1"/>
        <c:smooth val="0"/>
        <c:axId val="1888047968"/>
        <c:axId val="1888031328"/>
      </c:lineChart>
      <c:catAx>
        <c:axId val="18880479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8031328"/>
        <c:crosses val="autoZero"/>
        <c:auto val="1"/>
        <c:lblAlgn val="ctr"/>
        <c:lblOffset val="100"/>
        <c:noMultiLvlLbl val="0"/>
      </c:catAx>
      <c:valAx>
        <c:axId val="188803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 (out</a:t>
                </a:r>
                <a:r>
                  <a:rPr lang="en-GB" sz="1200" baseline="0"/>
                  <a:t> of 10)</a:t>
                </a:r>
                <a:endParaRPr lang="en-GB" sz="1200"/>
              </a:p>
            </c:rich>
          </c:tx>
          <c:layout>
            <c:manualLayout>
              <c:xMode val="edge"/>
              <c:yMode val="edge"/>
              <c:x val="9.4074074074074077E-3"/>
              <c:y val="0.306705787037037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804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Feeling worthwhile scores (out of 10) for Norfolk and the UK 2011/12 - 2021/22</a:t>
            </a:r>
          </a:p>
        </c:rich>
      </c:tx>
      <c:layout>
        <c:manualLayout>
          <c:xMode val="edge"/>
          <c:yMode val="edge"/>
          <c:x val="0.12964380952380949"/>
          <c:y val="1.8405797101449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'[wellbeing-local-authority-time-series-v3-filtered-2023-11-20T11-24-01Z.xlsx]M8 - Wellbeing from LU'!$B$52</c:f>
              <c:strCache>
                <c:ptCount val="1"/>
                <c:pt idx="0">
                  <c:v>UK</c:v>
                </c:pt>
              </c:strCache>
            </c:strRef>
          </c:tx>
          <c:spPr>
            <a:ln w="28575" cap="rnd">
              <a:solidFill>
                <a:sysClr val="windowText" lastClr="000000"/>
              </a:solidFill>
              <a:prstDash val="dash"/>
              <a:round/>
            </a:ln>
            <a:effectLst/>
          </c:spPr>
          <c:marker>
            <c:symbol val="none"/>
          </c:marker>
          <c:cat>
            <c:strRef>
              <c:f>'[wellbeing-local-authority-time-series-v3-filtered-2023-11-20T11-24-01Z.xlsx]M8 - Wellbeing from LU'!$A$53:$A$63</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LU'!$B$53:$B$63</c:f>
              <c:numCache>
                <c:formatCode>0.00</c:formatCode>
                <c:ptCount val="11"/>
                <c:pt idx="0">
                  <c:v>7.67</c:v>
                </c:pt>
                <c:pt idx="1">
                  <c:v>7.7</c:v>
                </c:pt>
                <c:pt idx="2">
                  <c:v>7.74</c:v>
                </c:pt>
                <c:pt idx="3">
                  <c:v>7.82</c:v>
                </c:pt>
                <c:pt idx="4">
                  <c:v>7.84</c:v>
                </c:pt>
                <c:pt idx="5">
                  <c:v>7.86</c:v>
                </c:pt>
                <c:pt idx="6">
                  <c:v>7.88</c:v>
                </c:pt>
                <c:pt idx="7">
                  <c:v>7.89</c:v>
                </c:pt>
                <c:pt idx="8">
                  <c:v>7.86</c:v>
                </c:pt>
                <c:pt idx="9">
                  <c:v>7.71</c:v>
                </c:pt>
                <c:pt idx="10">
                  <c:v>7.77</c:v>
                </c:pt>
              </c:numCache>
            </c:numRef>
          </c:val>
          <c:smooth val="0"/>
          <c:extLst>
            <c:ext xmlns:c16="http://schemas.microsoft.com/office/drawing/2014/chart" uri="{C3380CC4-5D6E-409C-BE32-E72D297353CC}">
              <c16:uniqueId val="{00000000-B34D-40EA-9ABB-7135C602C59E}"/>
            </c:ext>
          </c:extLst>
        </c:ser>
        <c:ser>
          <c:idx val="1"/>
          <c:order val="1"/>
          <c:tx>
            <c:strRef>
              <c:f>'[wellbeing-local-authority-time-series-v3-filtered-2023-11-20T11-24-01Z.xlsx]M8 - Wellbeing from LU'!$C$52</c:f>
              <c:strCache>
                <c:ptCount val="1"/>
                <c:pt idx="0">
                  <c:v>Norfolk </c:v>
                </c:pt>
              </c:strCache>
            </c:strRef>
          </c:tx>
          <c:spPr>
            <a:ln w="28575" cap="rnd">
              <a:solidFill>
                <a:srgbClr val="92D050"/>
              </a:solidFill>
              <a:round/>
            </a:ln>
            <a:effectLst/>
          </c:spPr>
          <c:marker>
            <c:symbol val="none"/>
          </c:marker>
          <c:cat>
            <c:strRef>
              <c:f>'[wellbeing-local-authority-time-series-v3-filtered-2023-11-20T11-24-01Z.xlsx]M8 - Wellbeing from LU'!$A$53:$A$63</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LU'!$C$53:$C$63</c:f>
              <c:numCache>
                <c:formatCode>0.00</c:formatCode>
                <c:ptCount val="11"/>
                <c:pt idx="0">
                  <c:v>7.67</c:v>
                </c:pt>
                <c:pt idx="1">
                  <c:v>7.79</c:v>
                </c:pt>
                <c:pt idx="2">
                  <c:v>7.9</c:v>
                </c:pt>
                <c:pt idx="3">
                  <c:v>7.97</c:v>
                </c:pt>
                <c:pt idx="4">
                  <c:v>7.97</c:v>
                </c:pt>
                <c:pt idx="5">
                  <c:v>7.89</c:v>
                </c:pt>
                <c:pt idx="6">
                  <c:v>7.95</c:v>
                </c:pt>
                <c:pt idx="7">
                  <c:v>7.85</c:v>
                </c:pt>
                <c:pt idx="8">
                  <c:v>7.9</c:v>
                </c:pt>
                <c:pt idx="9">
                  <c:v>7.81</c:v>
                </c:pt>
                <c:pt idx="10">
                  <c:v>7.87</c:v>
                </c:pt>
              </c:numCache>
            </c:numRef>
          </c:val>
          <c:smooth val="0"/>
          <c:extLst>
            <c:ext xmlns:c16="http://schemas.microsoft.com/office/drawing/2014/chart" uri="{C3380CC4-5D6E-409C-BE32-E72D297353CC}">
              <c16:uniqueId val="{00000001-B34D-40EA-9ABB-7135C602C59E}"/>
            </c:ext>
          </c:extLst>
        </c:ser>
        <c:dLbls>
          <c:showLegendKey val="0"/>
          <c:showVal val="0"/>
          <c:showCatName val="0"/>
          <c:showSerName val="0"/>
          <c:showPercent val="0"/>
          <c:showBubbleSize val="0"/>
        </c:dLbls>
        <c:smooth val="0"/>
        <c:axId val="2130307792"/>
        <c:axId val="2130310288"/>
      </c:lineChart>
      <c:catAx>
        <c:axId val="2130307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0310288"/>
        <c:crosses val="autoZero"/>
        <c:auto val="1"/>
        <c:lblAlgn val="ctr"/>
        <c:lblOffset val="100"/>
        <c:noMultiLvlLbl val="0"/>
      </c:catAx>
      <c:valAx>
        <c:axId val="213031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 (out</a:t>
                </a:r>
                <a:r>
                  <a:rPr lang="en-GB" sz="1200" baseline="0"/>
                  <a:t> of 10)</a:t>
                </a:r>
                <a:endParaRPr lang="en-GB" sz="1200"/>
              </a:p>
            </c:rich>
          </c:tx>
          <c:layout>
            <c:manualLayout>
              <c:xMode val="edge"/>
              <c:yMode val="edge"/>
              <c:x val="8.0634920634920643E-3"/>
              <c:y val="0.3500833333333333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030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t>Percentage of population living in IMD decile 1 or 2 (at LSOA level)</a:t>
            </a:r>
          </a:p>
        </c:rich>
      </c:tx>
      <c:layout>
        <c:manualLayout>
          <c:xMode val="edge"/>
          <c:yMode val="edge"/>
          <c:x val="0.22996180555555557"/>
          <c:y val="1.7030651340996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'District sums'!$K$3</c:f>
              <c:strCache>
                <c:ptCount val="1"/>
                <c:pt idx="0">
                  <c:v>% of population living in IMD decile 1 or 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'District sums'!$H$5:$H$11</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'District sums'!$K$5:$K$11</c:f>
              <c:numCache>
                <c:formatCode>0.0</c:formatCode>
                <c:ptCount val="7"/>
                <c:pt idx="0">
                  <c:v>10.371656378600823</c:v>
                </c:pt>
                <c:pt idx="1">
                  <c:v>0</c:v>
                </c:pt>
                <c:pt idx="2">
                  <c:v>40.18986067488121</c:v>
                </c:pt>
                <c:pt idx="3">
                  <c:v>15.271860116393517</c:v>
                </c:pt>
                <c:pt idx="4">
                  <c:v>2.6107194978871964</c:v>
                </c:pt>
                <c:pt idx="5">
                  <c:v>38.901496019861561</c:v>
                </c:pt>
                <c:pt idx="6">
                  <c:v>0</c:v>
                </c:pt>
              </c:numCache>
            </c:numRef>
          </c:val>
          <c:extLst>
            <c:ext xmlns:c16="http://schemas.microsoft.com/office/drawing/2014/chart" uri="{C3380CC4-5D6E-409C-BE32-E72D297353CC}">
              <c16:uniqueId val="{00000000-4A9F-4D5F-8BFD-8D85B8C199EF}"/>
            </c:ext>
          </c:extLst>
        </c:ser>
        <c:dLbls>
          <c:showLegendKey val="0"/>
          <c:showVal val="0"/>
          <c:showCatName val="0"/>
          <c:showSerName val="0"/>
          <c:showPercent val="0"/>
          <c:showBubbleSize val="0"/>
        </c:dLbls>
        <c:gapWidth val="219"/>
        <c:overlap val="-27"/>
        <c:axId val="932951776"/>
        <c:axId val="932952496"/>
      </c:barChart>
      <c:catAx>
        <c:axId val="932951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2952496"/>
        <c:crosses val="autoZero"/>
        <c:auto val="1"/>
        <c:lblAlgn val="ctr"/>
        <c:lblOffset val="100"/>
        <c:noMultiLvlLbl val="0"/>
      </c:catAx>
      <c:valAx>
        <c:axId val="9329524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a:t>
                </a:r>
                <a:r>
                  <a:rPr lang="en-GB" sz="1200" baseline="0"/>
                  <a:t> (%)</a:t>
                </a:r>
                <a:endParaRPr lang="en-GB" sz="1200"/>
              </a:p>
            </c:rich>
          </c:tx>
          <c:layout>
            <c:manualLayout>
              <c:xMode val="edge"/>
              <c:yMode val="edge"/>
              <c:x val="7.0555555555555554E-3"/>
              <c:y val="0.369425287356321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295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Feeling worthwhile scores, districts compared with UK,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109203703703704"/>
          <c:y val="0.13789212962962963"/>
          <c:w val="0.83303759259259258"/>
          <c:h val="0.53337500000000004"/>
        </c:manualLayout>
      </c:layout>
      <c:barChart>
        <c:barDir val="col"/>
        <c:grouping val="clustered"/>
        <c:varyColors val="0"/>
        <c:ser>
          <c:idx val="1"/>
          <c:order val="1"/>
          <c:tx>
            <c:strRef>
              <c:f>'[wellbeing-local-authority-time-series-v3-filtered-2023-11-20T11-24-01Z.xlsx]M8 - Wellbeing from LU'!$A$89</c:f>
              <c:strCache>
                <c:ptCount val="1"/>
                <c:pt idx="0">
                  <c:v>Districts</c:v>
                </c:pt>
              </c:strCache>
            </c:strRef>
          </c:tx>
          <c:spPr>
            <a:solidFill>
              <a:srgbClr val="0070C0"/>
            </a:solidFill>
            <a:ln>
              <a:noFill/>
            </a:ln>
            <a:effectLst/>
          </c:spPr>
          <c:invertIfNegative val="0"/>
          <c:cat>
            <c:strRef>
              <c:f>'https://norfolkcounty.sharepoint.com/Planning/PPP/NODA/Projects/8 Economic Insight/Requests/5 County Deal evidence base/Data/[wellbeing ONS.xlsx]Worthwhile'!$B$29:$H$29</c:f>
              <c:strCache>
                <c:ptCount val="7"/>
                <c:pt idx="0">
                  <c:v>Breckland</c:v>
                </c:pt>
                <c:pt idx="1">
                  <c:v>Broadland</c:v>
                </c:pt>
                <c:pt idx="2">
                  <c:v>Great Yarmouth</c:v>
                </c:pt>
                <c:pt idx="3">
                  <c:v>King’s Lynn &amp; West Norfolk</c:v>
                </c:pt>
                <c:pt idx="4">
                  <c:v>North Norfolk</c:v>
                </c:pt>
                <c:pt idx="5">
                  <c:v>Norwich</c:v>
                </c:pt>
                <c:pt idx="6">
                  <c:v>South Norfolk</c:v>
                </c:pt>
              </c:strCache>
            </c:strRef>
          </c:cat>
          <c:val>
            <c:numRef>
              <c:f>'[wellbeing-local-authority-time-series-v3-filtered-2023-11-20T11-24-01Z.xlsx]M8 - Wellbeing from LU'!$B$89:$H$89</c:f>
              <c:numCache>
                <c:formatCode>0.00</c:formatCode>
                <c:ptCount val="7"/>
                <c:pt idx="0">
                  <c:v>7.77</c:v>
                </c:pt>
                <c:pt idx="1">
                  <c:v>7.86</c:v>
                </c:pt>
                <c:pt idx="2">
                  <c:v>8.32</c:v>
                </c:pt>
                <c:pt idx="3">
                  <c:v>8</c:v>
                </c:pt>
                <c:pt idx="4">
                  <c:v>7.93</c:v>
                </c:pt>
                <c:pt idx="5">
                  <c:v>7.83</c:v>
                </c:pt>
                <c:pt idx="6">
                  <c:v>7.55</c:v>
                </c:pt>
              </c:numCache>
            </c:numRef>
          </c:val>
          <c:extLst>
            <c:ext xmlns:c16="http://schemas.microsoft.com/office/drawing/2014/chart" uri="{C3380CC4-5D6E-409C-BE32-E72D297353CC}">
              <c16:uniqueId val="{00000000-E852-419F-92AB-0EB21CF895AB}"/>
            </c:ext>
          </c:extLst>
        </c:ser>
        <c:dLbls>
          <c:showLegendKey val="0"/>
          <c:showVal val="0"/>
          <c:showCatName val="0"/>
          <c:showSerName val="0"/>
          <c:showPercent val="0"/>
          <c:showBubbleSize val="0"/>
        </c:dLbls>
        <c:gapWidth val="219"/>
        <c:overlap val="-27"/>
        <c:axId val="1965797184"/>
        <c:axId val="1965798016"/>
      </c:barChart>
      <c:lineChart>
        <c:grouping val="standard"/>
        <c:varyColors val="0"/>
        <c:ser>
          <c:idx val="0"/>
          <c:order val="0"/>
          <c:tx>
            <c:strRef>
              <c:f>'[wellbeing-local-authority-time-series-v3-filtered-2023-11-20T11-24-01Z.xlsx]M8 - Wellbeing from LU'!$A$88</c:f>
              <c:strCache>
                <c:ptCount val="1"/>
                <c:pt idx="0">
                  <c:v>UK</c:v>
                </c:pt>
              </c:strCache>
            </c:strRef>
          </c:tx>
          <c:spPr>
            <a:ln w="28575" cap="rnd">
              <a:solidFill>
                <a:schemeClr val="tx1"/>
              </a:solidFill>
              <a:round/>
            </a:ln>
            <a:effectLst/>
          </c:spPr>
          <c:marker>
            <c:symbol val="none"/>
          </c:marker>
          <c:cat>
            <c:strRef>
              <c:f>'https://norfolkcounty.sharepoint.com/Planning/PPP/NODA/Projects/8 Economic Insight/Requests/5 County Deal evidence base/Data/[wellbeing ONS.xlsx]Worthwhile'!$B$29:$H$29</c:f>
              <c:strCache>
                <c:ptCount val="7"/>
                <c:pt idx="0">
                  <c:v>Breckland</c:v>
                </c:pt>
                <c:pt idx="1">
                  <c:v>Broadland</c:v>
                </c:pt>
                <c:pt idx="2">
                  <c:v>Great Yarmouth</c:v>
                </c:pt>
                <c:pt idx="3">
                  <c:v>King’s Lynn &amp; West Norfolk</c:v>
                </c:pt>
                <c:pt idx="4">
                  <c:v>North Norfolk</c:v>
                </c:pt>
                <c:pt idx="5">
                  <c:v>Norwich</c:v>
                </c:pt>
                <c:pt idx="6">
                  <c:v>South Norfolk</c:v>
                </c:pt>
              </c:strCache>
            </c:strRef>
          </c:cat>
          <c:val>
            <c:numRef>
              <c:f>'[wellbeing-local-authority-time-series-v3-filtered-2023-11-20T11-24-01Z.xlsx]M8 - Wellbeing from LU'!$B$88:$H$88</c:f>
              <c:numCache>
                <c:formatCode>General</c:formatCode>
                <c:ptCount val="7"/>
                <c:pt idx="0">
                  <c:v>7.77</c:v>
                </c:pt>
                <c:pt idx="1">
                  <c:v>7.77</c:v>
                </c:pt>
                <c:pt idx="2">
                  <c:v>7.77</c:v>
                </c:pt>
                <c:pt idx="3">
                  <c:v>7.77</c:v>
                </c:pt>
                <c:pt idx="4">
                  <c:v>7.77</c:v>
                </c:pt>
                <c:pt idx="5">
                  <c:v>7.77</c:v>
                </c:pt>
                <c:pt idx="6">
                  <c:v>7.77</c:v>
                </c:pt>
              </c:numCache>
            </c:numRef>
          </c:val>
          <c:smooth val="0"/>
          <c:extLst>
            <c:ext xmlns:c16="http://schemas.microsoft.com/office/drawing/2014/chart" uri="{C3380CC4-5D6E-409C-BE32-E72D297353CC}">
              <c16:uniqueId val="{00000001-E852-419F-92AB-0EB21CF895AB}"/>
            </c:ext>
          </c:extLst>
        </c:ser>
        <c:dLbls>
          <c:showLegendKey val="0"/>
          <c:showVal val="0"/>
          <c:showCatName val="0"/>
          <c:showSerName val="0"/>
          <c:showPercent val="0"/>
          <c:showBubbleSize val="0"/>
        </c:dLbls>
        <c:marker val="1"/>
        <c:smooth val="0"/>
        <c:axId val="1965797184"/>
        <c:axId val="1965798016"/>
      </c:lineChart>
      <c:catAx>
        <c:axId val="1965797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5798016"/>
        <c:crosses val="autoZero"/>
        <c:auto val="1"/>
        <c:lblAlgn val="ctr"/>
        <c:lblOffset val="100"/>
        <c:noMultiLvlLbl val="0"/>
      </c:catAx>
      <c:valAx>
        <c:axId val="196579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a:t>
                </a:r>
                <a:r>
                  <a:rPr lang="en-GB" sz="1200" baseline="0"/>
                  <a:t> (out of 10)</a:t>
                </a:r>
                <a:endParaRPr lang="en-GB" sz="1200"/>
              </a:p>
            </c:rich>
          </c:tx>
          <c:layout>
            <c:manualLayout>
              <c:xMode val="edge"/>
              <c:yMode val="edge"/>
              <c:x val="1.4111111111111111E-2"/>
              <c:y val="0.31258541666666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579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Happiness scores (out of 10) for Norfolk and the UK </a:t>
            </a:r>
          </a:p>
          <a:p>
            <a:pPr>
              <a:defRPr/>
            </a:pPr>
            <a:r>
              <a:rPr lang="en-GB"/>
              <a:t>2011/12 - 2021/22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'[wellbeing-local-authority-time-series-v3-filtered-2023-11-20T11-24-01Z.xlsx]M8 - Wellbeing from LU'!$B$99</c:f>
              <c:strCache>
                <c:ptCount val="1"/>
                <c:pt idx="0">
                  <c:v>UK</c:v>
                </c:pt>
              </c:strCache>
            </c:strRef>
          </c:tx>
          <c:spPr>
            <a:ln w="28575" cap="rnd">
              <a:solidFill>
                <a:sysClr val="windowText" lastClr="000000"/>
              </a:solidFill>
              <a:prstDash val="dash"/>
              <a:round/>
            </a:ln>
            <a:effectLst/>
          </c:spPr>
          <c:marker>
            <c:symbol val="none"/>
          </c:marker>
          <c:cat>
            <c:strRef>
              <c:f>'[wellbeing-local-authority-time-series-v3-filtered-2023-11-20T11-24-01Z.xlsx]M8 - Wellbeing from LU'!$A$100:$A$110</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LU'!$B$100:$B$110</c:f>
              <c:numCache>
                <c:formatCode>0.00</c:formatCode>
                <c:ptCount val="11"/>
                <c:pt idx="0">
                  <c:v>7.29</c:v>
                </c:pt>
                <c:pt idx="1">
                  <c:v>7.3</c:v>
                </c:pt>
                <c:pt idx="2">
                  <c:v>7.39</c:v>
                </c:pt>
                <c:pt idx="3">
                  <c:v>7.46</c:v>
                </c:pt>
                <c:pt idx="4">
                  <c:v>7.48</c:v>
                </c:pt>
                <c:pt idx="5">
                  <c:v>7.51</c:v>
                </c:pt>
                <c:pt idx="6">
                  <c:v>7.52</c:v>
                </c:pt>
                <c:pt idx="7">
                  <c:v>7.56</c:v>
                </c:pt>
                <c:pt idx="8">
                  <c:v>7.48</c:v>
                </c:pt>
                <c:pt idx="9">
                  <c:v>7.31</c:v>
                </c:pt>
                <c:pt idx="10">
                  <c:v>7.45</c:v>
                </c:pt>
              </c:numCache>
            </c:numRef>
          </c:val>
          <c:smooth val="0"/>
          <c:extLst>
            <c:ext xmlns:c16="http://schemas.microsoft.com/office/drawing/2014/chart" uri="{C3380CC4-5D6E-409C-BE32-E72D297353CC}">
              <c16:uniqueId val="{00000000-2757-472A-B784-BF1F3C012EDF}"/>
            </c:ext>
          </c:extLst>
        </c:ser>
        <c:ser>
          <c:idx val="1"/>
          <c:order val="1"/>
          <c:tx>
            <c:strRef>
              <c:f>'[wellbeing-local-authority-time-series-v3-filtered-2023-11-20T11-24-01Z.xlsx]M8 - Wellbeing from LU'!$C$99</c:f>
              <c:strCache>
                <c:ptCount val="1"/>
                <c:pt idx="0">
                  <c:v>Norfolk </c:v>
                </c:pt>
              </c:strCache>
            </c:strRef>
          </c:tx>
          <c:spPr>
            <a:ln w="28575" cap="rnd">
              <a:solidFill>
                <a:srgbClr val="92D050"/>
              </a:solidFill>
              <a:round/>
            </a:ln>
            <a:effectLst/>
          </c:spPr>
          <c:marker>
            <c:symbol val="none"/>
          </c:marker>
          <c:cat>
            <c:strRef>
              <c:f>'[wellbeing-local-authority-time-series-v3-filtered-2023-11-20T11-24-01Z.xlsx]M8 - Wellbeing from LU'!$A$100:$A$110</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LU'!$C$100:$C$110</c:f>
              <c:numCache>
                <c:formatCode>0.00</c:formatCode>
                <c:ptCount val="11"/>
                <c:pt idx="0">
                  <c:v>7.26</c:v>
                </c:pt>
                <c:pt idx="1">
                  <c:v>7.47</c:v>
                </c:pt>
                <c:pt idx="2">
                  <c:v>7.58</c:v>
                </c:pt>
                <c:pt idx="3">
                  <c:v>7.56</c:v>
                </c:pt>
                <c:pt idx="4">
                  <c:v>7.49</c:v>
                </c:pt>
                <c:pt idx="5">
                  <c:v>7.51</c:v>
                </c:pt>
                <c:pt idx="6">
                  <c:v>7.55</c:v>
                </c:pt>
                <c:pt idx="7">
                  <c:v>7.53</c:v>
                </c:pt>
                <c:pt idx="8">
                  <c:v>7.44</c:v>
                </c:pt>
                <c:pt idx="9">
                  <c:v>7.44</c:v>
                </c:pt>
                <c:pt idx="10">
                  <c:v>7.44</c:v>
                </c:pt>
              </c:numCache>
            </c:numRef>
          </c:val>
          <c:smooth val="0"/>
          <c:extLst>
            <c:ext xmlns:c16="http://schemas.microsoft.com/office/drawing/2014/chart" uri="{C3380CC4-5D6E-409C-BE32-E72D297353CC}">
              <c16:uniqueId val="{00000001-2757-472A-B784-BF1F3C012EDF}"/>
            </c:ext>
          </c:extLst>
        </c:ser>
        <c:dLbls>
          <c:showLegendKey val="0"/>
          <c:showVal val="0"/>
          <c:showCatName val="0"/>
          <c:showSerName val="0"/>
          <c:showPercent val="0"/>
          <c:showBubbleSize val="0"/>
        </c:dLbls>
        <c:smooth val="0"/>
        <c:axId val="2131856784"/>
        <c:axId val="2131857616"/>
      </c:lineChart>
      <c:catAx>
        <c:axId val="21318567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1857616"/>
        <c:crosses val="autoZero"/>
        <c:auto val="1"/>
        <c:lblAlgn val="ctr"/>
        <c:lblOffset val="100"/>
        <c:noMultiLvlLbl val="0"/>
      </c:catAx>
      <c:valAx>
        <c:axId val="2131857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 (out of 10)</a:t>
                </a:r>
              </a:p>
            </c:rich>
          </c:tx>
          <c:layout>
            <c:manualLayout>
              <c:xMode val="edge"/>
              <c:yMode val="edge"/>
              <c:x val="1.4111111111111111E-2"/>
              <c:y val="0.353150966183574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185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Happiness scores, districts compared with UK,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90516008501329"/>
          <c:y val="0.12022659485316284"/>
          <c:w val="0.84379775761732678"/>
          <c:h val="0.50407560712905874"/>
        </c:manualLayout>
      </c:layout>
      <c:barChart>
        <c:barDir val="col"/>
        <c:grouping val="clustered"/>
        <c:varyColors val="0"/>
        <c:ser>
          <c:idx val="0"/>
          <c:order val="0"/>
          <c:tx>
            <c:strRef>
              <c:f>'[wellbeing-local-authority-time-series-v3-filtered-2023-11-20T11-24-01Z.xlsx]M8 - Wellbeing from LU'!$A$133</c:f>
              <c:strCache>
                <c:ptCount val="1"/>
                <c:pt idx="0">
                  <c:v>Districts</c:v>
                </c:pt>
              </c:strCache>
            </c:strRef>
          </c:tx>
          <c:spPr>
            <a:solidFill>
              <a:srgbClr val="0070C0"/>
            </a:solidFill>
            <a:ln>
              <a:noFill/>
            </a:ln>
            <a:effectLst/>
          </c:spPr>
          <c:invertIfNegative val="0"/>
          <c:cat>
            <c:strRef>
              <c:f>'https://norfolkcounty.sharepoint.com/Planning/PPP/NODA/Projects/8 Economic Insight/Requests/5 County Deal evidence base/Data/[wellbeing ONS.xlsx]Happiness'!$B$28:$H$28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'[wellbeing-local-authority-time-series-v3-filtered-2023-11-20T11-24-01Z.xlsx]M8 - Wellbeing from LU'!$B$133:$H$133</c:f>
              <c:numCache>
                <c:formatCode>General</c:formatCode>
                <c:ptCount val="7"/>
                <c:pt idx="0">
                  <c:v>7.77</c:v>
                </c:pt>
                <c:pt idx="1">
                  <c:v>7.58</c:v>
                </c:pt>
                <c:pt idx="2">
                  <c:v>7.6</c:v>
                </c:pt>
                <c:pt idx="3">
                  <c:v>7.57</c:v>
                </c:pt>
                <c:pt idx="4">
                  <c:v>7.35</c:v>
                </c:pt>
                <c:pt idx="5">
                  <c:v>6.88</c:v>
                </c:pt>
                <c:pt idx="6">
                  <c:v>7.36</c:v>
                </c:pt>
              </c:numCache>
            </c:numRef>
          </c:val>
          <c:extLst>
            <c:ext xmlns:c16="http://schemas.microsoft.com/office/drawing/2014/chart" uri="{C3380CC4-5D6E-409C-BE32-E72D297353CC}">
              <c16:uniqueId val="{00000000-672F-4BDF-AE8D-A4F19D77C3A1}"/>
            </c:ext>
          </c:extLst>
        </c:ser>
        <c:dLbls>
          <c:showLegendKey val="0"/>
          <c:showVal val="0"/>
          <c:showCatName val="0"/>
          <c:showSerName val="0"/>
          <c:showPercent val="0"/>
          <c:showBubbleSize val="0"/>
        </c:dLbls>
        <c:gapWidth val="219"/>
        <c:overlap val="-27"/>
        <c:axId val="1965765984"/>
        <c:axId val="1965780960"/>
      </c:barChart>
      <c:lineChart>
        <c:grouping val="standard"/>
        <c:varyColors val="0"/>
        <c:ser>
          <c:idx val="1"/>
          <c:order val="1"/>
          <c:tx>
            <c:strRef>
              <c:f>'[wellbeing-local-authority-time-series-v3-filtered-2023-11-20T11-24-01Z.xlsx]M8 - Wellbeing from LU'!$A$132</c:f>
              <c:strCache>
                <c:ptCount val="1"/>
                <c:pt idx="0">
                  <c:v>UK</c:v>
                </c:pt>
              </c:strCache>
            </c:strRef>
          </c:tx>
          <c:spPr>
            <a:ln w="28575" cap="rnd">
              <a:solidFill>
                <a:schemeClr val="tx1"/>
              </a:solidFill>
              <a:round/>
            </a:ln>
            <a:effectLst/>
          </c:spPr>
          <c:marker>
            <c:symbol val="none"/>
          </c:marker>
          <c:cat>
            <c:strRef>
              <c:f>'https://norfolkcounty.sharepoint.com/Planning/PPP/NODA/Projects/8 Economic Insight/Requests/5 County Deal evidence base/Data/[wellbeing ONS.xlsx]Happiness'!$B$28:$H$28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'[wellbeing-local-authority-time-series-v3-filtered-2023-11-20T11-24-01Z.xlsx]M8 - Wellbeing from LU'!$B$132:$H$132</c:f>
              <c:numCache>
                <c:formatCode>General</c:formatCode>
                <c:ptCount val="7"/>
                <c:pt idx="0">
                  <c:v>7.45</c:v>
                </c:pt>
                <c:pt idx="1">
                  <c:v>7.45</c:v>
                </c:pt>
                <c:pt idx="2">
                  <c:v>7.45</c:v>
                </c:pt>
                <c:pt idx="3">
                  <c:v>7.45</c:v>
                </c:pt>
                <c:pt idx="4">
                  <c:v>7.45</c:v>
                </c:pt>
                <c:pt idx="5">
                  <c:v>7.45</c:v>
                </c:pt>
                <c:pt idx="6">
                  <c:v>7.45</c:v>
                </c:pt>
              </c:numCache>
            </c:numRef>
          </c:val>
          <c:smooth val="0"/>
          <c:extLst>
            <c:ext xmlns:c16="http://schemas.microsoft.com/office/drawing/2014/chart" uri="{C3380CC4-5D6E-409C-BE32-E72D297353CC}">
              <c16:uniqueId val="{00000001-672F-4BDF-AE8D-A4F19D77C3A1}"/>
            </c:ext>
          </c:extLst>
        </c:ser>
        <c:dLbls>
          <c:showLegendKey val="0"/>
          <c:showVal val="0"/>
          <c:showCatName val="0"/>
          <c:showSerName val="0"/>
          <c:showPercent val="0"/>
          <c:showBubbleSize val="0"/>
        </c:dLbls>
        <c:marker val="1"/>
        <c:smooth val="0"/>
        <c:axId val="1965765984"/>
        <c:axId val="1965780960"/>
      </c:lineChart>
      <c:catAx>
        <c:axId val="196576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5780960"/>
        <c:crosses val="autoZero"/>
        <c:auto val="1"/>
        <c:lblAlgn val="ctr"/>
        <c:lblOffset val="100"/>
        <c:noMultiLvlLbl val="0"/>
      </c:catAx>
      <c:valAx>
        <c:axId val="196578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 (out of 10)</a:t>
                </a:r>
              </a:p>
            </c:rich>
          </c:tx>
          <c:layout>
            <c:manualLayout>
              <c:xMode val="edge"/>
              <c:yMode val="edge"/>
              <c:x val="1.5253936366579601E-2"/>
              <c:y val="0.248175601681361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5765984"/>
        <c:crosses val="autoZero"/>
        <c:crossBetween val="between"/>
      </c:valAx>
      <c:spPr>
        <a:noFill/>
        <a:ln>
          <a:noFill/>
        </a:ln>
        <a:effectLst/>
      </c:spPr>
    </c:plotArea>
    <c:legend>
      <c:legendPos val="b"/>
      <c:layout>
        <c:manualLayout>
          <c:xMode val="edge"/>
          <c:yMode val="edge"/>
          <c:x val="0.34939828850550975"/>
          <c:y val="0.88605072861901368"/>
          <c:w val="0.27553201632054625"/>
          <c:h val="5.07551572243851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Feelings of anxiety scores (out of 10) for Norfolk and the UK, 2011/12 to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'[wellbeing-local-authority-time-series-v3-filtered-2023-11-20T11-24-01Z.xlsx]M8 - Wellbeing from LU'!$B$145</c:f>
              <c:strCache>
                <c:ptCount val="1"/>
                <c:pt idx="0">
                  <c:v>UK</c:v>
                </c:pt>
              </c:strCache>
            </c:strRef>
          </c:tx>
          <c:spPr>
            <a:ln w="28575" cap="rnd">
              <a:solidFill>
                <a:sysClr val="windowText" lastClr="000000"/>
              </a:solidFill>
              <a:prstDash val="dash"/>
              <a:round/>
            </a:ln>
            <a:effectLst/>
          </c:spPr>
          <c:marker>
            <c:symbol val="none"/>
          </c:marker>
          <c:cat>
            <c:strRef>
              <c:f>'[wellbeing-local-authority-time-series-v3-filtered-2023-11-20T11-24-01Z.xlsx]M8 - Wellbeing from LU'!$A$146:$A$156</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LU'!$B$146:$B$156</c:f>
              <c:numCache>
                <c:formatCode>0.00</c:formatCode>
                <c:ptCount val="11"/>
                <c:pt idx="0">
                  <c:v>3.13</c:v>
                </c:pt>
                <c:pt idx="1">
                  <c:v>3.03</c:v>
                </c:pt>
                <c:pt idx="2">
                  <c:v>2.92</c:v>
                </c:pt>
                <c:pt idx="3">
                  <c:v>2.86</c:v>
                </c:pt>
                <c:pt idx="4">
                  <c:v>2.87</c:v>
                </c:pt>
                <c:pt idx="5">
                  <c:v>2.9</c:v>
                </c:pt>
                <c:pt idx="6">
                  <c:v>2.89</c:v>
                </c:pt>
                <c:pt idx="7">
                  <c:v>2.87</c:v>
                </c:pt>
                <c:pt idx="8">
                  <c:v>3.05</c:v>
                </c:pt>
                <c:pt idx="9">
                  <c:v>3.31</c:v>
                </c:pt>
                <c:pt idx="10">
                  <c:v>3.12</c:v>
                </c:pt>
              </c:numCache>
            </c:numRef>
          </c:val>
          <c:smooth val="0"/>
          <c:extLst>
            <c:ext xmlns:c16="http://schemas.microsoft.com/office/drawing/2014/chart" uri="{C3380CC4-5D6E-409C-BE32-E72D297353CC}">
              <c16:uniqueId val="{00000000-7476-4FC0-A0CE-924AF83C43A1}"/>
            </c:ext>
          </c:extLst>
        </c:ser>
        <c:ser>
          <c:idx val="1"/>
          <c:order val="1"/>
          <c:tx>
            <c:strRef>
              <c:f>'[wellbeing-local-authority-time-series-v3-filtered-2023-11-20T11-24-01Z.xlsx]M8 - Wellbeing from LU'!$C$145</c:f>
              <c:strCache>
                <c:ptCount val="1"/>
                <c:pt idx="0">
                  <c:v>Norfolk </c:v>
                </c:pt>
              </c:strCache>
            </c:strRef>
          </c:tx>
          <c:spPr>
            <a:ln w="28575" cap="rnd">
              <a:solidFill>
                <a:srgbClr val="92D050"/>
              </a:solidFill>
              <a:round/>
            </a:ln>
            <a:effectLst/>
          </c:spPr>
          <c:marker>
            <c:symbol val="none"/>
          </c:marker>
          <c:cat>
            <c:strRef>
              <c:f>'[wellbeing-local-authority-time-series-v3-filtered-2023-11-20T11-24-01Z.xlsx]M8 - Wellbeing from LU'!$A$146:$A$156</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'[wellbeing-local-authority-time-series-v3-filtered-2023-11-20T11-24-01Z.xlsx]M8 - Wellbeing from LU'!$C$146:$C$156</c:f>
              <c:numCache>
                <c:formatCode>0.00</c:formatCode>
                <c:ptCount val="11"/>
                <c:pt idx="0">
                  <c:v>3.3</c:v>
                </c:pt>
                <c:pt idx="1">
                  <c:v>3.02</c:v>
                </c:pt>
                <c:pt idx="2">
                  <c:v>3.02</c:v>
                </c:pt>
                <c:pt idx="3">
                  <c:v>2.75</c:v>
                </c:pt>
                <c:pt idx="4">
                  <c:v>2.65</c:v>
                </c:pt>
                <c:pt idx="5">
                  <c:v>2.82</c:v>
                </c:pt>
                <c:pt idx="6">
                  <c:v>2.62</c:v>
                </c:pt>
                <c:pt idx="7">
                  <c:v>2.65</c:v>
                </c:pt>
                <c:pt idx="8">
                  <c:v>3.26</c:v>
                </c:pt>
                <c:pt idx="9">
                  <c:v>3.14</c:v>
                </c:pt>
                <c:pt idx="10">
                  <c:v>3.04</c:v>
                </c:pt>
              </c:numCache>
            </c:numRef>
          </c:val>
          <c:smooth val="0"/>
          <c:extLst>
            <c:ext xmlns:c16="http://schemas.microsoft.com/office/drawing/2014/chart" uri="{C3380CC4-5D6E-409C-BE32-E72D297353CC}">
              <c16:uniqueId val="{00000001-7476-4FC0-A0CE-924AF83C43A1}"/>
            </c:ext>
          </c:extLst>
        </c:ser>
        <c:dLbls>
          <c:showLegendKey val="0"/>
          <c:showVal val="0"/>
          <c:showCatName val="0"/>
          <c:showSerName val="0"/>
          <c:showPercent val="0"/>
          <c:showBubbleSize val="0"/>
        </c:dLbls>
        <c:smooth val="0"/>
        <c:axId val="2131844304"/>
        <c:axId val="2131847216"/>
      </c:lineChart>
      <c:catAx>
        <c:axId val="2131844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Year</a:t>
                </a:r>
              </a:p>
            </c:rich>
          </c:tx>
          <c:layout>
            <c:manualLayout>
              <c:xMode val="edge"/>
              <c:yMode val="edge"/>
              <c:x val="0.52191444444444446"/>
              <c:y val="0.846370048309178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1847216"/>
        <c:crosses val="autoZero"/>
        <c:auto val="1"/>
        <c:lblAlgn val="ctr"/>
        <c:lblOffset val="100"/>
        <c:noMultiLvlLbl val="0"/>
      </c:catAx>
      <c:valAx>
        <c:axId val="2131847216"/>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 (out of 10)</a:t>
                </a:r>
              </a:p>
            </c:rich>
          </c:tx>
          <c:layout>
            <c:manualLayout>
              <c:xMode val="edge"/>
              <c:yMode val="edge"/>
              <c:x val="1.4111111111111111E-2"/>
              <c:y val="0.293748309178743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184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Feelings of anxiety scores (out of 10), districts compared with UK, 2021/22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'[wellbeing-local-authority-time-series-v3-filtered-2023-11-20T11-24-01Z.xlsx]M8 - Wellbeing from LU'!$A$179</c:f>
              <c:strCache>
                <c:ptCount val="1"/>
                <c:pt idx="0">
                  <c:v>Districts</c:v>
                </c:pt>
              </c:strCache>
            </c:strRef>
          </c:tx>
          <c:spPr>
            <a:solidFill>
              <a:srgbClr val="0070C0"/>
            </a:solidFill>
            <a:ln>
              <a:noFill/>
            </a:ln>
            <a:effectLst/>
          </c:spPr>
          <c:invertIfNegative val="0"/>
          <c:cat>
            <c:strRef>
              <c:f>'https://norfolkcounty.sharepoint.com/Planning/PPP/NODA/Projects/8 Economic Insight/Requests/5 County Deal evidence base/Data/[wellbeing ONS.xlsx]Anxiety'!$B$28:$H$28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'[wellbeing-local-authority-time-series-v3-filtered-2023-11-20T11-24-01Z.xlsx]M8 - Wellbeing from LU'!$B$179:$H$179</c:f>
              <c:numCache>
                <c:formatCode>0.00</c:formatCode>
                <c:ptCount val="7"/>
                <c:pt idx="0">
                  <c:v>2.82</c:v>
                </c:pt>
                <c:pt idx="1">
                  <c:v>2.86</c:v>
                </c:pt>
                <c:pt idx="2">
                  <c:v>2.64</c:v>
                </c:pt>
                <c:pt idx="3">
                  <c:v>2.6</c:v>
                </c:pt>
                <c:pt idx="4">
                  <c:v>2.96</c:v>
                </c:pt>
                <c:pt idx="5">
                  <c:v>4.04</c:v>
                </c:pt>
                <c:pt idx="6">
                  <c:v>3.25</c:v>
                </c:pt>
              </c:numCache>
            </c:numRef>
          </c:val>
          <c:extLst>
            <c:ext xmlns:c16="http://schemas.microsoft.com/office/drawing/2014/chart" uri="{C3380CC4-5D6E-409C-BE32-E72D297353CC}">
              <c16:uniqueId val="{00000000-8626-46AE-A3C6-07B8B3EF94BC}"/>
            </c:ext>
          </c:extLst>
        </c:ser>
        <c:dLbls>
          <c:showLegendKey val="0"/>
          <c:showVal val="0"/>
          <c:showCatName val="0"/>
          <c:showSerName val="0"/>
          <c:showPercent val="0"/>
          <c:showBubbleSize val="0"/>
        </c:dLbls>
        <c:gapWidth val="219"/>
        <c:overlap val="-27"/>
        <c:axId val="1888018848"/>
        <c:axId val="1888019264"/>
      </c:barChart>
      <c:lineChart>
        <c:grouping val="standard"/>
        <c:varyColors val="0"/>
        <c:ser>
          <c:idx val="1"/>
          <c:order val="1"/>
          <c:tx>
            <c:strRef>
              <c:f>'[wellbeing-local-authority-time-series-v3-filtered-2023-11-20T11-24-01Z.xlsx]M8 - Wellbeing from LU'!$A$178</c:f>
              <c:strCache>
                <c:ptCount val="1"/>
                <c:pt idx="0">
                  <c:v>UK</c:v>
                </c:pt>
              </c:strCache>
            </c:strRef>
          </c:tx>
          <c:spPr>
            <a:ln w="28575" cap="rnd">
              <a:solidFill>
                <a:schemeClr val="tx1"/>
              </a:solidFill>
              <a:round/>
            </a:ln>
            <a:effectLst/>
          </c:spPr>
          <c:marker>
            <c:symbol val="none"/>
          </c:marker>
          <c:cat>
            <c:strRef>
              <c:f>'https://norfolkcounty.sharepoint.com/Planning/PPP/NODA/Projects/8 Economic Insight/Requests/5 County Deal evidence base/Data/[wellbeing ONS.xlsx]Anxiety'!$B$28:$H$28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'[wellbeing-local-authority-time-series-v3-filtered-2023-11-20T11-24-01Z.xlsx]M8 - Wellbeing from LU'!$B$178:$H$178</c:f>
              <c:numCache>
                <c:formatCode>General</c:formatCode>
                <c:ptCount val="7"/>
                <c:pt idx="0">
                  <c:v>3.12</c:v>
                </c:pt>
                <c:pt idx="1">
                  <c:v>3.12</c:v>
                </c:pt>
                <c:pt idx="2">
                  <c:v>3.12</c:v>
                </c:pt>
                <c:pt idx="3">
                  <c:v>3.12</c:v>
                </c:pt>
                <c:pt idx="4">
                  <c:v>3.12</c:v>
                </c:pt>
                <c:pt idx="5">
                  <c:v>3.12</c:v>
                </c:pt>
                <c:pt idx="6">
                  <c:v>3.12</c:v>
                </c:pt>
              </c:numCache>
            </c:numRef>
          </c:val>
          <c:smooth val="0"/>
          <c:extLst>
            <c:ext xmlns:c16="http://schemas.microsoft.com/office/drawing/2014/chart" uri="{C3380CC4-5D6E-409C-BE32-E72D297353CC}">
              <c16:uniqueId val="{00000001-8626-46AE-A3C6-07B8B3EF94BC}"/>
            </c:ext>
          </c:extLst>
        </c:ser>
        <c:dLbls>
          <c:showLegendKey val="0"/>
          <c:showVal val="0"/>
          <c:showCatName val="0"/>
          <c:showSerName val="0"/>
          <c:showPercent val="0"/>
          <c:showBubbleSize val="0"/>
        </c:dLbls>
        <c:marker val="1"/>
        <c:smooth val="0"/>
        <c:axId val="1888018848"/>
        <c:axId val="1888019264"/>
      </c:lineChart>
      <c:catAx>
        <c:axId val="18880188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Norfolk Districts</a:t>
                </a:r>
              </a:p>
            </c:rich>
          </c:tx>
          <c:layout>
            <c:manualLayout>
              <c:xMode val="edge"/>
              <c:yMode val="edge"/>
              <c:x val="0.46575747662874462"/>
              <c:y val="0.874955036949171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8019264"/>
        <c:crosses val="autoZero"/>
        <c:auto val="1"/>
        <c:lblAlgn val="ctr"/>
        <c:lblOffset val="100"/>
        <c:noMultiLvlLbl val="0"/>
      </c:catAx>
      <c:valAx>
        <c:axId val="188801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Score (out of 10)</a:t>
                </a:r>
              </a:p>
            </c:rich>
          </c:tx>
          <c:layout>
            <c:manualLayout>
              <c:xMode val="edge"/>
              <c:yMode val="edge"/>
              <c:x val="1.5825310457257612E-2"/>
              <c:y val="0.2556525874458143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801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Housing affordability</a:t>
            </a:r>
            <a:r>
              <a:rPr lang="en-GB" baseline="0"/>
              <a:t> for</a:t>
            </a:r>
            <a:r>
              <a:rPr lang="en-GB"/>
              <a:t> England, Norfolk and districts, 2018 to 2022</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1237224709816336E-2"/>
          <c:y val="9.6963357222259225E-2"/>
          <c:w val="0.88933817451300501"/>
          <c:h val="0.62836037272871625"/>
        </c:manualLayout>
      </c:layout>
      <c:barChart>
        <c:barDir val="col"/>
        <c:grouping val="clustered"/>
        <c:varyColors val="0"/>
        <c:ser>
          <c:idx val="0"/>
          <c:order val="0"/>
          <c:tx>
            <c:strRef>
              <c:f>'HA charting'!$C$21</c:f>
              <c:strCache>
                <c:ptCount val="1"/>
                <c:pt idx="0">
                  <c:v>2018</c:v>
                </c:pt>
              </c:strCache>
            </c:strRef>
          </c:tx>
          <c:spPr>
            <a:solidFill>
              <a:schemeClr val="accent5">
                <a:tint val="54000"/>
              </a:schemeClr>
            </a:solidFill>
            <a:ln>
              <a:solidFill>
                <a:schemeClr val="tx1"/>
              </a:solidFill>
            </a:ln>
            <a:effectLst/>
          </c:spPr>
          <c:invertIfNegative val="0"/>
          <c:dPt>
            <c:idx val="0"/>
            <c:invertIfNegative val="0"/>
            <c:bubble3D val="0"/>
            <c:spPr>
              <a:solidFill>
                <a:schemeClr val="bg2">
                  <a:lumMod val="90000"/>
                </a:schemeClr>
              </a:solidFill>
              <a:ln>
                <a:solidFill>
                  <a:schemeClr val="tx1"/>
                </a:solidFill>
              </a:ln>
              <a:effectLst/>
            </c:spPr>
            <c:extLst>
              <c:ext xmlns:c16="http://schemas.microsoft.com/office/drawing/2014/chart" uri="{C3380CC4-5D6E-409C-BE32-E72D297353CC}">
                <c16:uniqueId val="{00000009-7C1A-4C3F-8B4E-AF0FF1CA523C}"/>
              </c:ext>
            </c:extLst>
          </c:dPt>
          <c:dPt>
            <c:idx val="1"/>
            <c:invertIfNegative val="0"/>
            <c:bubble3D val="0"/>
            <c:spPr>
              <a:solidFill>
                <a:srgbClr val="ACCA9E"/>
              </a:solidFill>
              <a:ln>
                <a:solidFill>
                  <a:schemeClr val="tx1"/>
                </a:solidFill>
              </a:ln>
              <a:effectLst/>
            </c:spPr>
            <c:extLst>
              <c:ext xmlns:c16="http://schemas.microsoft.com/office/drawing/2014/chart" uri="{C3380CC4-5D6E-409C-BE32-E72D297353CC}">
                <c16:uniqueId val="{00000004-7C1A-4C3F-8B4E-AF0FF1CA523C}"/>
              </c:ext>
            </c:extLst>
          </c:dPt>
          <c:cat>
            <c:strRef>
              <c:f>'HA charting'!$B$22:$B$30</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'HA charting'!$C$22:$C$30</c:f>
              <c:numCache>
                <c:formatCode>#,##0.00</c:formatCode>
                <c:ptCount val="9"/>
                <c:pt idx="0">
                  <c:v>7.71</c:v>
                </c:pt>
                <c:pt idx="1">
                  <c:v>8.2100000000000009</c:v>
                </c:pt>
                <c:pt idx="2">
                  <c:v>8.4499999999999993</c:v>
                </c:pt>
                <c:pt idx="3">
                  <c:v>8.25</c:v>
                </c:pt>
                <c:pt idx="4">
                  <c:v>6.75</c:v>
                </c:pt>
                <c:pt idx="5">
                  <c:v>7.72</c:v>
                </c:pt>
                <c:pt idx="6">
                  <c:v>9.7799999999999994</c:v>
                </c:pt>
                <c:pt idx="7">
                  <c:v>7.71</c:v>
                </c:pt>
                <c:pt idx="8">
                  <c:v>7.85</c:v>
                </c:pt>
              </c:numCache>
            </c:numRef>
          </c:val>
          <c:extLst>
            <c:ext xmlns:c16="http://schemas.microsoft.com/office/drawing/2014/chart" uri="{C3380CC4-5D6E-409C-BE32-E72D297353CC}">
              <c16:uniqueId val="{00000000-F824-4047-B66C-B59B766D0749}"/>
            </c:ext>
          </c:extLst>
        </c:ser>
        <c:ser>
          <c:idx val="1"/>
          <c:order val="1"/>
          <c:tx>
            <c:strRef>
              <c:f>'HA charting'!$D$21</c:f>
              <c:strCache>
                <c:ptCount val="1"/>
                <c:pt idx="0">
                  <c:v>2019</c:v>
                </c:pt>
              </c:strCache>
            </c:strRef>
          </c:tx>
          <c:spPr>
            <a:solidFill>
              <a:schemeClr val="accent5">
                <a:tint val="77000"/>
              </a:schemeClr>
            </a:solidFill>
            <a:ln>
              <a:solidFill>
                <a:schemeClr val="tx1"/>
              </a:solidFill>
            </a:ln>
            <a:effectLst/>
          </c:spPr>
          <c:invertIfNegative val="0"/>
          <c:dPt>
            <c:idx val="0"/>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8-7C1A-4C3F-8B4E-AF0FF1CA523C}"/>
              </c:ext>
            </c:extLst>
          </c:dPt>
          <c:dPt>
            <c:idx val="1"/>
            <c:invertIfNegative val="0"/>
            <c:bubble3D val="0"/>
            <c:spPr>
              <a:solidFill>
                <a:srgbClr val="88B76E"/>
              </a:solidFill>
              <a:ln>
                <a:solidFill>
                  <a:schemeClr val="tx1"/>
                </a:solidFill>
              </a:ln>
              <a:effectLst/>
            </c:spPr>
            <c:extLst>
              <c:ext xmlns:c16="http://schemas.microsoft.com/office/drawing/2014/chart" uri="{C3380CC4-5D6E-409C-BE32-E72D297353CC}">
                <c16:uniqueId val="{00000003-7C1A-4C3F-8B4E-AF0FF1CA523C}"/>
              </c:ext>
            </c:extLst>
          </c:dPt>
          <c:cat>
            <c:strRef>
              <c:f>'HA charting'!$B$22:$B$30</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'HA charting'!$D$22:$D$30</c:f>
              <c:numCache>
                <c:formatCode>#,##0.00</c:formatCode>
                <c:ptCount val="9"/>
                <c:pt idx="0">
                  <c:v>7.59</c:v>
                </c:pt>
                <c:pt idx="1">
                  <c:v>8.1999999999999993</c:v>
                </c:pt>
                <c:pt idx="2">
                  <c:v>8.1999999999999993</c:v>
                </c:pt>
                <c:pt idx="3">
                  <c:v>8.14</c:v>
                </c:pt>
                <c:pt idx="4">
                  <c:v>6.71</c:v>
                </c:pt>
                <c:pt idx="5">
                  <c:v>7.98</c:v>
                </c:pt>
                <c:pt idx="6">
                  <c:v>9.7200000000000006</c:v>
                </c:pt>
                <c:pt idx="7">
                  <c:v>7.35</c:v>
                </c:pt>
                <c:pt idx="8">
                  <c:v>8.23</c:v>
                </c:pt>
              </c:numCache>
            </c:numRef>
          </c:val>
          <c:extLst>
            <c:ext xmlns:c16="http://schemas.microsoft.com/office/drawing/2014/chart" uri="{C3380CC4-5D6E-409C-BE32-E72D297353CC}">
              <c16:uniqueId val="{00000001-F824-4047-B66C-B59B766D0749}"/>
            </c:ext>
          </c:extLst>
        </c:ser>
        <c:ser>
          <c:idx val="2"/>
          <c:order val="2"/>
          <c:tx>
            <c:strRef>
              <c:f>'HA charting'!$E$21</c:f>
              <c:strCache>
                <c:ptCount val="1"/>
                <c:pt idx="0">
                  <c:v>2020</c:v>
                </c:pt>
              </c:strCache>
            </c:strRef>
          </c:tx>
          <c:spPr>
            <a:solidFill>
              <a:schemeClr val="accent5"/>
            </a:solidFill>
            <a:ln>
              <a:solidFill>
                <a:schemeClr val="tx1"/>
              </a:solidFill>
            </a:ln>
            <a:effectLst/>
          </c:spPr>
          <c:invertIfNegative val="0"/>
          <c:dPt>
            <c:idx val="0"/>
            <c:invertIfNegative val="0"/>
            <c:bubble3D val="0"/>
            <c:spPr>
              <a:solidFill>
                <a:schemeClr val="bg2">
                  <a:lumMod val="50000"/>
                </a:schemeClr>
              </a:solidFill>
              <a:ln>
                <a:solidFill>
                  <a:schemeClr val="tx1"/>
                </a:solidFill>
              </a:ln>
              <a:effectLst/>
            </c:spPr>
            <c:extLst>
              <c:ext xmlns:c16="http://schemas.microsoft.com/office/drawing/2014/chart" uri="{C3380CC4-5D6E-409C-BE32-E72D297353CC}">
                <c16:uniqueId val="{00000007-7C1A-4C3F-8B4E-AF0FF1CA523C}"/>
              </c:ext>
            </c:extLst>
          </c:dPt>
          <c:dPt>
            <c:idx val="1"/>
            <c:invertIfNegative val="0"/>
            <c:bubble3D val="0"/>
            <c:spPr>
              <a:solidFill>
                <a:srgbClr val="6BA543"/>
              </a:solidFill>
              <a:ln>
                <a:solidFill>
                  <a:schemeClr val="tx1"/>
                </a:solidFill>
              </a:ln>
              <a:effectLst/>
            </c:spPr>
            <c:extLst>
              <c:ext xmlns:c16="http://schemas.microsoft.com/office/drawing/2014/chart" uri="{C3380CC4-5D6E-409C-BE32-E72D297353CC}">
                <c16:uniqueId val="{00000002-7C1A-4C3F-8B4E-AF0FF1CA523C}"/>
              </c:ext>
            </c:extLst>
          </c:dPt>
          <c:cat>
            <c:strRef>
              <c:f>'HA charting'!$B$22:$B$30</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'HA charting'!$E$22:$E$30</c:f>
              <c:numCache>
                <c:formatCode>#,##0.00</c:formatCode>
                <c:ptCount val="9"/>
                <c:pt idx="0">
                  <c:v>7.61</c:v>
                </c:pt>
                <c:pt idx="1">
                  <c:v>8.02</c:v>
                </c:pt>
                <c:pt idx="2">
                  <c:v>8.2799999999999994</c:v>
                </c:pt>
                <c:pt idx="3">
                  <c:v>7.81</c:v>
                </c:pt>
                <c:pt idx="4">
                  <c:v>6.26</c:v>
                </c:pt>
                <c:pt idx="5">
                  <c:v>7.23</c:v>
                </c:pt>
                <c:pt idx="6">
                  <c:v>9.5500000000000007</c:v>
                </c:pt>
                <c:pt idx="7">
                  <c:v>7.16</c:v>
                </c:pt>
                <c:pt idx="8">
                  <c:v>8.25</c:v>
                </c:pt>
              </c:numCache>
            </c:numRef>
          </c:val>
          <c:extLst>
            <c:ext xmlns:c16="http://schemas.microsoft.com/office/drawing/2014/chart" uri="{C3380CC4-5D6E-409C-BE32-E72D297353CC}">
              <c16:uniqueId val="{00000002-F824-4047-B66C-B59B766D0749}"/>
            </c:ext>
          </c:extLst>
        </c:ser>
        <c:ser>
          <c:idx val="3"/>
          <c:order val="3"/>
          <c:tx>
            <c:strRef>
              <c:f>'HA charting'!$F$21</c:f>
              <c:strCache>
                <c:ptCount val="1"/>
                <c:pt idx="0">
                  <c:v>2021</c:v>
                </c:pt>
              </c:strCache>
            </c:strRef>
          </c:tx>
          <c:spPr>
            <a:solidFill>
              <a:schemeClr val="accent5">
                <a:shade val="76000"/>
              </a:schemeClr>
            </a:solidFill>
            <a:ln>
              <a:solidFill>
                <a:schemeClr val="tx1"/>
              </a:solidFill>
            </a:ln>
            <a:effectLst/>
          </c:spPr>
          <c:invertIfNegative val="0"/>
          <c:dPt>
            <c:idx val="0"/>
            <c:invertIfNegative val="0"/>
            <c:bubble3D val="0"/>
            <c:spPr>
              <a:solidFill>
                <a:schemeClr val="bg2">
                  <a:lumMod val="25000"/>
                </a:schemeClr>
              </a:solidFill>
              <a:ln>
                <a:solidFill>
                  <a:schemeClr val="tx1"/>
                </a:solidFill>
              </a:ln>
              <a:effectLst/>
            </c:spPr>
            <c:extLst>
              <c:ext xmlns:c16="http://schemas.microsoft.com/office/drawing/2014/chart" uri="{C3380CC4-5D6E-409C-BE32-E72D297353CC}">
                <c16:uniqueId val="{00000006-7C1A-4C3F-8B4E-AF0FF1CA523C}"/>
              </c:ext>
            </c:extLst>
          </c:dPt>
          <c:dPt>
            <c:idx val="1"/>
            <c:invertIfNegative val="0"/>
            <c:bubble3D val="0"/>
            <c:spPr>
              <a:solidFill>
                <a:srgbClr val="5F933B"/>
              </a:solidFill>
              <a:ln>
                <a:solidFill>
                  <a:schemeClr val="tx1"/>
                </a:solidFill>
              </a:ln>
              <a:effectLst/>
            </c:spPr>
            <c:extLst>
              <c:ext xmlns:c16="http://schemas.microsoft.com/office/drawing/2014/chart" uri="{C3380CC4-5D6E-409C-BE32-E72D297353CC}">
                <c16:uniqueId val="{00000001-7C1A-4C3F-8B4E-AF0FF1CA523C}"/>
              </c:ext>
            </c:extLst>
          </c:dPt>
          <c:cat>
            <c:strRef>
              <c:f>'HA charting'!$B$22:$B$30</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'HA charting'!$F$22:$F$30</c:f>
              <c:numCache>
                <c:formatCode>#,##0.00</c:formatCode>
                <c:ptCount val="9"/>
                <c:pt idx="0">
                  <c:v>8.9</c:v>
                </c:pt>
                <c:pt idx="1">
                  <c:v>8.83</c:v>
                </c:pt>
                <c:pt idx="2">
                  <c:v>9.2799999999999994</c:v>
                </c:pt>
                <c:pt idx="3">
                  <c:v>9.43</c:v>
                </c:pt>
                <c:pt idx="4">
                  <c:v>7.49</c:v>
                </c:pt>
                <c:pt idx="5">
                  <c:v>9</c:v>
                </c:pt>
                <c:pt idx="6">
                  <c:v>10.42</c:v>
                </c:pt>
                <c:pt idx="7">
                  <c:v>7.42</c:v>
                </c:pt>
                <c:pt idx="8">
                  <c:v>8.89</c:v>
                </c:pt>
              </c:numCache>
            </c:numRef>
          </c:val>
          <c:extLst>
            <c:ext xmlns:c16="http://schemas.microsoft.com/office/drawing/2014/chart" uri="{C3380CC4-5D6E-409C-BE32-E72D297353CC}">
              <c16:uniqueId val="{00000003-F824-4047-B66C-B59B766D0749}"/>
            </c:ext>
          </c:extLst>
        </c:ser>
        <c:ser>
          <c:idx val="4"/>
          <c:order val="4"/>
          <c:tx>
            <c:strRef>
              <c:f>'HA charting'!$G$21</c:f>
              <c:strCache>
                <c:ptCount val="1"/>
                <c:pt idx="0">
                  <c:v>2022</c:v>
                </c:pt>
              </c:strCache>
            </c:strRef>
          </c:tx>
          <c:spPr>
            <a:solidFill>
              <a:schemeClr val="accent5">
                <a:shade val="53000"/>
              </a:schemeClr>
            </a:solidFill>
            <a:ln>
              <a:solidFill>
                <a:schemeClr val="tx1"/>
              </a:solidFill>
            </a:ln>
            <a:effectLst/>
          </c:spPr>
          <c:invertIfNegative val="0"/>
          <c:dPt>
            <c:idx val="0"/>
            <c:invertIfNegative val="0"/>
            <c:bubble3D val="0"/>
            <c:spPr>
              <a:solidFill>
                <a:schemeClr val="bg2">
                  <a:lumMod val="10000"/>
                </a:schemeClr>
              </a:solidFill>
              <a:ln>
                <a:solidFill>
                  <a:schemeClr val="tx1"/>
                </a:solidFill>
              </a:ln>
              <a:effectLst/>
            </c:spPr>
            <c:extLst>
              <c:ext xmlns:c16="http://schemas.microsoft.com/office/drawing/2014/chart" uri="{C3380CC4-5D6E-409C-BE32-E72D297353CC}">
                <c16:uniqueId val="{00000005-7C1A-4C3F-8B4E-AF0FF1CA523C}"/>
              </c:ext>
            </c:extLst>
          </c:dPt>
          <c:dPt>
            <c:idx val="1"/>
            <c:invertIfNegative val="0"/>
            <c:bubble3D val="0"/>
            <c:spPr>
              <a:solidFill>
                <a:srgbClr val="507E32"/>
              </a:solidFill>
              <a:ln>
                <a:solidFill>
                  <a:schemeClr val="tx1"/>
                </a:solidFill>
              </a:ln>
              <a:effectLst/>
            </c:spPr>
            <c:extLst>
              <c:ext xmlns:c16="http://schemas.microsoft.com/office/drawing/2014/chart" uri="{C3380CC4-5D6E-409C-BE32-E72D297353CC}">
                <c16:uniqueId val="{00000000-7C1A-4C3F-8B4E-AF0FF1CA523C}"/>
              </c:ext>
            </c:extLst>
          </c:dPt>
          <c:cat>
            <c:strRef>
              <c:f>'HA charting'!$B$22:$B$30</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'HA charting'!$G$22:$G$30</c:f>
              <c:numCache>
                <c:formatCode>#,##0.00</c:formatCode>
                <c:ptCount val="9"/>
                <c:pt idx="0">
                  <c:v>8.2799999999999994</c:v>
                </c:pt>
                <c:pt idx="1">
                  <c:v>8.57</c:v>
                </c:pt>
                <c:pt idx="2">
                  <c:v>8.65</c:v>
                </c:pt>
                <c:pt idx="3">
                  <c:v>9.24</c:v>
                </c:pt>
                <c:pt idx="4">
                  <c:v>6.75</c:v>
                </c:pt>
                <c:pt idx="5">
                  <c:v>8.91</c:v>
                </c:pt>
                <c:pt idx="6">
                  <c:v>10.43</c:v>
                </c:pt>
                <c:pt idx="7">
                  <c:v>7.18</c:v>
                </c:pt>
                <c:pt idx="8">
                  <c:v>9.23</c:v>
                </c:pt>
              </c:numCache>
            </c:numRef>
          </c:val>
          <c:extLst>
            <c:ext xmlns:c16="http://schemas.microsoft.com/office/drawing/2014/chart" uri="{C3380CC4-5D6E-409C-BE32-E72D297353CC}">
              <c16:uniqueId val="{00000004-F824-4047-B66C-B59B766D0749}"/>
            </c:ext>
          </c:extLst>
        </c:ser>
        <c:dLbls>
          <c:showLegendKey val="0"/>
          <c:showVal val="0"/>
          <c:showCatName val="0"/>
          <c:showSerName val="0"/>
          <c:showPercent val="0"/>
          <c:showBubbleSize val="0"/>
        </c:dLbls>
        <c:gapWidth val="219"/>
        <c:overlap val="-27"/>
        <c:axId val="703270448"/>
        <c:axId val="703260728"/>
      </c:barChart>
      <c:catAx>
        <c:axId val="703270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3260728"/>
        <c:crosses val="autoZero"/>
        <c:auto val="1"/>
        <c:lblAlgn val="ctr"/>
        <c:lblOffset val="100"/>
        <c:noMultiLvlLbl val="0"/>
      </c:catAx>
      <c:valAx>
        <c:axId val="70326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Ratio</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3270448"/>
        <c:crosses val="autoZero"/>
        <c:crossBetween val="between"/>
      </c:valAx>
      <c:spPr>
        <a:noFill/>
        <a:ln>
          <a:noFill/>
        </a:ln>
        <a:effectLst/>
      </c:spPr>
    </c:plotArea>
    <c:legend>
      <c:legendPos val="b"/>
      <c:layout>
        <c:manualLayout>
          <c:xMode val="edge"/>
          <c:yMode val="edge"/>
          <c:x val="0.30438732463845081"/>
          <c:y val="0.91742319022499919"/>
          <c:w val="0.39122521829355261"/>
          <c:h val="4.7834694750071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t>Median house price (existing dwellings) for England, Norfolk and districts, year ending September 2018 to year ending September 2022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519530010190477"/>
          <c:y val="0.14999439360385963"/>
          <c:w val="0.86146839031442113"/>
          <c:h val="0.59085941507105344"/>
        </c:manualLayout>
      </c:layout>
      <c:barChart>
        <c:barDir val="col"/>
        <c:grouping val="clustered"/>
        <c:varyColors val="0"/>
        <c:ser>
          <c:idx val="0"/>
          <c:order val="0"/>
          <c:tx>
            <c:strRef>
              <c:f>'[ratioofhousepriceexistingtoresidencebasedearnings - housing affordability.xlsx]house prices'!$C$20</c:f>
              <c:strCache>
                <c:ptCount val="1"/>
                <c:pt idx="0">
                  <c:v>Year ending Sep 2018</c:v>
                </c:pt>
              </c:strCache>
            </c:strRef>
          </c:tx>
          <c:spPr>
            <a:solidFill>
              <a:schemeClr val="accent5">
                <a:tint val="54000"/>
              </a:schemeClr>
            </a:solidFill>
            <a:ln>
              <a:solidFill>
                <a:schemeClr val="tx1"/>
              </a:solidFill>
            </a:ln>
            <a:effectLst/>
          </c:spPr>
          <c:invertIfNegative val="0"/>
          <c:dPt>
            <c:idx val="0"/>
            <c:invertIfNegative val="0"/>
            <c:bubble3D val="0"/>
            <c:spPr>
              <a:solidFill>
                <a:schemeClr val="bg2">
                  <a:lumMod val="90000"/>
                </a:schemeClr>
              </a:solidFill>
              <a:ln>
                <a:solidFill>
                  <a:schemeClr val="tx1"/>
                </a:solidFill>
              </a:ln>
              <a:effectLst/>
            </c:spPr>
            <c:extLst>
              <c:ext xmlns:c16="http://schemas.microsoft.com/office/drawing/2014/chart" uri="{C3380CC4-5D6E-409C-BE32-E72D297353CC}">
                <c16:uniqueId val="{00000009-B224-4F94-8C8F-8CFBDB07233E}"/>
              </c:ext>
            </c:extLst>
          </c:dPt>
          <c:dPt>
            <c:idx val="1"/>
            <c:invertIfNegative val="0"/>
            <c:bubble3D val="0"/>
            <c:spPr>
              <a:solidFill>
                <a:srgbClr val="ACCA9E"/>
              </a:solidFill>
              <a:ln>
                <a:solidFill>
                  <a:schemeClr val="tx1"/>
                </a:solidFill>
              </a:ln>
              <a:effectLst/>
            </c:spPr>
            <c:extLst>
              <c:ext xmlns:c16="http://schemas.microsoft.com/office/drawing/2014/chart" uri="{C3380CC4-5D6E-409C-BE32-E72D297353CC}">
                <c16:uniqueId val="{00000004-B224-4F94-8C8F-8CFBDB07233E}"/>
              </c:ext>
            </c:extLst>
          </c:dPt>
          <c:cat>
            <c:strRef>
              <c:f>'[1]house prices'!$B$21:$B$29</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'[1]house prices'!$C$21:$C$29</c:f>
              <c:numCache>
                <c:formatCode>#,##0</c:formatCode>
                <c:ptCount val="9"/>
                <c:pt idx="0">
                  <c:v>230000</c:v>
                </c:pt>
                <c:pt idx="1">
                  <c:v>220000</c:v>
                </c:pt>
                <c:pt idx="2">
                  <c:v>220000</c:v>
                </c:pt>
                <c:pt idx="3">
                  <c:v>240000</c:v>
                </c:pt>
                <c:pt idx="4">
                  <c:v>170000</c:v>
                </c:pt>
                <c:pt idx="5">
                  <c:v>210000</c:v>
                </c:pt>
                <c:pt idx="6">
                  <c:v>240000</c:v>
                </c:pt>
                <c:pt idx="7">
                  <c:v>194750</c:v>
                </c:pt>
                <c:pt idx="8">
                  <c:v>242500</c:v>
                </c:pt>
              </c:numCache>
            </c:numRef>
          </c:val>
          <c:extLst>
            <c:ext xmlns:c16="http://schemas.microsoft.com/office/drawing/2014/chart" uri="{C3380CC4-5D6E-409C-BE32-E72D297353CC}">
              <c16:uniqueId val="{00000000-6A95-45DF-B2DF-864CC3726E44}"/>
            </c:ext>
          </c:extLst>
        </c:ser>
        <c:ser>
          <c:idx val="1"/>
          <c:order val="1"/>
          <c:tx>
            <c:strRef>
              <c:f>'[ratioofhousepriceexistingtoresidencebasedearnings - housing affordability.xlsx]house prices'!$D$20</c:f>
              <c:strCache>
                <c:ptCount val="1"/>
                <c:pt idx="0">
                  <c:v>Year ending Sep 2019</c:v>
                </c:pt>
              </c:strCache>
            </c:strRef>
          </c:tx>
          <c:spPr>
            <a:solidFill>
              <a:schemeClr val="accent5">
                <a:tint val="77000"/>
              </a:schemeClr>
            </a:solidFill>
            <a:ln>
              <a:solidFill>
                <a:schemeClr val="tx1"/>
              </a:solidFill>
            </a:ln>
            <a:effectLst/>
          </c:spPr>
          <c:invertIfNegative val="0"/>
          <c:dPt>
            <c:idx val="0"/>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8-B224-4F94-8C8F-8CFBDB07233E}"/>
              </c:ext>
            </c:extLst>
          </c:dPt>
          <c:dPt>
            <c:idx val="1"/>
            <c:invertIfNegative val="0"/>
            <c:bubble3D val="0"/>
            <c:spPr>
              <a:solidFill>
                <a:srgbClr val="88B76E"/>
              </a:solidFill>
              <a:ln>
                <a:solidFill>
                  <a:schemeClr val="tx1"/>
                </a:solidFill>
              </a:ln>
              <a:effectLst/>
            </c:spPr>
            <c:extLst>
              <c:ext xmlns:c16="http://schemas.microsoft.com/office/drawing/2014/chart" uri="{C3380CC4-5D6E-409C-BE32-E72D297353CC}">
                <c16:uniqueId val="{00000003-B224-4F94-8C8F-8CFBDB07233E}"/>
              </c:ext>
            </c:extLst>
          </c:dPt>
          <c:cat>
            <c:strRef>
              <c:f>'[1]house prices'!$B$21:$B$29</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'[1]house prices'!$D$21:$D$29</c:f>
              <c:numCache>
                <c:formatCode>#,##0</c:formatCode>
                <c:ptCount val="9"/>
                <c:pt idx="0">
                  <c:v>233000</c:v>
                </c:pt>
                <c:pt idx="1">
                  <c:v>225000</c:v>
                </c:pt>
                <c:pt idx="2">
                  <c:v>215000</c:v>
                </c:pt>
                <c:pt idx="3">
                  <c:v>250000</c:v>
                </c:pt>
                <c:pt idx="4">
                  <c:v>174000</c:v>
                </c:pt>
                <c:pt idx="5">
                  <c:v>219000</c:v>
                </c:pt>
                <c:pt idx="6">
                  <c:v>250000</c:v>
                </c:pt>
                <c:pt idx="7">
                  <c:v>197000</c:v>
                </c:pt>
                <c:pt idx="8">
                  <c:v>250000</c:v>
                </c:pt>
              </c:numCache>
            </c:numRef>
          </c:val>
          <c:extLst>
            <c:ext xmlns:c16="http://schemas.microsoft.com/office/drawing/2014/chart" uri="{C3380CC4-5D6E-409C-BE32-E72D297353CC}">
              <c16:uniqueId val="{00000001-6A95-45DF-B2DF-864CC3726E44}"/>
            </c:ext>
          </c:extLst>
        </c:ser>
        <c:ser>
          <c:idx val="2"/>
          <c:order val="2"/>
          <c:tx>
            <c:strRef>
              <c:f>'[ratioofhousepriceexistingtoresidencebasedearnings - housing affordability.xlsx]house prices'!$E$20</c:f>
              <c:strCache>
                <c:ptCount val="1"/>
                <c:pt idx="0">
                  <c:v>Year ending Sep 2020</c:v>
                </c:pt>
              </c:strCache>
            </c:strRef>
          </c:tx>
          <c:spPr>
            <a:solidFill>
              <a:schemeClr val="accent5"/>
            </a:solidFill>
            <a:ln>
              <a:solidFill>
                <a:schemeClr val="tx1"/>
              </a:solidFill>
            </a:ln>
            <a:effectLst/>
          </c:spPr>
          <c:invertIfNegative val="0"/>
          <c:dPt>
            <c:idx val="0"/>
            <c:invertIfNegative val="0"/>
            <c:bubble3D val="0"/>
            <c:spPr>
              <a:solidFill>
                <a:schemeClr val="bg2">
                  <a:lumMod val="50000"/>
                </a:schemeClr>
              </a:solidFill>
              <a:ln>
                <a:solidFill>
                  <a:schemeClr val="tx1"/>
                </a:solidFill>
              </a:ln>
              <a:effectLst/>
            </c:spPr>
            <c:extLst>
              <c:ext xmlns:c16="http://schemas.microsoft.com/office/drawing/2014/chart" uri="{C3380CC4-5D6E-409C-BE32-E72D297353CC}">
                <c16:uniqueId val="{00000007-B224-4F94-8C8F-8CFBDB07233E}"/>
              </c:ext>
            </c:extLst>
          </c:dPt>
          <c:dPt>
            <c:idx val="1"/>
            <c:invertIfNegative val="0"/>
            <c:bubble3D val="0"/>
            <c:spPr>
              <a:solidFill>
                <a:srgbClr val="6BA543"/>
              </a:solidFill>
              <a:ln>
                <a:solidFill>
                  <a:schemeClr val="tx1"/>
                </a:solidFill>
              </a:ln>
              <a:effectLst/>
            </c:spPr>
            <c:extLst>
              <c:ext xmlns:c16="http://schemas.microsoft.com/office/drawing/2014/chart" uri="{C3380CC4-5D6E-409C-BE32-E72D297353CC}">
                <c16:uniqueId val="{00000002-B224-4F94-8C8F-8CFBDB07233E}"/>
              </c:ext>
            </c:extLst>
          </c:dPt>
          <c:cat>
            <c:strRef>
              <c:f>'[1]house prices'!$B$21:$B$29</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'[1]house prices'!$E$21:$E$29</c:f>
              <c:numCache>
                <c:formatCode>#,##0</c:formatCode>
                <c:ptCount val="9"/>
                <c:pt idx="0">
                  <c:v>242000</c:v>
                </c:pt>
                <c:pt idx="1">
                  <c:v>230000</c:v>
                </c:pt>
                <c:pt idx="2">
                  <c:v>220000</c:v>
                </c:pt>
                <c:pt idx="3">
                  <c:v>250000</c:v>
                </c:pt>
                <c:pt idx="4">
                  <c:v>176000</c:v>
                </c:pt>
                <c:pt idx="5">
                  <c:v>225000</c:v>
                </c:pt>
                <c:pt idx="6">
                  <c:v>260000</c:v>
                </c:pt>
                <c:pt idx="7">
                  <c:v>199250</c:v>
                </c:pt>
                <c:pt idx="8">
                  <c:v>250000</c:v>
                </c:pt>
              </c:numCache>
            </c:numRef>
          </c:val>
          <c:extLst>
            <c:ext xmlns:c16="http://schemas.microsoft.com/office/drawing/2014/chart" uri="{C3380CC4-5D6E-409C-BE32-E72D297353CC}">
              <c16:uniqueId val="{00000002-6A95-45DF-B2DF-864CC3726E44}"/>
            </c:ext>
          </c:extLst>
        </c:ser>
        <c:ser>
          <c:idx val="3"/>
          <c:order val="3"/>
          <c:tx>
            <c:strRef>
              <c:f>'[ratioofhousepriceexistingtoresidencebasedearnings - housing affordability.xlsx]house prices'!$F$20</c:f>
              <c:strCache>
                <c:ptCount val="1"/>
                <c:pt idx="0">
                  <c:v>Year ending Sep 2021</c:v>
                </c:pt>
              </c:strCache>
            </c:strRef>
          </c:tx>
          <c:spPr>
            <a:solidFill>
              <a:schemeClr val="accent5">
                <a:shade val="76000"/>
              </a:schemeClr>
            </a:solidFill>
            <a:ln>
              <a:solidFill>
                <a:schemeClr val="tx1"/>
              </a:solidFill>
            </a:ln>
            <a:effectLst/>
          </c:spPr>
          <c:invertIfNegative val="0"/>
          <c:dPt>
            <c:idx val="0"/>
            <c:invertIfNegative val="0"/>
            <c:bubble3D val="0"/>
            <c:spPr>
              <a:solidFill>
                <a:schemeClr val="bg2">
                  <a:lumMod val="25000"/>
                </a:schemeClr>
              </a:solidFill>
              <a:ln>
                <a:solidFill>
                  <a:schemeClr val="tx1"/>
                </a:solidFill>
              </a:ln>
              <a:effectLst/>
            </c:spPr>
            <c:extLst>
              <c:ext xmlns:c16="http://schemas.microsoft.com/office/drawing/2014/chart" uri="{C3380CC4-5D6E-409C-BE32-E72D297353CC}">
                <c16:uniqueId val="{00000006-B224-4F94-8C8F-8CFBDB07233E}"/>
              </c:ext>
            </c:extLst>
          </c:dPt>
          <c:dPt>
            <c:idx val="1"/>
            <c:invertIfNegative val="0"/>
            <c:bubble3D val="0"/>
            <c:spPr>
              <a:solidFill>
                <a:srgbClr val="5F933B"/>
              </a:solidFill>
              <a:ln>
                <a:solidFill>
                  <a:schemeClr val="tx1"/>
                </a:solidFill>
              </a:ln>
              <a:effectLst/>
            </c:spPr>
            <c:extLst>
              <c:ext xmlns:c16="http://schemas.microsoft.com/office/drawing/2014/chart" uri="{C3380CC4-5D6E-409C-BE32-E72D297353CC}">
                <c16:uniqueId val="{00000001-B224-4F94-8C8F-8CFBDB07233E}"/>
              </c:ext>
            </c:extLst>
          </c:dPt>
          <c:cat>
            <c:strRef>
              <c:f>'[1]house prices'!$B$21:$B$29</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'[1]house prices'!$F$21:$F$29</c:f>
              <c:numCache>
                <c:formatCode>#,##0</c:formatCode>
                <c:ptCount val="9"/>
                <c:pt idx="0">
                  <c:v>280000</c:v>
                </c:pt>
                <c:pt idx="1">
                  <c:v>255000</c:v>
                </c:pt>
                <c:pt idx="2">
                  <c:v>250000</c:v>
                </c:pt>
                <c:pt idx="3">
                  <c:v>275000</c:v>
                </c:pt>
                <c:pt idx="4">
                  <c:v>204500</c:v>
                </c:pt>
                <c:pt idx="5">
                  <c:v>253000</c:v>
                </c:pt>
                <c:pt idx="6">
                  <c:v>292000</c:v>
                </c:pt>
                <c:pt idx="7">
                  <c:v>216500</c:v>
                </c:pt>
                <c:pt idx="8">
                  <c:v>280000</c:v>
                </c:pt>
              </c:numCache>
            </c:numRef>
          </c:val>
          <c:extLst>
            <c:ext xmlns:c16="http://schemas.microsoft.com/office/drawing/2014/chart" uri="{C3380CC4-5D6E-409C-BE32-E72D297353CC}">
              <c16:uniqueId val="{00000003-6A95-45DF-B2DF-864CC3726E44}"/>
            </c:ext>
          </c:extLst>
        </c:ser>
        <c:ser>
          <c:idx val="4"/>
          <c:order val="4"/>
          <c:tx>
            <c:strRef>
              <c:f>'[ratioofhousepriceexistingtoresidencebasedearnings - housing affordability.xlsx]house prices'!$G$20</c:f>
              <c:strCache>
                <c:ptCount val="1"/>
                <c:pt idx="0">
                  <c:v>Year ending Sep 2022</c:v>
                </c:pt>
              </c:strCache>
            </c:strRef>
          </c:tx>
          <c:spPr>
            <a:solidFill>
              <a:schemeClr val="accent5">
                <a:shade val="53000"/>
              </a:schemeClr>
            </a:solidFill>
            <a:ln>
              <a:solidFill>
                <a:schemeClr val="tx1"/>
              </a:solidFill>
            </a:ln>
            <a:effectLst/>
          </c:spPr>
          <c:invertIfNegative val="0"/>
          <c:dPt>
            <c:idx val="0"/>
            <c:invertIfNegative val="0"/>
            <c:bubble3D val="0"/>
            <c:spPr>
              <a:solidFill>
                <a:schemeClr val="bg2">
                  <a:lumMod val="10000"/>
                </a:schemeClr>
              </a:solidFill>
              <a:ln>
                <a:solidFill>
                  <a:schemeClr val="tx1"/>
                </a:solidFill>
              </a:ln>
              <a:effectLst/>
            </c:spPr>
            <c:extLst>
              <c:ext xmlns:c16="http://schemas.microsoft.com/office/drawing/2014/chart" uri="{C3380CC4-5D6E-409C-BE32-E72D297353CC}">
                <c16:uniqueId val="{00000005-B224-4F94-8C8F-8CFBDB07233E}"/>
              </c:ext>
            </c:extLst>
          </c:dPt>
          <c:dPt>
            <c:idx val="1"/>
            <c:invertIfNegative val="0"/>
            <c:bubble3D val="0"/>
            <c:spPr>
              <a:solidFill>
                <a:srgbClr val="507E32"/>
              </a:solidFill>
              <a:ln>
                <a:solidFill>
                  <a:schemeClr val="tx1"/>
                </a:solidFill>
              </a:ln>
              <a:effectLst/>
            </c:spPr>
            <c:extLst>
              <c:ext xmlns:c16="http://schemas.microsoft.com/office/drawing/2014/chart" uri="{C3380CC4-5D6E-409C-BE32-E72D297353CC}">
                <c16:uniqueId val="{00000000-B224-4F94-8C8F-8CFBDB07233E}"/>
              </c:ext>
            </c:extLst>
          </c:dPt>
          <c:dLbls>
            <c:dLbl>
              <c:idx val="7"/>
              <c:layout>
                <c:manualLayout>
                  <c:x val="-9.9527622572446843E-3"/>
                  <c:y val="-4.81089398532184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431-4765-867E-F587531805A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'[1]house prices'!$B$21:$B$29</c:f>
              <c:strCache>
                <c:ptCount val="9"/>
                <c:pt idx="0">
                  <c:v>England </c:v>
                </c:pt>
                <c:pt idx="1">
                  <c:v>Norfolk</c:v>
                </c:pt>
                <c:pt idx="2">
                  <c:v>Breckland</c:v>
                </c:pt>
                <c:pt idx="3">
                  <c:v>Broadland</c:v>
                </c:pt>
                <c:pt idx="4">
                  <c:v>Great Yarmouth</c:v>
                </c:pt>
                <c:pt idx="5">
                  <c:v>King's Lynn and West Norfolk</c:v>
                </c:pt>
                <c:pt idx="6">
                  <c:v>North Norfolk</c:v>
                </c:pt>
                <c:pt idx="7">
                  <c:v>Norwich</c:v>
                </c:pt>
                <c:pt idx="8">
                  <c:v>South Norfolk</c:v>
                </c:pt>
              </c:strCache>
            </c:strRef>
          </c:cat>
          <c:val>
            <c:numRef>
              <c:f>'[1]house prices'!$G$21:$G$29</c:f>
              <c:numCache>
                <c:formatCode>#,##0</c:formatCode>
                <c:ptCount val="9"/>
                <c:pt idx="0">
                  <c:v>275000</c:v>
                </c:pt>
                <c:pt idx="1">
                  <c:v>262300</c:v>
                </c:pt>
                <c:pt idx="2">
                  <c:v>260000</c:v>
                </c:pt>
                <c:pt idx="3">
                  <c:v>295000</c:v>
                </c:pt>
                <c:pt idx="4">
                  <c:v>210000</c:v>
                </c:pt>
                <c:pt idx="5">
                  <c:v>259500</c:v>
                </c:pt>
                <c:pt idx="6">
                  <c:v>300000</c:v>
                </c:pt>
                <c:pt idx="7">
                  <c:v>226500</c:v>
                </c:pt>
                <c:pt idx="8">
                  <c:v>290000</c:v>
                </c:pt>
              </c:numCache>
            </c:numRef>
          </c:val>
          <c:extLst>
            <c:ext xmlns:c16="http://schemas.microsoft.com/office/drawing/2014/chart" uri="{C3380CC4-5D6E-409C-BE32-E72D297353CC}">
              <c16:uniqueId val="{00000004-6A95-45DF-B2DF-864CC3726E44}"/>
            </c:ext>
          </c:extLst>
        </c:ser>
        <c:dLbls>
          <c:showLegendKey val="0"/>
          <c:showVal val="0"/>
          <c:showCatName val="0"/>
          <c:showSerName val="0"/>
          <c:showPercent val="0"/>
          <c:showBubbleSize val="0"/>
        </c:dLbls>
        <c:gapWidth val="219"/>
        <c:overlap val="-27"/>
        <c:axId val="870913440"/>
        <c:axId val="870919560"/>
      </c:barChart>
      <c:catAx>
        <c:axId val="8709134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0919560"/>
        <c:crosses val="autoZero"/>
        <c:auto val="1"/>
        <c:lblAlgn val="ctr"/>
        <c:lblOffset val="100"/>
        <c:noMultiLvlLbl val="0"/>
      </c:catAx>
      <c:valAx>
        <c:axId val="870919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Pounds (£)</a:t>
                </a:r>
              </a:p>
            </c:rich>
          </c:tx>
          <c:layout>
            <c:manualLayout>
              <c:xMode val="edge"/>
              <c:yMode val="edge"/>
              <c:x val="1.9683481262031114E-4"/>
              <c:y val="0.3575854160968724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0913440"/>
        <c:crosses val="autoZero"/>
        <c:crossBetween val="between"/>
      </c:valAx>
      <c:spPr>
        <a:noFill/>
        <a:ln>
          <a:noFill/>
        </a:ln>
        <a:effectLst/>
      </c:spPr>
    </c:plotArea>
    <c:legend>
      <c:legendPos val="b"/>
      <c:layout>
        <c:manualLayout>
          <c:xMode val="edge"/>
          <c:yMode val="edge"/>
          <c:x val="7.1554091173049283E-2"/>
          <c:y val="0.91673062251452908"/>
          <c:w val="0.91833747795605436"/>
          <c:h val="8.1557662835249053E-2"/>
        </c:manualLayout>
      </c:layout>
      <c:overlay val="0"/>
      <c:spPr>
        <a:noFill/>
        <a:ln>
          <a:noFill/>
        </a:ln>
        <a:effectLst/>
      </c:spPr>
      <c:txPr>
        <a:bodyPr rot="0" spcFirstLastPara="1" vertOverflow="ellipsis" vert="horz" wrap="square" anchor="ctr" anchorCtr="1"/>
        <a:lstStyle/>
        <a:p>
          <a:pPr algn="just">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Gross Disposable Household Income, Norfolk districts vs UK, 2019 - 2021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'[datadownload - gross disposable household income 2021.xlsx]working'!$Y$2</c:f>
              <c:strCache>
                <c:ptCount val="1"/>
                <c:pt idx="0">
                  <c:v>2019</c:v>
                </c:pt>
              </c:strCache>
            </c:strRef>
          </c:tx>
          <c:spPr>
            <a:solidFill>
              <a:schemeClr val="accent5">
                <a:tint val="65000"/>
              </a:schemeClr>
            </a:solidFill>
            <a:ln>
              <a:solidFill>
                <a:schemeClr val="tx1"/>
              </a:solidFill>
            </a:ln>
            <a:effectLst/>
          </c:spPr>
          <c:invertIfNegative val="0"/>
          <c:dPt>
            <c:idx val="7"/>
            <c:invertIfNegative val="0"/>
            <c:bubble3D val="0"/>
            <c:spPr>
              <a:solidFill>
                <a:schemeClr val="bg2">
                  <a:lumMod val="75000"/>
                </a:schemeClr>
              </a:solidFill>
              <a:ln>
                <a:solidFill>
                  <a:schemeClr val="tx1"/>
                </a:solidFill>
              </a:ln>
              <a:effectLst/>
            </c:spPr>
            <c:extLst>
              <c:ext xmlns:c16="http://schemas.microsoft.com/office/drawing/2014/chart" uri="{C3380CC4-5D6E-409C-BE32-E72D297353CC}">
                <c16:uniqueId val="{00000002-CCC1-4584-B282-632EA920FD51}"/>
              </c:ext>
            </c:extLst>
          </c:dPt>
          <c:cat>
            <c:strRef>
              <c:f>'[datadownload - gross disposable household income 2021.xlsx]working'!$B$3:$B$10</c:f>
              <c:strCache>
                <c:ptCount val="8"/>
                <c:pt idx="0">
                  <c:v>Broadland</c:v>
                </c:pt>
                <c:pt idx="1">
                  <c:v>Great Yarmouth</c:v>
                </c:pt>
                <c:pt idx="2">
                  <c:v>Norwich</c:v>
                </c:pt>
                <c:pt idx="3">
                  <c:v>King's Lynn and West Norfolk</c:v>
                </c:pt>
                <c:pt idx="4">
                  <c:v>North Norfolk</c:v>
                </c:pt>
                <c:pt idx="5">
                  <c:v>Breckland</c:v>
                </c:pt>
                <c:pt idx="6">
                  <c:v>South Norfolk</c:v>
                </c:pt>
                <c:pt idx="7">
                  <c:v>UK</c:v>
                </c:pt>
              </c:strCache>
            </c:strRef>
          </c:cat>
          <c:val>
            <c:numRef>
              <c:f>'[datadownload - gross disposable household income 2021.xlsx]working'!$Y$3:$Y$10</c:f>
              <c:numCache>
                <c:formatCode>"£"#,##0</c:formatCode>
                <c:ptCount val="8"/>
                <c:pt idx="0">
                  <c:v>20730</c:v>
                </c:pt>
                <c:pt idx="1">
                  <c:v>16205</c:v>
                </c:pt>
                <c:pt idx="2">
                  <c:v>16995</c:v>
                </c:pt>
                <c:pt idx="3">
                  <c:v>18906</c:v>
                </c:pt>
                <c:pt idx="4">
                  <c:v>20834</c:v>
                </c:pt>
                <c:pt idx="5">
                  <c:v>18156</c:v>
                </c:pt>
                <c:pt idx="6">
                  <c:v>20363</c:v>
                </c:pt>
                <c:pt idx="7">
                  <c:v>21104</c:v>
                </c:pt>
              </c:numCache>
            </c:numRef>
          </c:val>
          <c:extLst>
            <c:ext xmlns:c16="http://schemas.microsoft.com/office/drawing/2014/chart" uri="{C3380CC4-5D6E-409C-BE32-E72D297353CC}">
              <c16:uniqueId val="{00000000-133B-4E30-9640-07064E8DAA0F}"/>
            </c:ext>
          </c:extLst>
        </c:ser>
        <c:ser>
          <c:idx val="1"/>
          <c:order val="1"/>
          <c:tx>
            <c:strRef>
              <c:f>'[datadownload - gross disposable household income 2021.xlsx]working'!$Z$2</c:f>
              <c:strCache>
                <c:ptCount val="1"/>
                <c:pt idx="0">
                  <c:v>2020</c:v>
                </c:pt>
              </c:strCache>
            </c:strRef>
          </c:tx>
          <c:spPr>
            <a:solidFill>
              <a:schemeClr val="accent5"/>
            </a:solidFill>
            <a:ln>
              <a:solidFill>
                <a:schemeClr val="tx1"/>
              </a:solidFill>
            </a:ln>
            <a:effectLst/>
          </c:spPr>
          <c:invertIfNegative val="0"/>
          <c:dPt>
            <c:idx val="7"/>
            <c:invertIfNegative val="0"/>
            <c:bubble3D val="0"/>
            <c:spPr>
              <a:solidFill>
                <a:schemeClr val="bg2">
                  <a:lumMod val="50000"/>
                </a:schemeClr>
              </a:solidFill>
              <a:ln>
                <a:solidFill>
                  <a:schemeClr val="tx1"/>
                </a:solidFill>
              </a:ln>
              <a:effectLst/>
            </c:spPr>
            <c:extLst>
              <c:ext xmlns:c16="http://schemas.microsoft.com/office/drawing/2014/chart" uri="{C3380CC4-5D6E-409C-BE32-E72D297353CC}">
                <c16:uniqueId val="{00000001-CCC1-4584-B282-632EA920FD51}"/>
              </c:ext>
            </c:extLst>
          </c:dPt>
          <c:cat>
            <c:strRef>
              <c:f>'[datadownload - gross disposable household income 2021.xlsx]working'!$B$3:$B$10</c:f>
              <c:strCache>
                <c:ptCount val="8"/>
                <c:pt idx="0">
                  <c:v>Broadland</c:v>
                </c:pt>
                <c:pt idx="1">
                  <c:v>Great Yarmouth</c:v>
                </c:pt>
                <c:pt idx="2">
                  <c:v>Norwich</c:v>
                </c:pt>
                <c:pt idx="3">
                  <c:v>King's Lynn and West Norfolk</c:v>
                </c:pt>
                <c:pt idx="4">
                  <c:v>North Norfolk</c:v>
                </c:pt>
                <c:pt idx="5">
                  <c:v>Breckland</c:v>
                </c:pt>
                <c:pt idx="6">
                  <c:v>South Norfolk</c:v>
                </c:pt>
                <c:pt idx="7">
                  <c:v>UK</c:v>
                </c:pt>
              </c:strCache>
            </c:strRef>
          </c:cat>
          <c:val>
            <c:numRef>
              <c:f>'[datadownload - gross disposable household income 2021.xlsx]working'!$Z$3:$Z$10</c:f>
              <c:numCache>
                <c:formatCode>"£"#,##0</c:formatCode>
                <c:ptCount val="8"/>
                <c:pt idx="0">
                  <c:v>20368</c:v>
                </c:pt>
                <c:pt idx="1">
                  <c:v>16923</c:v>
                </c:pt>
                <c:pt idx="2">
                  <c:v>16640</c:v>
                </c:pt>
                <c:pt idx="3">
                  <c:v>19204</c:v>
                </c:pt>
                <c:pt idx="4">
                  <c:v>19517</c:v>
                </c:pt>
                <c:pt idx="5">
                  <c:v>18336</c:v>
                </c:pt>
                <c:pt idx="6">
                  <c:v>19986</c:v>
                </c:pt>
                <c:pt idx="7">
                  <c:v>20907</c:v>
                </c:pt>
              </c:numCache>
            </c:numRef>
          </c:val>
          <c:extLst>
            <c:ext xmlns:c16="http://schemas.microsoft.com/office/drawing/2014/chart" uri="{C3380CC4-5D6E-409C-BE32-E72D297353CC}">
              <c16:uniqueId val="{00000001-133B-4E30-9640-07064E8DAA0F}"/>
            </c:ext>
          </c:extLst>
        </c:ser>
        <c:ser>
          <c:idx val="2"/>
          <c:order val="2"/>
          <c:tx>
            <c:strRef>
              <c:f>'[datadownload - gross disposable household income 2021.xlsx]working'!$AA$2</c:f>
              <c:strCache>
                <c:ptCount val="1"/>
                <c:pt idx="0">
                  <c:v>2021</c:v>
                </c:pt>
              </c:strCache>
            </c:strRef>
          </c:tx>
          <c:spPr>
            <a:solidFill>
              <a:schemeClr val="accent5">
                <a:shade val="65000"/>
              </a:schemeClr>
            </a:solidFill>
            <a:ln>
              <a:solidFill>
                <a:schemeClr val="tx1"/>
              </a:solidFill>
            </a:ln>
            <a:effectLst/>
          </c:spPr>
          <c:invertIfNegative val="0"/>
          <c:dPt>
            <c:idx val="7"/>
            <c:invertIfNegative val="0"/>
            <c:bubble3D val="0"/>
            <c:spPr>
              <a:solidFill>
                <a:schemeClr val="bg2">
                  <a:lumMod val="25000"/>
                </a:schemeClr>
              </a:solidFill>
              <a:ln>
                <a:solidFill>
                  <a:schemeClr val="tx1"/>
                </a:solidFill>
              </a:ln>
              <a:effectLst/>
            </c:spPr>
            <c:extLst>
              <c:ext xmlns:c16="http://schemas.microsoft.com/office/drawing/2014/chart" uri="{C3380CC4-5D6E-409C-BE32-E72D297353CC}">
                <c16:uniqueId val="{00000000-CCC1-4584-B282-632EA920FD5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'[datadownload - gross disposable household income 2021.xlsx]working'!$B$3:$B$10</c:f>
              <c:strCache>
                <c:ptCount val="8"/>
                <c:pt idx="0">
                  <c:v>Broadland</c:v>
                </c:pt>
                <c:pt idx="1">
                  <c:v>Great Yarmouth</c:v>
                </c:pt>
                <c:pt idx="2">
                  <c:v>Norwich</c:v>
                </c:pt>
                <c:pt idx="3">
                  <c:v>King's Lynn and West Norfolk</c:v>
                </c:pt>
                <c:pt idx="4">
                  <c:v>North Norfolk</c:v>
                </c:pt>
                <c:pt idx="5">
                  <c:v>Breckland</c:v>
                </c:pt>
                <c:pt idx="6">
                  <c:v>South Norfolk</c:v>
                </c:pt>
                <c:pt idx="7">
                  <c:v>UK</c:v>
                </c:pt>
              </c:strCache>
            </c:strRef>
          </c:cat>
          <c:val>
            <c:numRef>
              <c:f>'[datadownload - gross disposable household income 2021.xlsx]working'!$AA$3:$AA$10</c:f>
              <c:numCache>
                <c:formatCode>"£"#,##0</c:formatCode>
                <c:ptCount val="8"/>
                <c:pt idx="0">
                  <c:v>21326</c:v>
                </c:pt>
                <c:pt idx="1">
                  <c:v>17332</c:v>
                </c:pt>
                <c:pt idx="2">
                  <c:v>16980</c:v>
                </c:pt>
                <c:pt idx="3">
                  <c:v>19305</c:v>
                </c:pt>
                <c:pt idx="4">
                  <c:v>20600</c:v>
                </c:pt>
                <c:pt idx="5">
                  <c:v>19050</c:v>
                </c:pt>
                <c:pt idx="6">
                  <c:v>21069</c:v>
                </c:pt>
                <c:pt idx="7">
                  <c:v>21679</c:v>
                </c:pt>
              </c:numCache>
            </c:numRef>
          </c:val>
          <c:extLst>
            <c:ext xmlns:c16="http://schemas.microsoft.com/office/drawing/2014/chart" uri="{C3380CC4-5D6E-409C-BE32-E72D297353CC}">
              <c16:uniqueId val="{00000002-133B-4E30-9640-07064E8DAA0F}"/>
            </c:ext>
          </c:extLst>
        </c:ser>
        <c:dLbls>
          <c:showLegendKey val="0"/>
          <c:showVal val="0"/>
          <c:showCatName val="0"/>
          <c:showSerName val="0"/>
          <c:showPercent val="0"/>
          <c:showBubbleSize val="0"/>
        </c:dLbls>
        <c:gapWidth val="150"/>
        <c:axId val="714819664"/>
        <c:axId val="714820024"/>
      </c:barChart>
      <c:catAx>
        <c:axId val="71481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4820024"/>
        <c:crosses val="autoZero"/>
        <c:auto val="1"/>
        <c:lblAlgn val="ctr"/>
        <c:lblOffset val="100"/>
        <c:noMultiLvlLbl val="0"/>
      </c:catAx>
      <c:valAx>
        <c:axId val="714820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Pounds (£)</a:t>
                </a:r>
              </a:p>
            </c:rich>
          </c:tx>
          <c:layout>
            <c:manualLayout>
              <c:xMode val="edge"/>
              <c:yMode val="edge"/>
              <c:x val="6.4012556541799756E-3"/>
              <c:y val="0.368694252873563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4819664"/>
        <c:crosses val="autoZero"/>
        <c:crossBetween val="between"/>
      </c:valAx>
      <c:spPr>
        <a:noFill/>
        <a:ln>
          <a:noFill/>
        </a:ln>
        <a:effectLst/>
      </c:spPr>
    </c:plotArea>
    <c:legend>
      <c:legendPos val="b"/>
      <c:layout>
        <c:manualLayout>
          <c:xMode val="edge"/>
          <c:yMode val="edge"/>
          <c:x val="0.38832272358811043"/>
          <c:y val="0.9458038314176247"/>
          <c:w val="0.22335442681480952"/>
          <c:h val="4.689731800766283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a:t>Average travel time (2019) to employment centre (5k+ employees)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535576923076923"/>
          <c:y val="0.2428406432748538"/>
          <c:w val="0.82479380341880337"/>
          <c:h val="0.60215935672514609"/>
        </c:manualLayout>
      </c:layout>
      <c:barChart>
        <c:barDir val="col"/>
        <c:grouping val="clustered"/>
        <c:varyColors val="0"/>
        <c:ser>
          <c:idx val="0"/>
          <c:order val="0"/>
          <c:tx>
            <c:strRef>
              <c:f>'[NES Evidence Base Underlying Data.xlsx]Journey times'!$B$4</c:f>
              <c:strCache>
                <c:ptCount val="1"/>
                <c:pt idx="0">
                  <c:v>Norfolk</c:v>
                </c:pt>
              </c:strCache>
            </c:strRef>
          </c:tx>
          <c:spPr>
            <a:solidFill>
              <a:srgbClr val="97BF0D"/>
            </a:solidFill>
            <a:ln>
              <a:noFill/>
            </a:ln>
            <a:effectLst/>
          </c:spPr>
          <c:invertIfNegative val="0"/>
          <c:cat>
            <c:strRef>
              <c:f>'[NES Evidence Base Underlying Data.xlsx]Journey times'!$C$3:$E$3</c:f>
              <c:strCache>
                <c:ptCount val="3"/>
                <c:pt idx="0">
                  <c:v>Car</c:v>
                </c:pt>
                <c:pt idx="1">
                  <c:v>Cycle</c:v>
                </c:pt>
                <c:pt idx="2">
                  <c:v>Public transport / Walking</c:v>
                </c:pt>
              </c:strCache>
            </c:strRef>
          </c:cat>
          <c:val>
            <c:numRef>
              <c:f>'[NES Evidence Base Underlying Data.xlsx]Journey times'!$C$4:$E$4</c:f>
              <c:numCache>
                <c:formatCode>General</c:formatCode>
                <c:ptCount val="3"/>
                <c:pt idx="0">
                  <c:v>28</c:v>
                </c:pt>
                <c:pt idx="1">
                  <c:v>71</c:v>
                </c:pt>
                <c:pt idx="2">
                  <c:v>58</c:v>
                </c:pt>
              </c:numCache>
            </c:numRef>
          </c:val>
          <c:extLst>
            <c:ext xmlns:c16="http://schemas.microsoft.com/office/drawing/2014/chart" uri="{C3380CC4-5D6E-409C-BE32-E72D297353CC}">
              <c16:uniqueId val="{00000000-6171-44AA-ACD7-140C532F51F4}"/>
            </c:ext>
          </c:extLst>
        </c:ser>
        <c:ser>
          <c:idx val="1"/>
          <c:order val="1"/>
          <c:tx>
            <c:strRef>
              <c:f>'[NES Evidence Base Underlying Data.xlsx]Journey times'!$B$5</c:f>
              <c:strCache>
                <c:ptCount val="1"/>
                <c:pt idx="0">
                  <c:v>East of England</c:v>
                </c:pt>
              </c:strCache>
            </c:strRef>
          </c:tx>
          <c:spPr>
            <a:solidFill>
              <a:srgbClr val="E7E6E6">
                <a:lumMod val="50000"/>
              </a:srgbClr>
            </a:solidFill>
            <a:ln>
              <a:noFill/>
            </a:ln>
            <a:effectLst/>
          </c:spPr>
          <c:invertIfNegative val="0"/>
          <c:cat>
            <c:strRef>
              <c:f>'[NES Evidence Base Underlying Data.xlsx]Journey times'!$C$3:$E$3</c:f>
              <c:strCache>
                <c:ptCount val="3"/>
                <c:pt idx="0">
                  <c:v>Car</c:v>
                </c:pt>
                <c:pt idx="1">
                  <c:v>Cycle</c:v>
                </c:pt>
                <c:pt idx="2">
                  <c:v>Public transport / Walking</c:v>
                </c:pt>
              </c:strCache>
            </c:strRef>
          </c:cat>
          <c:val>
            <c:numRef>
              <c:f>'[NES Evidence Base Underlying Data.xlsx]Journey times'!$C$5:$E$5</c:f>
              <c:numCache>
                <c:formatCode>General</c:formatCode>
                <c:ptCount val="3"/>
                <c:pt idx="0">
                  <c:v>19</c:v>
                </c:pt>
                <c:pt idx="1">
                  <c:v>40</c:v>
                </c:pt>
                <c:pt idx="2">
                  <c:v>37</c:v>
                </c:pt>
              </c:numCache>
            </c:numRef>
          </c:val>
          <c:extLst>
            <c:ext xmlns:c16="http://schemas.microsoft.com/office/drawing/2014/chart" uri="{C3380CC4-5D6E-409C-BE32-E72D297353CC}">
              <c16:uniqueId val="{00000001-6171-44AA-ACD7-140C532F51F4}"/>
            </c:ext>
          </c:extLst>
        </c:ser>
        <c:ser>
          <c:idx val="2"/>
          <c:order val="2"/>
          <c:tx>
            <c:strRef>
              <c:f>'[NES Evidence Base Underlying Data.xlsx]Journey times'!$B$6</c:f>
              <c:strCache>
                <c:ptCount val="1"/>
                <c:pt idx="0">
                  <c:v>England</c:v>
                </c:pt>
              </c:strCache>
            </c:strRef>
          </c:tx>
          <c:spPr>
            <a:solidFill>
              <a:sysClr val="windowText" lastClr="000000"/>
            </a:solidFill>
            <a:ln>
              <a:noFill/>
            </a:ln>
            <a:effectLst/>
          </c:spPr>
          <c:invertIfNegative val="0"/>
          <c:cat>
            <c:strRef>
              <c:f>'[NES Evidence Base Underlying Data.xlsx]Journey times'!$C$3:$E$3</c:f>
              <c:strCache>
                <c:ptCount val="3"/>
                <c:pt idx="0">
                  <c:v>Car</c:v>
                </c:pt>
                <c:pt idx="1">
                  <c:v>Cycle</c:v>
                </c:pt>
                <c:pt idx="2">
                  <c:v>Public transport / Walking</c:v>
                </c:pt>
              </c:strCache>
            </c:strRef>
          </c:cat>
          <c:val>
            <c:numRef>
              <c:f>'[NES Evidence Base Underlying Data.xlsx]Journey times'!$C$6:$E$6</c:f>
              <c:numCache>
                <c:formatCode>General</c:formatCode>
                <c:ptCount val="3"/>
                <c:pt idx="0">
                  <c:v>16</c:v>
                </c:pt>
                <c:pt idx="1">
                  <c:v>30</c:v>
                </c:pt>
                <c:pt idx="2">
                  <c:v>31</c:v>
                </c:pt>
              </c:numCache>
            </c:numRef>
          </c:val>
          <c:extLst>
            <c:ext xmlns:c16="http://schemas.microsoft.com/office/drawing/2014/chart" uri="{C3380CC4-5D6E-409C-BE32-E72D297353CC}">
              <c16:uniqueId val="{00000002-6171-44AA-ACD7-140C532F51F4}"/>
            </c:ext>
          </c:extLst>
        </c:ser>
        <c:dLbls>
          <c:showLegendKey val="0"/>
          <c:showVal val="0"/>
          <c:showCatName val="0"/>
          <c:showSerName val="0"/>
          <c:showPercent val="0"/>
          <c:showBubbleSize val="0"/>
        </c:dLbls>
        <c:gapWidth val="219"/>
        <c:overlap val="-27"/>
        <c:axId val="870913080"/>
        <c:axId val="870917040"/>
      </c:barChart>
      <c:catAx>
        <c:axId val="8709130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Mode of Transport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0917040"/>
        <c:crosses val="autoZero"/>
        <c:auto val="1"/>
        <c:lblAlgn val="ctr"/>
        <c:lblOffset val="100"/>
        <c:noMultiLvlLbl val="0"/>
      </c:catAx>
      <c:valAx>
        <c:axId val="870917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Minutes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0913080"/>
        <c:crosses val="autoZero"/>
        <c:crossBetween val="between"/>
      </c:valAx>
      <c:spPr>
        <a:noFill/>
        <a:ln>
          <a:noFill/>
        </a:ln>
        <a:effectLst/>
      </c:spPr>
    </c:plotArea>
    <c:legend>
      <c:legendPos val="b"/>
      <c:layout>
        <c:manualLayout>
          <c:xMode val="edge"/>
          <c:yMode val="edge"/>
          <c:x val="0.19594059829059832"/>
          <c:y val="0.17071461988304093"/>
          <c:w val="0.62440064102564108"/>
          <c:h val="8.20567901234567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Location of usual residence and place of work, Norfolk districts, Census 2021 (excluding those who work from home)</a:t>
            </a:r>
          </a:p>
        </c:rich>
      </c:tx>
      <c:layout>
        <c:manualLayout>
          <c:xMode val="edge"/>
          <c:yMode val="edge"/>
          <c:x val="0.13152230815460147"/>
          <c:y val="7.303047728579644E-5"/>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380045822729872"/>
          <c:y val="0.14299808318957255"/>
          <c:w val="0.62369247311827958"/>
          <c:h val="0.70122667043071341"/>
        </c:manualLayout>
      </c:layout>
      <c:barChart>
        <c:barDir val="bar"/>
        <c:grouping val="stacked"/>
        <c:varyColors val="0"/>
        <c:ser>
          <c:idx val="0"/>
          <c:order val="0"/>
          <c:tx>
            <c:strRef>
              <c:f>'[ODQP01EW_LTLA - travel to work place by local authority destinations.xlsx]final tables'!$I$29</c:f>
              <c:strCache>
                <c:ptCount val="1"/>
                <c:pt idx="0">
                  <c:v>Live and work in the same district (travelling to work)</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'[ODQP01EW_LTLA - travel to work place by local authority destinations.xlsx]final tables'!$J$28,'[ODQP01EW_LTLA - travel to work place by local authority destinations.xlsx]final tables'!$K$28,'[ODQP01EW_LTLA - travel to work place by local authority destinations.xlsx]final tables'!$L$28,'[ODQP01EW_LTLA - travel to work place by local authority destinations.xlsx]final tables'!$M$28,'[ODQP01EW_LTLA - travel to work place by local authority destinations.xlsx]final tables'!$N$28,'[ODQP01EW_LTLA - travel to work place by local authority destinations.xlsx]final tables'!$O$28,'[ODQP01EW_LTLA - travel to work place by local authority destinations.xlsx]final tables'!$P$28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'[ODQP01EW_LTLA - travel to work place by local authority destinations.xlsx]final tables'!$J$29,'[ODQP01EW_LTLA - travel to work place by local authority destinations.xlsx]final tables'!$K$29,'[ODQP01EW_LTLA - travel to work place by local authority destinations.xlsx]final tables'!$L$29,'[ODQP01EW_LTLA - travel to work place by local authority destinations.xlsx]final tables'!$M$29,'[ODQP01EW_LTLA - travel to work place by local authority destinations.xlsx]final tables'!$N$29,'[ODQP01EW_LTLA - travel to work place by local authority destinations.xlsx]final tables'!$O$29,'[ODQP01EW_LTLA - travel to work place by local authority destinations.xlsx]final tables'!$P$29</c:f>
              <c:numCache>
                <c:formatCode>0.0%</c:formatCode>
                <c:ptCount val="7"/>
                <c:pt idx="0">
                  <c:v>0.54798117413921232</c:v>
                </c:pt>
                <c:pt idx="1">
                  <c:v>0.36127193373118377</c:v>
                </c:pt>
                <c:pt idx="2">
                  <c:v>0.63564577774572728</c:v>
                </c:pt>
                <c:pt idx="3">
                  <c:v>0.70691654682933613</c:v>
                </c:pt>
                <c:pt idx="4">
                  <c:v>0.66000254140370196</c:v>
                </c:pt>
                <c:pt idx="5">
                  <c:v>0.50780051827172246</c:v>
                </c:pt>
                <c:pt idx="6">
                  <c:v>0.45528164164715607</c:v>
                </c:pt>
              </c:numCache>
            </c:numRef>
          </c:val>
          <c:extLst>
            <c:ext xmlns:c16="http://schemas.microsoft.com/office/drawing/2014/chart" uri="{C3380CC4-5D6E-409C-BE32-E72D297353CC}">
              <c16:uniqueId val="{00000000-F4A1-4044-A4B9-36D62E396EF6}"/>
            </c:ext>
          </c:extLst>
        </c:ser>
        <c:ser>
          <c:idx val="1"/>
          <c:order val="1"/>
          <c:tx>
            <c:strRef>
              <c:f>'[ODQP01EW_LTLA - travel to work place by local authority destinations.xlsx]final tables'!$I$30</c:f>
              <c:strCache>
                <c:ptCount val="1"/>
                <c:pt idx="0">
                  <c:v>Travel to work in another Norfolk district</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'[ODQP01EW_LTLA - travel to work place by local authority destinations.xlsx]final tables'!$J$28,'[ODQP01EW_LTLA - travel to work place by local authority destinations.xlsx]final tables'!$K$28,'[ODQP01EW_LTLA - travel to work place by local authority destinations.xlsx]final tables'!$L$28,'[ODQP01EW_LTLA - travel to work place by local authority destinations.xlsx]final tables'!$M$28,'[ODQP01EW_LTLA - travel to work place by local authority destinations.xlsx]final tables'!$N$28,'[ODQP01EW_LTLA - travel to work place by local authority destinations.xlsx]final tables'!$O$28,'[ODQP01EW_LTLA - travel to work place by local authority destinations.xlsx]final tables'!$P$28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'[ODQP01EW_LTLA - travel to work place by local authority destinations.xlsx]final tables'!$J$30,'[ODQP01EW_LTLA - travel to work place by local authority destinations.xlsx]final tables'!$K$30,'[ODQP01EW_LTLA - travel to work place by local authority destinations.xlsx]final tables'!$L$30,'[ODQP01EW_LTLA - travel to work place by local authority destinations.xlsx]final tables'!$M$30,'[ODQP01EW_LTLA - travel to work place by local authority destinations.xlsx]final tables'!$N$30,'[ODQP01EW_LTLA - travel to work place by local authority destinations.xlsx]final tables'!$O$30,'[ODQP01EW_LTLA - travel to work place by local authority destinations.xlsx]final tables'!$P$30</c:f>
              <c:numCache>
                <c:formatCode>0.0%</c:formatCode>
                <c:ptCount val="7"/>
                <c:pt idx="0">
                  <c:v>0.27872182313599209</c:v>
                </c:pt>
                <c:pt idx="1">
                  <c:v>0.59594430094118345</c:v>
                </c:pt>
                <c:pt idx="2">
                  <c:v>0.1980601427850292</c:v>
                </c:pt>
                <c:pt idx="3">
                  <c:v>8.6143712019297672E-2</c:v>
                </c:pt>
                <c:pt idx="4">
                  <c:v>0.29810665424202637</c:v>
                </c:pt>
                <c:pt idx="5">
                  <c:v>0.42884340790099951</c:v>
                </c:pt>
                <c:pt idx="6">
                  <c:v>0.37947941054951106</c:v>
                </c:pt>
              </c:numCache>
            </c:numRef>
          </c:val>
          <c:extLst>
            <c:ext xmlns:c16="http://schemas.microsoft.com/office/drawing/2014/chart" uri="{C3380CC4-5D6E-409C-BE32-E72D297353CC}">
              <c16:uniqueId val="{00000001-F4A1-4044-A4B9-36D62E396EF6}"/>
            </c:ext>
          </c:extLst>
        </c:ser>
        <c:ser>
          <c:idx val="2"/>
          <c:order val="2"/>
          <c:tx>
            <c:strRef>
              <c:f>'[ODQP01EW_LTLA - travel to work place by local authority destinations.xlsx]final tables'!$I$31</c:f>
              <c:strCache>
                <c:ptCount val="1"/>
                <c:pt idx="0">
                  <c:v>Travel out of Norfolk (within UK)</c:v>
                </c:pt>
              </c:strCache>
            </c:strRef>
          </c:tx>
          <c:spPr>
            <a:solidFill>
              <a:schemeClr val="accent3"/>
            </a:solidFill>
            <a:ln>
              <a:solidFill>
                <a:schemeClr val="tx1"/>
              </a:solidFill>
            </a:ln>
            <a:effectLst/>
          </c:spPr>
          <c:invertIfNegative val="0"/>
          <c:dLbls>
            <c:dLbl>
              <c:idx val="1"/>
              <c:layout>
                <c:manualLayout>
                  <c:x val="-6.8279569892473121E-3"/>
                  <c:y val="4.16320536345804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0A-4268-AF06-A6477CA02F7E}"/>
                </c:ext>
              </c:extLst>
            </c:dLbl>
            <c:dLbl>
              <c:idx val="4"/>
              <c:layout>
                <c:manualLayout>
                  <c:x val="-4.6510105101558409E-3"/>
                  <c:y val="4.1617596319724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0A-4268-AF06-A6477CA02F7E}"/>
                </c:ext>
              </c:extLst>
            </c:dLbl>
            <c:dLbl>
              <c:idx val="5"/>
              <c:layout>
                <c:manualLayout>
                  <c:x val="0"/>
                  <c:y val="3.9183109303134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0A-4268-AF06-A6477CA02F7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'[ODQP01EW_LTLA - travel to work place by local authority destinations.xlsx]final tables'!$J$28,'[ODQP01EW_LTLA - travel to work place by local authority destinations.xlsx]final tables'!$K$28,'[ODQP01EW_LTLA - travel to work place by local authority destinations.xlsx]final tables'!$L$28,'[ODQP01EW_LTLA - travel to work place by local authority destinations.xlsx]final tables'!$M$28,'[ODQP01EW_LTLA - travel to work place by local authority destinations.xlsx]final tables'!$N$28,'[ODQP01EW_LTLA - travel to work place by local authority destinations.xlsx]final tables'!$O$28,'[ODQP01EW_LTLA - travel to work place by local authority destinations.xlsx]final tables'!$P$28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'[ODQP01EW_LTLA - travel to work place by local authority destinations.xlsx]final tables'!$J$31,'[ODQP01EW_LTLA - travel to work place by local authority destinations.xlsx]final tables'!$K$31,'[ODQP01EW_LTLA - travel to work place by local authority destinations.xlsx]final tables'!$L$31,'[ODQP01EW_LTLA - travel to work place by local authority destinations.xlsx]final tables'!$M$31,'[ODQP01EW_LTLA - travel to work place by local authority destinations.xlsx]final tables'!$N$31,'[ODQP01EW_LTLA - travel to work place by local authority destinations.xlsx]final tables'!$O$31,'[ODQP01EW_LTLA - travel to work place by local authority destinations.xlsx]final tables'!$P$31</c:f>
              <c:numCache>
                <c:formatCode>0.0%</c:formatCode>
                <c:ptCount val="7"/>
                <c:pt idx="0">
                  <c:v>0.16774832796631162</c:v>
                </c:pt>
                <c:pt idx="1">
                  <c:v>3.375790505032511E-2</c:v>
                </c:pt>
                <c:pt idx="2">
                  <c:v>0.13604240282685512</c:v>
                </c:pt>
                <c:pt idx="3">
                  <c:v>0.20246323699958249</c:v>
                </c:pt>
                <c:pt idx="4">
                  <c:v>3.3207675039179971E-2</c:v>
                </c:pt>
                <c:pt idx="5">
                  <c:v>5.6507483209053889E-2</c:v>
                </c:pt>
                <c:pt idx="6">
                  <c:v>0.15876601019143369</c:v>
                </c:pt>
              </c:numCache>
            </c:numRef>
          </c:val>
          <c:extLst>
            <c:ext xmlns:c16="http://schemas.microsoft.com/office/drawing/2014/chart" uri="{C3380CC4-5D6E-409C-BE32-E72D297353CC}">
              <c16:uniqueId val="{00000002-F4A1-4044-A4B9-36D62E396EF6}"/>
            </c:ext>
          </c:extLst>
        </c:ser>
        <c:ser>
          <c:idx val="3"/>
          <c:order val="3"/>
          <c:tx>
            <c:strRef>
              <c:f>'[ODQP01EW_LTLA - travel to work place by local authority destinations.xlsx]final tables'!$I$32</c:f>
              <c:strCache>
                <c:ptCount val="1"/>
                <c:pt idx="0">
                  <c:v>Work offshore/Outside of the UK</c:v>
                </c:pt>
              </c:strCache>
            </c:strRef>
          </c:tx>
          <c:spPr>
            <a:solidFill>
              <a:schemeClr val="accent4"/>
            </a:solidFill>
            <a:ln>
              <a:solidFill>
                <a:schemeClr val="tx1"/>
              </a:solidFill>
            </a:ln>
            <a:effectLst/>
          </c:spPr>
          <c:invertIfNegative val="0"/>
          <c:dLbls>
            <c:dLbl>
              <c:idx val="2"/>
              <c:layout>
                <c:manualLayout>
                  <c:x val="3.8942293906810033E-2"/>
                  <c:y val="1.928302623185756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0A-4268-AF06-A6477CA02F7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'[ODQP01EW_LTLA - travel to work place by local authority destinations.xlsx]final tables'!$J$28,'[ODQP01EW_LTLA - travel to work place by local authority destinations.xlsx]final tables'!$K$28,'[ODQP01EW_LTLA - travel to work place by local authority destinations.xlsx]final tables'!$L$28,'[ODQP01EW_LTLA - travel to work place by local authority destinations.xlsx]final tables'!$M$28,'[ODQP01EW_LTLA - travel to work place by local authority destinations.xlsx]final tables'!$N$28,'[ODQP01EW_LTLA - travel to work place by local authority destinations.xlsx]final tables'!$O$28,'[ODQP01EW_LTLA - travel to work place by local authority destinations.xlsx]final tables'!$P$28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'[ODQP01EW_LTLA - travel to work place by local authority destinations.xlsx]final tables'!$J$32,'[ODQP01EW_LTLA - travel to work place by local authority destinations.xlsx]final tables'!$K$32,'[ODQP01EW_LTLA - travel to work place by local authority destinations.xlsx]final tables'!$L$32,'[ODQP01EW_LTLA - travel to work place by local authority destinations.xlsx]final tables'!$M$32,'[ODQP01EW_LTLA - travel to work place by local authority destinations.xlsx]final tables'!$N$32,'[ODQP01EW_LTLA - travel to work place by local authority destinations.xlsx]final tables'!$O$32,'[ODQP01EW_LTLA - travel to work place by local authority destinations.xlsx]final tables'!$P$32</c:f>
              <c:numCache>
                <c:formatCode>0.0%</c:formatCode>
                <c:ptCount val="7"/>
                <c:pt idx="0">
                  <c:v>5.548674758484023E-3</c:v>
                </c:pt>
                <c:pt idx="1">
                  <c:v>9.0258602773076804E-3</c:v>
                </c:pt>
                <c:pt idx="2">
                  <c:v>3.0251676642388405E-2</c:v>
                </c:pt>
                <c:pt idx="3">
                  <c:v>4.476504151783643E-3</c:v>
                </c:pt>
                <c:pt idx="4">
                  <c:v>8.6831293150917022E-3</c:v>
                </c:pt>
                <c:pt idx="5">
                  <c:v>6.8485906182241263E-3</c:v>
                </c:pt>
                <c:pt idx="6">
                  <c:v>6.4729376118991874E-3</c:v>
                </c:pt>
              </c:numCache>
            </c:numRef>
          </c:val>
          <c:extLst>
            <c:ext xmlns:c16="http://schemas.microsoft.com/office/drawing/2014/chart" uri="{C3380CC4-5D6E-409C-BE32-E72D297353CC}">
              <c16:uniqueId val="{00000003-F4A1-4044-A4B9-36D62E396EF6}"/>
            </c:ext>
          </c:extLst>
        </c:ser>
        <c:dLbls>
          <c:showLegendKey val="0"/>
          <c:showVal val="0"/>
          <c:showCatName val="0"/>
          <c:showSerName val="0"/>
          <c:showPercent val="0"/>
          <c:showBubbleSize val="0"/>
        </c:dLbls>
        <c:gapWidth val="79"/>
        <c:overlap val="100"/>
        <c:axId val="675195152"/>
        <c:axId val="674597712"/>
      </c:barChart>
      <c:catAx>
        <c:axId val="67519515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4597712"/>
        <c:crosses val="autoZero"/>
        <c:auto val="1"/>
        <c:lblAlgn val="ctr"/>
        <c:lblOffset val="100"/>
        <c:noMultiLvlLbl val="0"/>
      </c:catAx>
      <c:valAx>
        <c:axId val="674597712"/>
        <c:scaling>
          <c:orientation val="minMax"/>
          <c:max val="1"/>
        </c:scaling>
        <c:delete val="1"/>
        <c:axPos val="t"/>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crossAx val="675195152"/>
        <c:crosses val="autoZero"/>
        <c:crossBetween val="between"/>
      </c:valAx>
      <c:spPr>
        <a:noFill/>
        <a:ln>
          <a:noFill/>
        </a:ln>
        <a:effectLst/>
      </c:spPr>
    </c:plotArea>
    <c:legend>
      <c:legendPos val="b"/>
      <c:layout>
        <c:manualLayout>
          <c:xMode val="edge"/>
          <c:yMode val="edge"/>
          <c:x val="0.12795275658037508"/>
          <c:y val="0.86183266244968371"/>
          <c:w val="0.82895670153138978"/>
          <c:h val="0.115742188997508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Percentage of households in fuel poverty - Low Income/Low energy Efficiency (LILEE), Norfolk districts, Norfolk and England, 2019 &amp;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2888722222222221"/>
          <c:y val="0.23616877394636016"/>
          <c:w val="0.75170124999999999"/>
          <c:h val="0.73748518518518524"/>
        </c:manualLayout>
      </c:layout>
      <c:barChart>
        <c:barDir val="bar"/>
        <c:grouping val="clustered"/>
        <c:varyColors val="0"/>
        <c:ser>
          <c:idx val="0"/>
          <c:order val="0"/>
          <c:tx>
            <c:strRef>
              <c:f>'Percentage of households in fue'!$B$2</c:f>
              <c:strCache>
                <c:ptCount val="1"/>
                <c:pt idx="0">
                  <c:v>2019</c:v>
                </c:pt>
              </c:strCache>
            </c:strRef>
          </c:tx>
          <c:spPr>
            <a:solidFill>
              <a:schemeClr val="accent1"/>
            </a:solidFill>
            <a:ln>
              <a:noFill/>
            </a:ln>
            <a:effectLst/>
          </c:spPr>
          <c:invertIfNegative val="0"/>
          <c:dLbls>
            <c:dLbl>
              <c:idx val="2"/>
              <c:layout>
                <c:manualLayout>
                  <c:x val="-1.2935035758548312E-16"/>
                  <c:y val="4.86590038314185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7D-4610-9722-EA431D14F400}"/>
                </c:ext>
              </c:extLst>
            </c:dLbl>
            <c:dLbl>
              <c:idx val="3"/>
              <c:layout>
                <c:manualLayout>
                  <c:x val="-5.2916666666667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7D-4610-9722-EA431D14F400}"/>
                </c:ext>
              </c:extLst>
            </c:dLbl>
            <c:dLbl>
              <c:idx val="4"/>
              <c:layout>
                <c:manualLayout>
                  <c:x val="0"/>
                  <c:y val="7.29885057471264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7D-4610-9722-EA431D14F400}"/>
                </c:ext>
              </c:extLst>
            </c:dLbl>
            <c:dLbl>
              <c:idx val="5"/>
              <c:layout>
                <c:manualLayout>
                  <c:x val="1.7638888888888888E-3"/>
                  <c:y val="9.731800766283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7D-4610-9722-EA431D14F400}"/>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'Percentage of households in fue'!$A$3:$A$11</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'Percentage of households in fue'!$B$3:$B$11</c:f>
              <c:numCache>
                <c:formatCode>General</c:formatCode>
                <c:ptCount val="9"/>
                <c:pt idx="0">
                  <c:v>15.1</c:v>
                </c:pt>
                <c:pt idx="1">
                  <c:v>11.4</c:v>
                </c:pt>
                <c:pt idx="2">
                  <c:v>16.399999999999999</c:v>
                </c:pt>
                <c:pt idx="3">
                  <c:v>17</c:v>
                </c:pt>
                <c:pt idx="4">
                  <c:v>15.8</c:v>
                </c:pt>
                <c:pt idx="5">
                  <c:v>18.7</c:v>
                </c:pt>
                <c:pt idx="6">
                  <c:v>13.3</c:v>
                </c:pt>
                <c:pt idx="7">
                  <c:v>15.4</c:v>
                </c:pt>
                <c:pt idx="8">
                  <c:v>13.4</c:v>
                </c:pt>
              </c:numCache>
            </c:numRef>
          </c:val>
          <c:extLst>
            <c:ext xmlns:c16="http://schemas.microsoft.com/office/drawing/2014/chart" uri="{C3380CC4-5D6E-409C-BE32-E72D297353CC}">
              <c16:uniqueId val="{00000000-991B-48C7-BBD5-2683D61699C7}"/>
            </c:ext>
          </c:extLst>
        </c:ser>
        <c:ser>
          <c:idx val="1"/>
          <c:order val="1"/>
          <c:tx>
            <c:strRef>
              <c:f>'Percentage of households in fue'!$C$2</c:f>
              <c:strCache>
                <c:ptCount val="1"/>
                <c:pt idx="0">
                  <c:v>2020</c:v>
                </c:pt>
              </c:strCache>
            </c:strRef>
          </c:tx>
          <c:spPr>
            <a:solidFill>
              <a:schemeClr val="accent2"/>
            </a:solidFill>
            <a:ln>
              <a:noFill/>
            </a:ln>
            <a:effectLst/>
          </c:spPr>
          <c:invertIfNegative val="0"/>
          <c:dLbls>
            <c:dLbl>
              <c:idx val="0"/>
              <c:layout>
                <c:manualLayout>
                  <c:x val="-3.5277777777777777E-3"/>
                  <c:y val="-9.731800766283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7D-4610-9722-EA431D14F400}"/>
                </c:ext>
              </c:extLst>
            </c:dLbl>
            <c:dLbl>
              <c:idx val="1"/>
              <c:layout>
                <c:manualLayout>
                  <c:x val="1.7638888888888888E-3"/>
                  <c:y val="-7.29827586206892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7D-4610-9722-EA431D14F400}"/>
                </c:ext>
              </c:extLst>
            </c:dLbl>
            <c:dLbl>
              <c:idx val="2"/>
              <c:layout>
                <c:manualLayout>
                  <c:x val="0"/>
                  <c:y val="-7.29885057471264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7D-4610-9722-EA431D14F400}"/>
                </c:ext>
              </c:extLst>
            </c:dLbl>
            <c:dLbl>
              <c:idx val="3"/>
              <c:layout>
                <c:manualLayout>
                  <c:x val="0"/>
                  <c:y val="-1.2164750957854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7D-4610-9722-EA431D14F400}"/>
                </c:ext>
              </c:extLst>
            </c:dLbl>
            <c:dLbl>
              <c:idx val="5"/>
              <c:layout>
                <c:manualLayout>
                  <c:x val="0"/>
                  <c:y val="-2.43275862068965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7D-4610-9722-EA431D14F400}"/>
                </c:ext>
              </c:extLst>
            </c:dLbl>
            <c:dLbl>
              <c:idx val="6"/>
              <c:layout>
                <c:manualLayout>
                  <c:x val="0"/>
                  <c:y val="-9.731800766283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7D-4610-9722-EA431D14F400}"/>
                </c:ext>
              </c:extLst>
            </c:dLbl>
            <c:dLbl>
              <c:idx val="7"/>
              <c:layout>
                <c:manualLayout>
                  <c:x val="-5.2916666666666667E-3"/>
                  <c:y val="-9.731800766283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7D-4610-9722-EA431D14F400}"/>
                </c:ext>
              </c:extLst>
            </c:dLbl>
            <c:dLbl>
              <c:idx val="8"/>
              <c:layout>
                <c:manualLayout>
                  <c:x val="1.7638888888888888E-3"/>
                  <c:y val="-9.7316091954021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7D-4610-9722-EA431D14F400}"/>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'Percentage of households in fue'!$A$3:$A$11</c:f>
              <c:strCache>
                <c:ptCount val="9"/>
                <c:pt idx="0">
                  <c:v>Breckland</c:v>
                </c:pt>
                <c:pt idx="1">
                  <c:v>Broadland</c:v>
                </c:pt>
                <c:pt idx="2">
                  <c:v>Great Yarmouth</c:v>
                </c:pt>
                <c:pt idx="3">
                  <c:v>King's Lynn and West Norfolk</c:v>
                </c:pt>
                <c:pt idx="4">
                  <c:v>North Norfolk</c:v>
                </c:pt>
                <c:pt idx="5">
                  <c:v>Norwich</c:v>
                </c:pt>
                <c:pt idx="6">
                  <c:v>South Norfolk</c:v>
                </c:pt>
                <c:pt idx="7">
                  <c:v>Norfolk</c:v>
                </c:pt>
                <c:pt idx="8">
                  <c:v>England</c:v>
                </c:pt>
              </c:strCache>
            </c:strRef>
          </c:cat>
          <c:val>
            <c:numRef>
              <c:f>'Percentage of households in fue'!$C$3:$C$11</c:f>
              <c:numCache>
                <c:formatCode>General</c:formatCode>
                <c:ptCount val="9"/>
                <c:pt idx="0">
                  <c:v>14.6</c:v>
                </c:pt>
                <c:pt idx="1">
                  <c:v>11.6</c:v>
                </c:pt>
                <c:pt idx="2">
                  <c:v>17.100000000000001</c:v>
                </c:pt>
                <c:pt idx="3">
                  <c:v>16.600000000000001</c:v>
                </c:pt>
                <c:pt idx="4">
                  <c:v>16.3</c:v>
                </c:pt>
                <c:pt idx="5">
                  <c:v>19.600000000000001</c:v>
                </c:pt>
                <c:pt idx="6">
                  <c:v>13</c:v>
                </c:pt>
                <c:pt idx="7">
                  <c:v>15.6</c:v>
                </c:pt>
                <c:pt idx="8">
                  <c:v>13.2</c:v>
                </c:pt>
              </c:numCache>
            </c:numRef>
          </c:val>
          <c:extLst>
            <c:ext xmlns:c16="http://schemas.microsoft.com/office/drawing/2014/chart" uri="{C3380CC4-5D6E-409C-BE32-E72D297353CC}">
              <c16:uniqueId val="{00000001-991B-48C7-BBD5-2683D61699C7}"/>
            </c:ext>
          </c:extLst>
        </c:ser>
        <c:dLbls>
          <c:showLegendKey val="0"/>
          <c:showVal val="0"/>
          <c:showCatName val="0"/>
          <c:showSerName val="0"/>
          <c:showPercent val="0"/>
          <c:showBubbleSize val="0"/>
        </c:dLbls>
        <c:gapWidth val="219"/>
        <c:axId val="350907320"/>
        <c:axId val="595969496"/>
      </c:barChart>
      <c:catAx>
        <c:axId val="35090732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5969496"/>
        <c:crosses val="autoZero"/>
        <c:auto val="1"/>
        <c:lblAlgn val="ctr"/>
        <c:lblOffset val="100"/>
        <c:noMultiLvlLbl val="0"/>
      </c:catAx>
      <c:valAx>
        <c:axId val="59596949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layout>
            <c:manualLayout>
              <c:xMode val="edge"/>
              <c:yMode val="edge"/>
              <c:x val="0.51885402777777778"/>
              <c:y val="0.136940804597701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907320"/>
        <c:crosses val="autoZero"/>
        <c:crossBetween val="between"/>
      </c:valAx>
      <c:spPr>
        <a:noFill/>
        <a:ln>
          <a:noFill/>
        </a:ln>
        <a:effectLst/>
      </c:spPr>
    </c:plotArea>
    <c:legend>
      <c:legendPos val="b"/>
      <c:layout>
        <c:manualLayout>
          <c:xMode val="edge"/>
          <c:yMode val="edge"/>
          <c:x val="0.87344474732245625"/>
          <c:y val="0.49841781609195401"/>
          <c:w val="8.0791249999999995E-2"/>
          <c:h val="7.0229218106995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Arial" panose="020B0604020202020204" pitchFamily="34" charset="0"/>
                <a:cs typeface="Arial" panose="020B0604020202020204" pitchFamily="34" charset="0"/>
              </a:rPr>
              <a:t>Percentage</a:t>
            </a:r>
            <a:r>
              <a:rPr lang="en-GB" baseline="0">
                <a:latin typeface="Arial" panose="020B0604020202020204" pitchFamily="34" charset="0"/>
                <a:cs typeface="Arial" panose="020B0604020202020204" pitchFamily="34" charset="0"/>
              </a:rPr>
              <a:t> of people aged 16-64</a:t>
            </a:r>
            <a:r>
              <a:rPr lang="en-GB">
                <a:latin typeface="Arial" panose="020B0604020202020204" pitchFamily="34" charset="0"/>
                <a:cs typeface="Arial" panose="020B0604020202020204" pitchFamily="34" charset="0"/>
              </a:rPr>
              <a:t> with NVQ4+, Norfolk districts</a:t>
            </a:r>
            <a:r>
              <a:rPr lang="en-GB" baseline="0">
                <a:latin typeface="Arial" panose="020B0604020202020204" pitchFamily="34" charset="0"/>
                <a:cs typeface="Arial" panose="020B0604020202020204" pitchFamily="34" charset="0"/>
              </a:rPr>
              <a:t> 2017 to 2021, and 2021 benchmark for Norfolk and England</a:t>
            </a:r>
            <a:endParaRPr lang="en-GB">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647164306129025E-2"/>
          <c:y val="0.10925559934811255"/>
          <c:w val="0.85729464917645093"/>
          <c:h val="0.58386713974904825"/>
        </c:manualLayout>
      </c:layout>
      <c:barChart>
        <c:barDir val="col"/>
        <c:grouping val="clustered"/>
        <c:varyColors val="0"/>
        <c:ser>
          <c:idx val="0"/>
          <c:order val="0"/>
          <c:tx>
            <c:strRef>
              <c:f>charting!$H$4</c:f>
              <c:strCache>
                <c:ptCount val="1"/>
                <c:pt idx="0">
                  <c:v>2017</c:v>
                </c:pt>
              </c:strCache>
            </c:strRef>
          </c:tx>
          <c:spPr>
            <a:solidFill>
              <a:schemeClr val="accent5">
                <a:tint val="48000"/>
              </a:schemeClr>
            </a:solidFill>
            <a:ln>
              <a:solidFill>
                <a:sysClr val="windowText" lastClr="000000"/>
              </a:solidFill>
            </a:ln>
            <a:effectLst/>
          </c:spPr>
          <c:invertIfNegative val="0"/>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charting!$I$4:$O$4</c:f>
              <c:numCache>
                <c:formatCode>#,##0.0</c:formatCode>
                <c:ptCount val="7"/>
                <c:pt idx="0">
                  <c:v>23.8</c:v>
                </c:pt>
                <c:pt idx="1">
                  <c:v>30.6</c:v>
                </c:pt>
                <c:pt idx="2">
                  <c:v>18.5</c:v>
                </c:pt>
                <c:pt idx="3">
                  <c:v>27.7</c:v>
                </c:pt>
                <c:pt idx="4">
                  <c:v>20.6</c:v>
                </c:pt>
                <c:pt idx="5">
                  <c:v>36.6</c:v>
                </c:pt>
                <c:pt idx="6">
                  <c:v>43.5</c:v>
                </c:pt>
              </c:numCache>
            </c:numRef>
          </c:val>
          <c:extLst>
            <c:ext xmlns:c16="http://schemas.microsoft.com/office/drawing/2014/chart" uri="{C3380CC4-5D6E-409C-BE32-E72D297353CC}">
              <c16:uniqueId val="{00000000-4B12-4CE5-821F-40609384C47C}"/>
            </c:ext>
          </c:extLst>
        </c:ser>
        <c:ser>
          <c:idx val="1"/>
          <c:order val="1"/>
          <c:tx>
            <c:strRef>
              <c:f>charting!$H$5</c:f>
              <c:strCache>
                <c:ptCount val="1"/>
                <c:pt idx="0">
                  <c:v>2018</c:v>
                </c:pt>
              </c:strCache>
            </c:strRef>
          </c:tx>
          <c:spPr>
            <a:solidFill>
              <a:schemeClr val="accent5">
                <a:tint val="65000"/>
              </a:schemeClr>
            </a:solidFill>
            <a:ln>
              <a:solidFill>
                <a:sysClr val="windowText" lastClr="000000"/>
              </a:solidFill>
            </a:ln>
            <a:effectLst/>
          </c:spPr>
          <c:invertIfNegative val="0"/>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charting!$I$5:$O$5</c:f>
              <c:numCache>
                <c:formatCode>#,##0.0</c:formatCode>
                <c:ptCount val="7"/>
                <c:pt idx="0">
                  <c:v>19.7</c:v>
                </c:pt>
                <c:pt idx="1">
                  <c:v>39.700000000000003</c:v>
                </c:pt>
                <c:pt idx="2">
                  <c:v>10.6</c:v>
                </c:pt>
                <c:pt idx="3">
                  <c:v>24</c:v>
                </c:pt>
                <c:pt idx="4">
                  <c:v>32.700000000000003</c:v>
                </c:pt>
                <c:pt idx="5">
                  <c:v>38.5</c:v>
                </c:pt>
                <c:pt idx="6">
                  <c:v>36.9</c:v>
                </c:pt>
              </c:numCache>
            </c:numRef>
          </c:val>
          <c:extLst>
            <c:ext xmlns:c16="http://schemas.microsoft.com/office/drawing/2014/chart" uri="{C3380CC4-5D6E-409C-BE32-E72D297353CC}">
              <c16:uniqueId val="{00000001-4B12-4CE5-821F-40609384C47C}"/>
            </c:ext>
          </c:extLst>
        </c:ser>
        <c:ser>
          <c:idx val="2"/>
          <c:order val="2"/>
          <c:tx>
            <c:strRef>
              <c:f>charting!$H$6</c:f>
              <c:strCache>
                <c:ptCount val="1"/>
                <c:pt idx="0">
                  <c:v>2019</c:v>
                </c:pt>
              </c:strCache>
            </c:strRef>
          </c:tx>
          <c:spPr>
            <a:solidFill>
              <a:schemeClr val="accent5">
                <a:tint val="83000"/>
              </a:schemeClr>
            </a:solidFill>
            <a:ln>
              <a:solidFill>
                <a:sysClr val="windowText" lastClr="000000"/>
              </a:solidFill>
            </a:ln>
            <a:effectLst/>
          </c:spPr>
          <c:invertIfNegative val="0"/>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charting!$I$6:$O$6</c:f>
              <c:numCache>
                <c:formatCode>#,##0.0</c:formatCode>
                <c:ptCount val="7"/>
                <c:pt idx="0">
                  <c:v>26.9</c:v>
                </c:pt>
                <c:pt idx="1">
                  <c:v>32.9</c:v>
                </c:pt>
                <c:pt idx="2">
                  <c:v>15</c:v>
                </c:pt>
                <c:pt idx="3">
                  <c:v>30.1</c:v>
                </c:pt>
                <c:pt idx="4">
                  <c:v>34.200000000000003</c:v>
                </c:pt>
                <c:pt idx="5">
                  <c:v>31.8</c:v>
                </c:pt>
                <c:pt idx="6">
                  <c:v>34.6</c:v>
                </c:pt>
              </c:numCache>
            </c:numRef>
          </c:val>
          <c:extLst>
            <c:ext xmlns:c16="http://schemas.microsoft.com/office/drawing/2014/chart" uri="{C3380CC4-5D6E-409C-BE32-E72D297353CC}">
              <c16:uniqueId val="{00000002-4B12-4CE5-821F-40609384C47C}"/>
            </c:ext>
          </c:extLst>
        </c:ser>
        <c:ser>
          <c:idx val="3"/>
          <c:order val="3"/>
          <c:tx>
            <c:strRef>
              <c:f>charting!$H$7</c:f>
              <c:strCache>
                <c:ptCount val="1"/>
                <c:pt idx="0">
                  <c:v>2020</c:v>
                </c:pt>
              </c:strCache>
            </c:strRef>
          </c:tx>
          <c:spPr>
            <a:solidFill>
              <a:schemeClr val="accent5"/>
            </a:solidFill>
            <a:ln>
              <a:solidFill>
                <a:sysClr val="windowText" lastClr="000000"/>
              </a:solidFill>
            </a:ln>
            <a:effectLst/>
          </c:spPr>
          <c:invertIfNegative val="0"/>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charting!$I$7:$O$7</c:f>
              <c:numCache>
                <c:formatCode>#,##0.0</c:formatCode>
                <c:ptCount val="7"/>
                <c:pt idx="0">
                  <c:v>37.299999999999997</c:v>
                </c:pt>
                <c:pt idx="1">
                  <c:v>35.9</c:v>
                </c:pt>
                <c:pt idx="2">
                  <c:v>18</c:v>
                </c:pt>
                <c:pt idx="3">
                  <c:v>25.8</c:v>
                </c:pt>
                <c:pt idx="4">
                  <c:v>34.700000000000003</c:v>
                </c:pt>
                <c:pt idx="5">
                  <c:v>40.9</c:v>
                </c:pt>
                <c:pt idx="6">
                  <c:v>47.1</c:v>
                </c:pt>
              </c:numCache>
            </c:numRef>
          </c:val>
          <c:extLst>
            <c:ext xmlns:c16="http://schemas.microsoft.com/office/drawing/2014/chart" uri="{C3380CC4-5D6E-409C-BE32-E72D297353CC}">
              <c16:uniqueId val="{00000003-4B12-4CE5-821F-40609384C47C}"/>
            </c:ext>
          </c:extLst>
        </c:ser>
        <c:ser>
          <c:idx val="4"/>
          <c:order val="4"/>
          <c:tx>
            <c:strRef>
              <c:f>charting!$H$8</c:f>
              <c:strCache>
                <c:ptCount val="1"/>
                <c:pt idx="0">
                  <c:v>2021</c:v>
                </c:pt>
              </c:strCache>
            </c:strRef>
          </c:tx>
          <c:spPr>
            <a:solidFill>
              <a:schemeClr val="accent5">
                <a:shade val="82000"/>
              </a:schemeClr>
            </a:solidFill>
            <a:ln>
              <a:solidFill>
                <a:sysClr val="windowText" lastClr="000000"/>
              </a:solidFill>
            </a:ln>
            <a:effectLst/>
          </c:spPr>
          <c:invertIfNegative val="0"/>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charting!$I$8:$O$8</c:f>
              <c:numCache>
                <c:formatCode>#,##0.0</c:formatCode>
                <c:ptCount val="7"/>
                <c:pt idx="0">
                  <c:v>28.5</c:v>
                </c:pt>
                <c:pt idx="1">
                  <c:v>34.4</c:v>
                </c:pt>
                <c:pt idx="2">
                  <c:v>24</c:v>
                </c:pt>
                <c:pt idx="3">
                  <c:v>30.3</c:v>
                </c:pt>
                <c:pt idx="4">
                  <c:v>33</c:v>
                </c:pt>
                <c:pt idx="5">
                  <c:v>40.6</c:v>
                </c:pt>
                <c:pt idx="6">
                  <c:v>36.799999999999997</c:v>
                </c:pt>
              </c:numCache>
            </c:numRef>
          </c:val>
          <c:extLst>
            <c:ext xmlns:c16="http://schemas.microsoft.com/office/drawing/2014/chart" uri="{C3380CC4-5D6E-409C-BE32-E72D297353CC}">
              <c16:uniqueId val="{00000004-4B12-4CE5-821F-40609384C47C}"/>
            </c:ext>
          </c:extLst>
        </c:ser>
        <c:dLbls>
          <c:showLegendKey val="0"/>
          <c:showVal val="0"/>
          <c:showCatName val="0"/>
          <c:showSerName val="0"/>
          <c:showPercent val="0"/>
          <c:showBubbleSize val="0"/>
        </c:dLbls>
        <c:gapWidth val="219"/>
        <c:axId val="519897144"/>
        <c:axId val="519896784"/>
      </c:barChart>
      <c:lineChart>
        <c:grouping val="standard"/>
        <c:varyColors val="0"/>
        <c:ser>
          <c:idx val="5"/>
          <c:order val="5"/>
          <c:tx>
            <c:strRef>
              <c:f>charting!$H$9</c:f>
              <c:strCache>
                <c:ptCount val="1"/>
                <c:pt idx="0">
                  <c:v>Norfolk (Jan 2021-Dec 2021)</c:v>
                </c:pt>
              </c:strCache>
            </c:strRef>
          </c:tx>
          <c:spPr>
            <a:ln w="28575" cap="rnd">
              <a:solidFill>
                <a:srgbClr val="97BF0D"/>
              </a:solidFill>
              <a:round/>
            </a:ln>
            <a:effectLst/>
          </c:spPr>
          <c:marker>
            <c:symbol val="none"/>
          </c:marker>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charting!$I$9:$O$9</c:f>
              <c:numCache>
                <c:formatCode>#,##0.0</c:formatCode>
                <c:ptCount val="7"/>
                <c:pt idx="0">
                  <c:v>33.1</c:v>
                </c:pt>
                <c:pt idx="1">
                  <c:v>33.1</c:v>
                </c:pt>
                <c:pt idx="2">
                  <c:v>33.1</c:v>
                </c:pt>
                <c:pt idx="3">
                  <c:v>33.1</c:v>
                </c:pt>
                <c:pt idx="4">
                  <c:v>33.1</c:v>
                </c:pt>
                <c:pt idx="5">
                  <c:v>33.1</c:v>
                </c:pt>
                <c:pt idx="6">
                  <c:v>33.1</c:v>
                </c:pt>
              </c:numCache>
            </c:numRef>
          </c:val>
          <c:smooth val="0"/>
          <c:extLst>
            <c:ext xmlns:c16="http://schemas.microsoft.com/office/drawing/2014/chart" uri="{C3380CC4-5D6E-409C-BE32-E72D297353CC}">
              <c16:uniqueId val="{00000005-4B12-4CE5-821F-40609384C47C}"/>
            </c:ext>
          </c:extLst>
        </c:ser>
        <c:ser>
          <c:idx val="6"/>
          <c:order val="6"/>
          <c:tx>
            <c:strRef>
              <c:f>charting!$H$10</c:f>
              <c:strCache>
                <c:ptCount val="1"/>
                <c:pt idx="0">
                  <c:v>England (Jan 2021-Dec 2021)</c:v>
                </c:pt>
              </c:strCache>
            </c:strRef>
          </c:tx>
          <c:spPr>
            <a:ln w="28575" cap="rnd">
              <a:solidFill>
                <a:schemeClr val="tx1"/>
              </a:solidFill>
              <a:prstDash val="lgDash"/>
              <a:round/>
            </a:ln>
            <a:effectLst/>
          </c:spPr>
          <c:marker>
            <c:symbol val="none"/>
          </c:marker>
          <c:cat>
            <c:strRef>
              <c:f>charting!$I$2:$O$2</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charting!$I$10:$O$10</c:f>
              <c:numCache>
                <c:formatCode>#,##0.0</c:formatCode>
                <c:ptCount val="7"/>
                <c:pt idx="0">
                  <c:v>43.2</c:v>
                </c:pt>
                <c:pt idx="1">
                  <c:v>43.2</c:v>
                </c:pt>
                <c:pt idx="2">
                  <c:v>43.2</c:v>
                </c:pt>
                <c:pt idx="3">
                  <c:v>43.2</c:v>
                </c:pt>
                <c:pt idx="4">
                  <c:v>43.2</c:v>
                </c:pt>
                <c:pt idx="5">
                  <c:v>43.2</c:v>
                </c:pt>
                <c:pt idx="6">
                  <c:v>43.2</c:v>
                </c:pt>
              </c:numCache>
            </c:numRef>
          </c:val>
          <c:smooth val="0"/>
          <c:extLst>
            <c:ext xmlns:c16="http://schemas.microsoft.com/office/drawing/2014/chart" uri="{C3380CC4-5D6E-409C-BE32-E72D297353CC}">
              <c16:uniqueId val="{00000006-4B12-4CE5-821F-40609384C47C}"/>
            </c:ext>
          </c:extLst>
        </c:ser>
        <c:dLbls>
          <c:showLegendKey val="0"/>
          <c:showVal val="0"/>
          <c:showCatName val="0"/>
          <c:showSerName val="0"/>
          <c:showPercent val="0"/>
          <c:showBubbleSize val="0"/>
        </c:dLbls>
        <c:marker val="1"/>
        <c:smooth val="0"/>
        <c:axId val="519897144"/>
        <c:axId val="519896784"/>
      </c:lineChart>
      <c:catAx>
        <c:axId val="519897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896784"/>
        <c:crosses val="autoZero"/>
        <c:auto val="1"/>
        <c:lblAlgn val="ctr"/>
        <c:lblOffset val="100"/>
        <c:noMultiLvlLbl val="0"/>
      </c:catAx>
      <c:valAx>
        <c:axId val="51989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Percentage (%)</a:t>
                </a:r>
              </a:p>
            </c:rich>
          </c:tx>
          <c:layout>
            <c:manualLayout>
              <c:xMode val="edge"/>
              <c:yMode val="edge"/>
              <c:x val="1.0893265244744077E-2"/>
              <c:y val="0.305600855606786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9897144"/>
        <c:crosses val="autoZero"/>
        <c:crossBetween val="between"/>
      </c:valAx>
      <c:spPr>
        <a:noFill/>
        <a:ln>
          <a:noFill/>
        </a:ln>
        <a:effectLst/>
      </c:spPr>
    </c:plotArea>
    <c:legend>
      <c:legendPos val="b"/>
      <c:layout>
        <c:manualLayout>
          <c:xMode val="edge"/>
          <c:yMode val="edge"/>
          <c:x val="0.14259022042518751"/>
          <c:y val="0.86262358518958226"/>
          <c:w val="0.82215968161749586"/>
          <c:h val="0.132075631798054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0" i="0" u="none" strike="noStrike" kern="1200" spc="0" baseline="0">
                <a:solidFill>
                  <a:sysClr val="windowText" lastClr="000000">
                    <a:lumMod val="65000"/>
                    <a:lumOff val="35000"/>
                  </a:sysClr>
                </a:solidFill>
                <a:latin typeface="Arial" panose="020B0604020202020204" pitchFamily="34" charset="0"/>
                <a:cs typeface="Arial" panose="020B0604020202020204" pitchFamily="34" charset="0"/>
              </a:rPr>
              <a:t>Percentage of people with NVQ1+/2+/3+ or other qualifications aged 16-64 for Norfolk, Norfolk districts, East of England and England,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charting!$AH$2</c:f>
              <c:strCache>
                <c:ptCount val="1"/>
                <c:pt idx="0">
                  <c:v>% with NVQ3+</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charting!$AI$1:$AS$1</c:f>
              <c:strCache>
                <c:ptCount val="11"/>
                <c:pt idx="0">
                  <c:v>Norfolk</c:v>
                </c:pt>
                <c:pt idx="1">
                  <c:v>Breckland</c:v>
                </c:pt>
                <c:pt idx="2">
                  <c:v>Broadland</c:v>
                </c:pt>
                <c:pt idx="3">
                  <c:v>Great Yarmouth</c:v>
                </c:pt>
                <c:pt idx="4">
                  <c:v>King's Lynn and West Norfolk</c:v>
                </c:pt>
                <c:pt idx="5">
                  <c:v>North Norfolk</c:v>
                </c:pt>
                <c:pt idx="6">
                  <c:v>Norwich</c:v>
                </c:pt>
                <c:pt idx="7">
                  <c:v>South Norfolk</c:v>
                </c:pt>
                <c:pt idx="9">
                  <c:v>England</c:v>
                </c:pt>
                <c:pt idx="10">
                  <c:v>East of England</c:v>
                </c:pt>
              </c:strCache>
            </c:strRef>
          </c:cat>
          <c:val>
            <c:numRef>
              <c:f>charting!$AI$2:$AS$2</c:f>
              <c:numCache>
                <c:formatCode>#,##0.0</c:formatCode>
                <c:ptCount val="11"/>
                <c:pt idx="0">
                  <c:v>56.6</c:v>
                </c:pt>
                <c:pt idx="1">
                  <c:v>51.7</c:v>
                </c:pt>
                <c:pt idx="2">
                  <c:v>52</c:v>
                </c:pt>
                <c:pt idx="3">
                  <c:v>53.3</c:v>
                </c:pt>
                <c:pt idx="4">
                  <c:v>52.5</c:v>
                </c:pt>
                <c:pt idx="5">
                  <c:v>54</c:v>
                </c:pt>
                <c:pt idx="6">
                  <c:v>65.5</c:v>
                </c:pt>
                <c:pt idx="7">
                  <c:v>63</c:v>
                </c:pt>
                <c:pt idx="9">
                  <c:v>61.4</c:v>
                </c:pt>
                <c:pt idx="10">
                  <c:v>58.2</c:v>
                </c:pt>
              </c:numCache>
            </c:numRef>
          </c:val>
          <c:extLst>
            <c:ext xmlns:c16="http://schemas.microsoft.com/office/drawing/2014/chart" uri="{C3380CC4-5D6E-409C-BE32-E72D297353CC}">
              <c16:uniqueId val="{00000000-F16E-41D5-8503-A9CC43B2A2D6}"/>
            </c:ext>
          </c:extLst>
        </c:ser>
        <c:ser>
          <c:idx val="1"/>
          <c:order val="1"/>
          <c:tx>
            <c:strRef>
              <c:f>charting!$AH$3</c:f>
              <c:strCache>
                <c:ptCount val="1"/>
                <c:pt idx="0">
                  <c:v>% with NVQ2+ </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charting!$AI$1:$AS$1</c:f>
              <c:strCache>
                <c:ptCount val="11"/>
                <c:pt idx="0">
                  <c:v>Norfolk</c:v>
                </c:pt>
                <c:pt idx="1">
                  <c:v>Breckland</c:v>
                </c:pt>
                <c:pt idx="2">
                  <c:v>Broadland</c:v>
                </c:pt>
                <c:pt idx="3">
                  <c:v>Great Yarmouth</c:v>
                </c:pt>
                <c:pt idx="4">
                  <c:v>King's Lynn and West Norfolk</c:v>
                </c:pt>
                <c:pt idx="5">
                  <c:v>North Norfolk</c:v>
                </c:pt>
                <c:pt idx="6">
                  <c:v>Norwich</c:v>
                </c:pt>
                <c:pt idx="7">
                  <c:v>South Norfolk</c:v>
                </c:pt>
                <c:pt idx="9">
                  <c:v>England</c:v>
                </c:pt>
                <c:pt idx="10">
                  <c:v>East of England</c:v>
                </c:pt>
              </c:strCache>
            </c:strRef>
          </c:cat>
          <c:val>
            <c:numRef>
              <c:f>charting!$AI$3:$AS$3</c:f>
              <c:numCache>
                <c:formatCode>#,##0.0</c:formatCode>
                <c:ptCount val="11"/>
                <c:pt idx="0">
                  <c:v>75.400000000000006</c:v>
                </c:pt>
                <c:pt idx="1">
                  <c:v>73</c:v>
                </c:pt>
                <c:pt idx="2">
                  <c:v>74.7</c:v>
                </c:pt>
                <c:pt idx="3">
                  <c:v>74.8</c:v>
                </c:pt>
                <c:pt idx="4">
                  <c:v>71.5</c:v>
                </c:pt>
                <c:pt idx="5">
                  <c:v>76.5</c:v>
                </c:pt>
                <c:pt idx="6">
                  <c:v>78.099999999999994</c:v>
                </c:pt>
                <c:pt idx="7">
                  <c:v>78.900000000000006</c:v>
                </c:pt>
                <c:pt idx="9">
                  <c:v>78.099999999999994</c:v>
                </c:pt>
                <c:pt idx="10">
                  <c:v>76.7</c:v>
                </c:pt>
              </c:numCache>
            </c:numRef>
          </c:val>
          <c:extLst>
            <c:ext xmlns:c16="http://schemas.microsoft.com/office/drawing/2014/chart" uri="{C3380CC4-5D6E-409C-BE32-E72D297353CC}">
              <c16:uniqueId val="{00000001-F16E-41D5-8503-A9CC43B2A2D6}"/>
            </c:ext>
          </c:extLst>
        </c:ser>
        <c:ser>
          <c:idx val="2"/>
          <c:order val="2"/>
          <c:tx>
            <c:strRef>
              <c:f>charting!$AH$4</c:f>
              <c:strCache>
                <c:ptCount val="1"/>
                <c:pt idx="0">
                  <c:v>% with NVQ1+</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charting!$AI$1:$AS$1</c:f>
              <c:strCache>
                <c:ptCount val="11"/>
                <c:pt idx="0">
                  <c:v>Norfolk</c:v>
                </c:pt>
                <c:pt idx="1">
                  <c:v>Breckland</c:v>
                </c:pt>
                <c:pt idx="2">
                  <c:v>Broadland</c:v>
                </c:pt>
                <c:pt idx="3">
                  <c:v>Great Yarmouth</c:v>
                </c:pt>
                <c:pt idx="4">
                  <c:v>King's Lynn and West Norfolk</c:v>
                </c:pt>
                <c:pt idx="5">
                  <c:v>North Norfolk</c:v>
                </c:pt>
                <c:pt idx="6">
                  <c:v>Norwich</c:v>
                </c:pt>
                <c:pt idx="7">
                  <c:v>South Norfolk</c:v>
                </c:pt>
                <c:pt idx="9">
                  <c:v>England</c:v>
                </c:pt>
                <c:pt idx="10">
                  <c:v>East of England</c:v>
                </c:pt>
              </c:strCache>
            </c:strRef>
          </c:cat>
          <c:val>
            <c:numRef>
              <c:f>charting!$AI$4:$AS$4</c:f>
              <c:numCache>
                <c:formatCode>#,##0.0</c:formatCode>
                <c:ptCount val="11"/>
                <c:pt idx="0">
                  <c:v>88.3</c:v>
                </c:pt>
                <c:pt idx="1">
                  <c:v>86.8</c:v>
                </c:pt>
                <c:pt idx="2">
                  <c:v>86.4</c:v>
                </c:pt>
                <c:pt idx="3">
                  <c:v>84</c:v>
                </c:pt>
                <c:pt idx="4">
                  <c:v>88.8</c:v>
                </c:pt>
                <c:pt idx="5">
                  <c:v>93.5</c:v>
                </c:pt>
                <c:pt idx="6">
                  <c:v>87.6</c:v>
                </c:pt>
                <c:pt idx="7">
                  <c:v>91.3</c:v>
                </c:pt>
                <c:pt idx="9">
                  <c:v>87.7</c:v>
                </c:pt>
                <c:pt idx="10">
                  <c:v>88.5</c:v>
                </c:pt>
              </c:numCache>
            </c:numRef>
          </c:val>
          <c:extLst>
            <c:ext xmlns:c16="http://schemas.microsoft.com/office/drawing/2014/chart" uri="{C3380CC4-5D6E-409C-BE32-E72D297353CC}">
              <c16:uniqueId val="{00000002-F16E-41D5-8503-A9CC43B2A2D6}"/>
            </c:ext>
          </c:extLst>
        </c:ser>
        <c:ser>
          <c:idx val="3"/>
          <c:order val="3"/>
          <c:tx>
            <c:strRef>
              <c:f>charting!$AH$5</c:f>
              <c:strCache>
                <c:ptCount val="1"/>
                <c:pt idx="0">
                  <c:v>% with other qualifications (NVQ) </c:v>
                </c:pt>
              </c:strCache>
            </c:strRef>
          </c:tx>
          <c:spPr>
            <a:solidFill>
              <a:schemeClr val="accent4"/>
            </a:solidFill>
            <a:ln>
              <a:solidFill>
                <a:schemeClr val="tx1"/>
              </a:solidFill>
            </a:ln>
            <a:effectLst/>
          </c:spPr>
          <c:invertIfNegative val="0"/>
          <c:dLbls>
            <c:spPr>
              <a:noFill/>
              <a:ln>
                <a:noFill/>
              </a:ln>
              <a:effectLst/>
            </c:spPr>
            <c:txPr>
              <a:bodyPr rot="0" spcFirstLastPara="1" vertOverflow="overflow" horzOverflow="overflow" vert="horz" wrap="square" lIns="38100" tIns="3600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charting!$AI$1:$AS$1</c:f>
              <c:strCache>
                <c:ptCount val="11"/>
                <c:pt idx="0">
                  <c:v>Norfolk</c:v>
                </c:pt>
                <c:pt idx="1">
                  <c:v>Breckland</c:v>
                </c:pt>
                <c:pt idx="2">
                  <c:v>Broadland</c:v>
                </c:pt>
                <c:pt idx="3">
                  <c:v>Great Yarmouth</c:v>
                </c:pt>
                <c:pt idx="4">
                  <c:v>King's Lynn and West Norfolk</c:v>
                </c:pt>
                <c:pt idx="5">
                  <c:v>North Norfolk</c:v>
                </c:pt>
                <c:pt idx="6">
                  <c:v>Norwich</c:v>
                </c:pt>
                <c:pt idx="7">
                  <c:v>South Norfolk</c:v>
                </c:pt>
                <c:pt idx="9">
                  <c:v>England</c:v>
                </c:pt>
                <c:pt idx="10">
                  <c:v>East of England</c:v>
                </c:pt>
              </c:strCache>
            </c:strRef>
          </c:cat>
          <c:val>
            <c:numRef>
              <c:f>charting!$AI$5:$AS$5</c:f>
              <c:numCache>
                <c:formatCode>#,##0.0</c:formatCode>
                <c:ptCount val="11"/>
                <c:pt idx="0">
                  <c:v>4.8</c:v>
                </c:pt>
                <c:pt idx="1">
                  <c:v>3.9</c:v>
                </c:pt>
                <c:pt idx="2">
                  <c:v>4.7</c:v>
                </c:pt>
                <c:pt idx="3" formatCode="#,##0">
                  <c:v>0</c:v>
                </c:pt>
                <c:pt idx="4">
                  <c:v>4.5</c:v>
                </c:pt>
                <c:pt idx="5">
                  <c:v>1.9</c:v>
                </c:pt>
                <c:pt idx="6">
                  <c:v>7.5</c:v>
                </c:pt>
                <c:pt idx="7">
                  <c:v>5.6</c:v>
                </c:pt>
                <c:pt idx="9">
                  <c:v>5.9</c:v>
                </c:pt>
                <c:pt idx="10">
                  <c:v>5.8</c:v>
                </c:pt>
              </c:numCache>
            </c:numRef>
          </c:val>
          <c:extLst>
            <c:ext xmlns:c16="http://schemas.microsoft.com/office/drawing/2014/chart" uri="{C3380CC4-5D6E-409C-BE32-E72D297353CC}">
              <c16:uniqueId val="{00000003-F16E-41D5-8503-A9CC43B2A2D6}"/>
            </c:ext>
          </c:extLst>
        </c:ser>
        <c:dLbls>
          <c:showLegendKey val="0"/>
          <c:showVal val="0"/>
          <c:showCatName val="0"/>
          <c:showSerName val="0"/>
          <c:showPercent val="0"/>
          <c:showBubbleSize val="0"/>
        </c:dLbls>
        <c:gapWidth val="150"/>
        <c:overlap val="100"/>
        <c:axId val="855659984"/>
        <c:axId val="855661784"/>
      </c:barChart>
      <c:catAx>
        <c:axId val="855659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55661784"/>
        <c:crosses val="autoZero"/>
        <c:auto val="1"/>
        <c:lblAlgn val="ctr"/>
        <c:lblOffset val="100"/>
        <c:noMultiLvlLbl val="0"/>
      </c:catAx>
      <c:valAx>
        <c:axId val="8556617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85565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Percentage of people with no qualifications (NVQ) aged</a:t>
            </a:r>
            <a:r>
              <a:rPr lang="en-US" sz="1400" baseline="0"/>
              <a:t> 16 - 64</a:t>
            </a:r>
            <a:r>
              <a:rPr lang="en-US" sz="1400"/>
              <a:t> </a:t>
            </a:r>
            <a:r>
              <a:rPr lang="en-GB" sz="1400"/>
              <a:t>for Norfolk, Norfolk districts, East of England and England, January 2021 to December 2021</a:t>
            </a:r>
            <a:endParaRPr lang="en-US" sz="1400"/>
          </a:p>
        </c:rich>
      </c:tx>
      <c:layout>
        <c:manualLayout>
          <c:xMode val="edge"/>
          <c:yMode val="edge"/>
          <c:x val="0.12670822397200349"/>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'[nomis_2023_11_21_093430 - qualifications.xlsx]charting'!$BE$26</c:f>
              <c:strCache>
                <c:ptCount val="1"/>
                <c:pt idx="0">
                  <c:v>% with no qualifications (NVQ) - aged 16-64 - Jan 2021-Dec 2021</c:v>
                </c:pt>
              </c:strCache>
            </c:strRef>
          </c:tx>
          <c:spPr>
            <a:solidFill>
              <a:srgbClr val="0070C0"/>
            </a:solidFill>
            <a:ln>
              <a:noFill/>
            </a:ln>
            <a:effectLst/>
          </c:spPr>
          <c:invertIfNegative val="0"/>
          <c:dPt>
            <c:idx val="0"/>
            <c:invertIfNegative val="0"/>
            <c:bubble3D val="0"/>
            <c:spPr>
              <a:solidFill>
                <a:srgbClr val="97BF0D"/>
              </a:solidFill>
              <a:ln>
                <a:noFill/>
              </a:ln>
              <a:effectLst/>
            </c:spPr>
            <c:extLst>
              <c:ext xmlns:c16="http://schemas.microsoft.com/office/drawing/2014/chart" uri="{C3380CC4-5D6E-409C-BE32-E72D297353CC}">
                <c16:uniqueId val="{00000000-0DEB-41A5-B67A-D5C8F6EAB6B5}"/>
              </c:ext>
            </c:extLst>
          </c:dPt>
          <c:dPt>
            <c:idx val="9"/>
            <c:invertIfNegative val="0"/>
            <c:bubble3D val="0"/>
            <c:spPr>
              <a:solidFill>
                <a:schemeClr val="tx1"/>
              </a:solidFill>
              <a:ln>
                <a:noFill/>
              </a:ln>
              <a:effectLst/>
            </c:spPr>
            <c:extLst>
              <c:ext xmlns:c16="http://schemas.microsoft.com/office/drawing/2014/chart" uri="{C3380CC4-5D6E-409C-BE32-E72D297353CC}">
                <c16:uniqueId val="{00000001-0DEB-41A5-B67A-D5C8F6EAB6B5}"/>
              </c:ext>
            </c:extLst>
          </c:dPt>
          <c:dPt>
            <c:idx val="10"/>
            <c:invertIfNegative val="0"/>
            <c:bubble3D val="0"/>
            <c:spPr>
              <a:solidFill>
                <a:schemeClr val="bg2">
                  <a:lumMod val="50000"/>
                </a:schemeClr>
              </a:solidFill>
              <a:ln>
                <a:noFill/>
              </a:ln>
              <a:effectLst/>
            </c:spPr>
            <c:extLst>
              <c:ext xmlns:c16="http://schemas.microsoft.com/office/drawing/2014/chart" uri="{C3380CC4-5D6E-409C-BE32-E72D297353CC}">
                <c16:uniqueId val="{00000002-0DEB-41A5-B67A-D5C8F6EAB6B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'[nomis_2023_11_21_093430 - qualifications.xlsx]charting'!$BF$25,'[nomis_2023_11_21_093430 - qualifications.xlsx]charting'!$BG$25,'[nomis_2023_11_21_093430 - qualifications.xlsx]charting'!$BH$25,'[nomis_2023_11_21_093430 - qualifications.xlsx]charting'!$BI$25,'[nomis_2023_11_21_093430 - qualifications.xlsx]charting'!$BJ$25,'[nomis_2023_11_21_093430 - qualifications.xlsx]charting'!$BK$25,'[nomis_2023_11_21_093430 - qualifications.xlsx]charting'!$BL$25,'[nomis_2023_11_21_093430 - qualifications.xlsx]charting'!$BM$25,'[nomis_2023_11_21_093430 - qualifications.xlsx]charting'!$BN$25,'[nomis_2023_11_21_093430 - qualifications.xlsx]charting'!$BO$25,'[nomis_2023_11_21_093430 - qualifications.xlsx]charting'!$BP$25</c:f>
              <c:strCache>
                <c:ptCount val="11"/>
                <c:pt idx="0">
                  <c:v>Norfolk</c:v>
                </c:pt>
                <c:pt idx="1">
                  <c:v>Breckland</c:v>
                </c:pt>
                <c:pt idx="2">
                  <c:v>Broadland</c:v>
                </c:pt>
                <c:pt idx="3">
                  <c:v>Great Yarmouth</c:v>
                </c:pt>
                <c:pt idx="4">
                  <c:v>King's Lynn and West Norfolk</c:v>
                </c:pt>
                <c:pt idx="5">
                  <c:v>North Norfolk</c:v>
                </c:pt>
                <c:pt idx="6">
                  <c:v>Norwich</c:v>
                </c:pt>
                <c:pt idx="7">
                  <c:v>South Norfolk</c:v>
                </c:pt>
                <c:pt idx="9">
                  <c:v>England</c:v>
                </c:pt>
                <c:pt idx="10">
                  <c:v>East</c:v>
                </c:pt>
              </c:strCache>
            </c:strRef>
          </c:cat>
          <c:val>
            <c:numRef>
              <c:f>'[nomis_2023_11_21_093430 - qualifications.xlsx]charting'!$BF$26,'[nomis_2023_11_21_093430 - qualifications.xlsx]charting'!$BG$26,'[nomis_2023_11_21_093430 - qualifications.xlsx]charting'!$BH$26,'[nomis_2023_11_21_093430 - qualifications.xlsx]charting'!$BI$26,'[nomis_2023_11_21_093430 - qualifications.xlsx]charting'!$BJ$26,'[nomis_2023_11_21_093430 - qualifications.xlsx]charting'!$BK$26,'[nomis_2023_11_21_093430 - qualifications.xlsx]charting'!$BL$26,'[nomis_2023_11_21_093430 - qualifications.xlsx]charting'!$BM$26,'[nomis_2023_11_21_093430 - qualifications.xlsx]charting'!$BN$26,'[nomis_2023_11_21_093430 - qualifications.xlsx]charting'!$BO$26,'[nomis_2023_11_21_093430 - qualifications.xlsx]charting'!$BP$26</c:f>
              <c:numCache>
                <c:formatCode>#,##0.0</c:formatCode>
                <c:ptCount val="11"/>
                <c:pt idx="0">
                  <c:v>7</c:v>
                </c:pt>
                <c:pt idx="1">
                  <c:v>9.1999999999999993</c:v>
                </c:pt>
                <c:pt idx="2">
                  <c:v>8.9</c:v>
                </c:pt>
                <c:pt idx="3">
                  <c:v>12.8</c:v>
                </c:pt>
                <c:pt idx="4">
                  <c:v>6.7</c:v>
                </c:pt>
                <c:pt idx="5">
                  <c:v>4.5</c:v>
                </c:pt>
                <c:pt idx="6">
                  <c:v>4.9000000000000004</c:v>
                </c:pt>
                <c:pt idx="7">
                  <c:v>3.1</c:v>
                </c:pt>
                <c:pt idx="9">
                  <c:v>6.4</c:v>
                </c:pt>
                <c:pt idx="10">
                  <c:v>5.8</c:v>
                </c:pt>
              </c:numCache>
            </c:numRef>
          </c:val>
          <c:extLst>
            <c:ext xmlns:c16="http://schemas.microsoft.com/office/drawing/2014/chart" uri="{C3380CC4-5D6E-409C-BE32-E72D297353CC}">
              <c16:uniqueId val="{00000000-36A0-470B-B7DF-A98B0B3CFC88}"/>
            </c:ext>
          </c:extLst>
        </c:ser>
        <c:dLbls>
          <c:showLegendKey val="0"/>
          <c:showVal val="0"/>
          <c:showCatName val="0"/>
          <c:showSerName val="0"/>
          <c:showPercent val="0"/>
          <c:showBubbleSize val="0"/>
        </c:dLbls>
        <c:gapWidth val="50"/>
        <c:axId val="415415808"/>
        <c:axId val="676936288"/>
      </c:barChart>
      <c:catAx>
        <c:axId val="41541580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6936288"/>
        <c:crosses val="autoZero"/>
        <c:auto val="1"/>
        <c:lblAlgn val="ctr"/>
        <c:lblOffset val="100"/>
        <c:noMultiLvlLbl val="0"/>
      </c:catAx>
      <c:valAx>
        <c:axId val="676936288"/>
        <c:scaling>
          <c:orientation val="minMax"/>
        </c:scaling>
        <c:delete val="1"/>
        <c:axPos val="t"/>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Percentage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crossAx val="41541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b="0">
                <a:solidFill>
                  <a:srgbClr val="595959"/>
                </a:solidFill>
              </a:rPr>
              <a:t>Percentage of LSOAs in the most deprived decile for Adult Skills IMD subdomain,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'[File_2_-_IoD2019_Domains_of_Deprivation.xlsx]Sheet1'!$A$2:$A$8</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'[File_2_-_IoD2019_Domains_of_Deprivation.xlsx]Sheet1'!$F$2:$F$8</c:f>
              <c:numCache>
                <c:formatCode>0.0%</c:formatCode>
                <c:ptCount val="7"/>
                <c:pt idx="0">
                  <c:v>7.690000000000001E-2</c:v>
                </c:pt>
                <c:pt idx="1">
                  <c:v>0</c:v>
                </c:pt>
                <c:pt idx="2">
                  <c:v>0.26229999999999998</c:v>
                </c:pt>
                <c:pt idx="3">
                  <c:v>7.8700000000000006E-2</c:v>
                </c:pt>
                <c:pt idx="4">
                  <c:v>0</c:v>
                </c:pt>
                <c:pt idx="5">
                  <c:v>0.21690000000000001</c:v>
                </c:pt>
                <c:pt idx="6">
                  <c:v>0</c:v>
                </c:pt>
              </c:numCache>
            </c:numRef>
          </c:val>
          <c:extLst>
            <c:ext xmlns:c16="http://schemas.microsoft.com/office/drawing/2014/chart" uri="{C3380CC4-5D6E-409C-BE32-E72D297353CC}">
              <c16:uniqueId val="{00000000-837A-4873-BC5E-AB0BA6227A60}"/>
            </c:ext>
          </c:extLst>
        </c:ser>
        <c:dLbls>
          <c:dLblPos val="outEnd"/>
          <c:showLegendKey val="0"/>
          <c:showVal val="1"/>
          <c:showCatName val="0"/>
          <c:showSerName val="0"/>
          <c:showPercent val="0"/>
          <c:showBubbleSize val="0"/>
        </c:dLbls>
        <c:gapWidth val="150"/>
        <c:axId val="741979616"/>
        <c:axId val="741976376"/>
      </c:barChart>
      <c:catAx>
        <c:axId val="741979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976376"/>
        <c:crosses val="autoZero"/>
        <c:auto val="1"/>
        <c:lblAlgn val="ctr"/>
        <c:lblOffset val="100"/>
        <c:noMultiLvlLbl val="0"/>
      </c:catAx>
      <c:valAx>
        <c:axId val="7419763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 (%)</a:t>
                </a:r>
              </a:p>
            </c:rich>
          </c:tx>
          <c:layout>
            <c:manualLayout>
              <c:xMode val="edge"/>
              <c:yMode val="edge"/>
              <c:x val="1.7538090540392414E-2"/>
              <c:y val="0.274754181099358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979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Adult Higher Education Rate (proportion of the adult population in the MSOA that holds a higher education qualification) for Norfolk districts,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'[msoa_to_adult_he_2011-30sept - POLAR4.xlsx]POLAR Norfolk'!$O$2</c:f>
              <c:strCache>
                <c:ptCount val="1"/>
                <c:pt idx="0">
                  <c:v>Adult HE Rate</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'[msoa_to_adult_he_2011-30sept - POLAR4.xlsx]POLAR Norfolk'!$L$3:$L$9</c:f>
              <c:strCache>
                <c:ptCount val="7"/>
                <c:pt idx="0">
                  <c:v>Breckland</c:v>
                </c:pt>
                <c:pt idx="1">
                  <c:v>Broadland</c:v>
                </c:pt>
                <c:pt idx="2">
                  <c:v>Great Yarmouth</c:v>
                </c:pt>
                <c:pt idx="3">
                  <c:v>King's Lynn and West Norfolk</c:v>
                </c:pt>
                <c:pt idx="4">
                  <c:v>North Norfolk</c:v>
                </c:pt>
                <c:pt idx="5">
                  <c:v>Norwich</c:v>
                </c:pt>
                <c:pt idx="6">
                  <c:v>South Norfolk</c:v>
                </c:pt>
              </c:strCache>
            </c:strRef>
          </c:cat>
          <c:val>
            <c:numRef>
              <c:f>'[msoa_to_adult_he_2011-30sept - POLAR4.xlsx]POLAR Norfolk'!$O$3:$O$9</c:f>
              <c:numCache>
                <c:formatCode>0.0%</c:formatCode>
                <c:ptCount val="7"/>
                <c:pt idx="0">
                  <c:v>0.1864622768749942</c:v>
                </c:pt>
                <c:pt idx="1">
                  <c:v>0.23178367114618406</c:v>
                </c:pt>
                <c:pt idx="2">
                  <c:v>0.14214776546120278</c:v>
                </c:pt>
                <c:pt idx="3">
                  <c:v>0.19125237485628552</c:v>
                </c:pt>
                <c:pt idx="4">
                  <c:v>0.22257284348727399</c:v>
                </c:pt>
                <c:pt idx="5">
                  <c:v>0.27726185641442175</c:v>
                </c:pt>
                <c:pt idx="6">
                  <c:v>0.27036778512932941</c:v>
                </c:pt>
              </c:numCache>
            </c:numRef>
          </c:val>
          <c:extLst>
            <c:ext xmlns:c16="http://schemas.microsoft.com/office/drawing/2014/chart" uri="{C3380CC4-5D6E-409C-BE32-E72D297353CC}">
              <c16:uniqueId val="{00000000-9CF1-4CD8-93D4-3501F45B03DB}"/>
            </c:ext>
          </c:extLst>
        </c:ser>
        <c:dLbls>
          <c:showLegendKey val="0"/>
          <c:showVal val="0"/>
          <c:showCatName val="0"/>
          <c:showSerName val="0"/>
          <c:showPercent val="0"/>
          <c:showBubbleSize val="0"/>
        </c:dLbls>
        <c:gapWidth val="219"/>
        <c:overlap val="-27"/>
        <c:axId val="408696032"/>
        <c:axId val="408691352"/>
      </c:barChart>
      <c:catAx>
        <c:axId val="408696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691352"/>
        <c:crosses val="autoZero"/>
        <c:auto val="1"/>
        <c:lblAlgn val="ctr"/>
        <c:lblOffset val="100"/>
        <c:noMultiLvlLbl val="0"/>
      </c:catAx>
      <c:valAx>
        <c:axId val="408691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Percentage</a:t>
                </a:r>
                <a:r>
                  <a:rPr lang="en-GB" sz="1200" baseline="0"/>
                  <a:t> (%)</a:t>
                </a:r>
                <a:endParaRPr lang="en-GB" sz="1200"/>
              </a:p>
            </c:rich>
          </c:tx>
          <c:layout>
            <c:manualLayout>
              <c:xMode val="edge"/>
              <c:yMode val="edge"/>
              <c:x val="6.8727059412648809E-3"/>
              <c:y val="0.289714590826028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86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'Business Counts - NN'!$A$36:$A$47</cx:f>
        <cx:lvl ptCount="12">
          <cx:pt idx="0">Advance Manufacturing and Engineering</cx:pt>
          <cx:pt idx="1">Creative Sector</cx:pt>
          <cx:pt idx="2">Ports and Logistics</cx:pt>
          <cx:pt idx="3">Space</cx:pt>
          <cx:pt idx="4">Visitor Economy</cx:pt>
          <cx:pt idx="5">Construction and Development</cx:pt>
          <cx:pt idx="6">Financial Services</cx:pt>
          <cx:pt idx="7">Health and Social Work</cx:pt>
          <cx:pt idx="8">Agri-Food Tech</cx:pt>
          <cx:pt idx="9">Digital Tech</cx:pt>
          <cx:pt idx="10">Energy</cx:pt>
          <cx:pt idx="11">Life Sciences</cx:pt>
        </cx:lvl>
      </cx:strDim>
      <cx:numDim type="val">
        <cx:f>'Business Counts - NN'!$B$36:$B$47</cx:f>
        <cx:lvl ptCount="12" formatCode="0.00%">
          <cx:pt idx="0">-0.086956521739130432</cx:pt>
          <cx:pt idx="1">-0.023255813953488372</cx:pt>
          <cx:pt idx="2">0.018867924528301886</cx:pt>
          <cx:pt idx="3">0</cx:pt>
          <cx:pt idx="4">-0.0055865921787709499</cx:pt>
          <cx:pt idx="5">0.023255813953488372</cx:pt>
          <cx:pt idx="6">0</cx:pt>
          <cx:pt idx="7">-0.020833333333333332</cx:pt>
          <cx:pt idx="8">-0.013122502030869239</cx:pt>
          <cx:pt idx="9">-0.021254989859992524</cx:pt>
          <cx:pt idx="10">-0.11126084292859741</cx:pt>
          <cx:pt idx="11">-0.079478822839092106</cx:pt>
        </cx:lvl>
      </cx:numDim>
    </cx:data>
  </cx:chartData>
  <cx:chart>
    <cx:title pos="t" align="ctr" overlay="0">
      <cx:tx>
        <cx:txData>
          <cx:v>Pecrentage Change in Business Counts - North Norfolk (2022 to 2023)</cx:v>
        </cx:txData>
      </cx:tx>
      <cx:txPr>
        <a:bodyPr spcFirstLastPara="1" vertOverflow="ellipsis" horzOverflow="overflow" wrap="square" lIns="0" tIns="0" rIns="0" bIns="0" anchor="ctr" anchorCtr="1"/>
        <a:lstStyle/>
        <a:p>
          <a:pPr algn="ctr" rtl="0">
            <a:defRPr sz="1200">
              <a:latin typeface="Arial" panose="020B0604020202020204" pitchFamily="34" charset="0"/>
              <a:ea typeface="Arial" panose="020B0604020202020204" pitchFamily="34" charset="0"/>
              <a:cs typeface="Arial" panose="020B0604020202020204" pitchFamily="34" charset="0"/>
            </a:defRPr>
          </a:pPr>
          <a:r>
            <a:rPr lang="en-US" sz="12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Pecrentage Change in Business Counts - North Norfolk (2022 to 2023)</a:t>
          </a:r>
        </a:p>
      </cx:txPr>
    </cx:title>
    <cx:plotArea>
      <cx:plotAreaRegion>
        <cx:series layoutId="waterfall" uniqueId="{446AB1FC-70C3-4FBF-A9FE-9512A88DB507}">
          <cx:tx>
            <cx:txData>
              <cx:f>'Business Counts - NN'!$B$35</cx:f>
              <cx:v>North Norfolk</cx:v>
            </cx:txData>
          </cx:tx>
          <cx:dataLabels pos="outEnd">
            <cx:txPr>
              <a:bodyPr vertOverflow="overflow" horzOverflow="overflow" wrap="square" lIns="0" tIns="0" rIns="0" bIns="0"/>
              <a:lstStyle/>
              <a:p>
                <a:pPr algn="ctr" rtl="0">
                  <a:defRPr sz="12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1200">
                  <a:latin typeface="Arial" panose="020B0604020202020204" pitchFamily="34" charset="0"/>
                  <a:cs typeface="Arial" panose="020B0604020202020204" pitchFamily="34" charset="0"/>
                </a:endParaRPr>
              </a:p>
            </cx:txPr>
            <cx:visibility seriesName="0" categoryName="0" value="1"/>
          </cx:dataLabels>
          <cx:dataId val="0"/>
          <cx:layoutPr>
            <cx:subtotals/>
          </cx:layoutPr>
        </cx:series>
      </cx:plotAreaRegion>
      <cx:axis id="0">
        <cx:catScaling gapWidth="0.5"/>
        <cx:tickLabels/>
        <cx:spPr>
          <a:ln>
            <a:solidFill>
              <a:schemeClr val="tx1"/>
            </a:solidFill>
          </a:ln>
        </cx:spPr>
        <cx:txPr>
          <a:bodyPr vertOverflow="overflow" horzOverflow="overflow" wrap="square" lIns="0" tIns="0" rIns="0" bIns="0"/>
          <a:lstStyle/>
          <a:p>
            <a:pPr algn="ctr" rtl="0">
              <a:defRPr sz="12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1200">
              <a:latin typeface="Arial" panose="020B0604020202020204" pitchFamily="34" charset="0"/>
              <a:cs typeface="Arial" panose="020B0604020202020204" pitchFamily="34" charset="0"/>
            </a:endParaRPr>
          </a:p>
        </cx:txPr>
      </cx:axis>
      <cx:axis id="1">
        <cx:valScaling/>
        <cx:majorGridlines/>
        <cx:tickLabels/>
        <cx:spPr>
          <a:ln>
            <a:solidFill>
              <a:schemeClr val="tx1"/>
            </a:solidFill>
          </a:ln>
        </cx:spPr>
        <cx:txPr>
          <a:bodyPr vertOverflow="overflow" horzOverflow="overflow" wrap="square" lIns="0" tIns="0" rIns="0" bIns="0"/>
          <a:lstStyle/>
          <a:p>
            <a:pPr algn="ctr" rtl="0">
              <a:defRPr sz="12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1200">
              <a:latin typeface="Arial" panose="020B0604020202020204" pitchFamily="34" charset="0"/>
              <a:cs typeface="Arial" panose="020B0604020202020204" pitchFamily="34" charset="0"/>
            </a:endParaRPr>
          </a:p>
        </cx:txPr>
      </cx:axis>
    </cx:plotArea>
    <cx:legend pos="t" align="ctr" overlay="0">
      <cx:txPr>
        <a:bodyPr vertOverflow="overflow" horzOverflow="overflow" wrap="square" lIns="0" tIns="0" rIns="0" bIns="0"/>
        <a:lstStyle/>
        <a:p>
          <a:pPr algn="ctr" rtl="0">
            <a:defRPr sz="12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1200">
            <a:latin typeface="Arial" panose="020B0604020202020204" pitchFamily="34" charset="0"/>
            <a:cs typeface="Arial" panose="020B0604020202020204" pitchFamily="34"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'Lightcast - North Norfolk'!$A$79:$A$90</cx:f>
        <cx:lvl ptCount="12">
          <cx:pt idx="0">Space</cx:pt>
          <cx:pt idx="1">Energy</cx:pt>
          <cx:pt idx="2">Financial Services &amp; Insurance</cx:pt>
          <cx:pt idx="3">Construction &amp; Development</cx:pt>
          <cx:pt idx="4">Ports &amp; Logistics</cx:pt>
          <cx:pt idx="5">Digital Tech</cx:pt>
          <cx:pt idx="6">Advanced Manufacturing &amp; Engineering</cx:pt>
          <cx:pt idx="7">Creative Industries</cx:pt>
          <cx:pt idx="8">Life Sciences &amp; Bio-tech</cx:pt>
          <cx:pt idx="9">Agri-Food Tech</cx:pt>
          <cx:pt idx="10">Health &amp; Social Work</cx:pt>
          <cx:pt idx="11">Visitor Economy</cx:pt>
        </cx:lvl>
      </cx:strDim>
      <cx:numDim type="val">
        <cx:f>'Lightcast - North Norfolk'!$B$79:$B$90</cx:f>
        <cx:lvl ptCount="12" formatCode="&quot;£&quot;0.0,&quot;k&quot;">
          <cx:pt idx="0">48879.88291946736</cx:pt>
          <cx:pt idx="1">43977.947450565611</cx:pt>
          <cx:pt idx="2">42272.105437752551</cx:pt>
          <cx:pt idx="3">41582.21881662777</cx:pt>
          <cx:pt idx="4">35934.412996100007</cx:pt>
          <cx:pt idx="5">34483.730425483627</cx:pt>
          <cx:pt idx="6">34337.752434943111</cx:pt>
          <cx:pt idx="7">33563.533618534457</cx:pt>
          <cx:pt idx="8">30085.624821181769</cx:pt>
          <cx:pt idx="9">23310.847658907031</cx:pt>
          <cx:pt idx="10">23211.330503873771</cx:pt>
          <cx:pt idx="11">19881.321312146352</cx:pt>
        </cx:lvl>
      </cx:numDim>
    </cx:data>
  </cx:chartData>
  <cx:chart>
    <cx:title pos="t" align="ctr" overlay="0">
      <cx:tx>
        <cx:txData>
          <cx:v>Average Wages in North Norfolk</cx:v>
        </cx:txData>
      </cx:tx>
      <cx:txPr>
        <a:bodyPr spcFirstLastPara="1" vertOverflow="ellipsis" horzOverflow="overflow" wrap="square" lIns="0" tIns="0" rIns="0" bIns="0" anchor="ctr" anchorCtr="1"/>
        <a:lstStyle/>
        <a:p>
          <a:pPr algn="ctr" rtl="0">
            <a:defRPr sz="1200">
              <a:latin typeface="Arial" panose="020B0604020202020204" pitchFamily="34" charset="0"/>
              <a:ea typeface="Arial" panose="020B0604020202020204" pitchFamily="34" charset="0"/>
              <a:cs typeface="Arial" panose="020B0604020202020204" pitchFamily="34" charset="0"/>
            </a:defRPr>
          </a:pPr>
          <a:r>
            <a:rPr lang="en-US" sz="12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Average Wages in North Norfolk</a:t>
          </a:r>
        </a:p>
      </cx:txPr>
    </cx:title>
    <cx:plotArea>
      <cx:plotAreaRegion>
        <cx:series layoutId="funnel" uniqueId="{747173D7-97AF-4E63-88CB-12A9796AB1B0}">
          <cx:tx>
            <cx:txData>
              <cx:f>'Lightcast - North Norfolk'!$B$78</cx:f>
              <cx:v>Avg. Wages per Job</cx:v>
            </cx:txData>
          </cx:tx>
          <cx:dataLabels>
            <cx:txPr>
              <a:bodyPr vertOverflow="overflow" horzOverflow="overflow" wrap="square" lIns="0" tIns="0" rIns="0" bIns="0"/>
              <a:lstStyle/>
              <a:p>
                <a:pPr algn="ctr" rtl="0">
                  <a:defRPr sz="1200" b="0" i="0">
                    <a:solidFill>
                      <a:schemeClr val="bg1"/>
                    </a:solidFill>
                    <a:latin typeface="Arial" panose="020B0604020202020204" pitchFamily="34" charset="0"/>
                    <a:ea typeface="Arial" panose="020B0604020202020204" pitchFamily="34" charset="0"/>
                    <a:cs typeface="Arial" panose="020B0604020202020204" pitchFamily="34" charset="0"/>
                  </a:defRPr>
                </a:pPr>
                <a:endParaRPr lang="en-GB" sz="1200">
                  <a:solidFill>
                    <a:schemeClr val="bg1"/>
                  </a:solidFill>
                  <a:latin typeface="Arial" panose="020B0604020202020204" pitchFamily="34" charset="0"/>
                  <a:cs typeface="Arial" panose="020B0604020202020204" pitchFamily="34" charset="0"/>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0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1000">
              <a:latin typeface="Arial" panose="020B0604020202020204" pitchFamily="34" charset="0"/>
              <a:cs typeface="Arial" panose="020B0604020202020204" pitchFamily="34" charset="0"/>
            </a:endParaRPr>
          </a:p>
        </cx:txPr>
      </cx:axis>
    </cx:plotArea>
  </cx:chart>
  <cx:spPr>
    <a:ln>
      <a:solidFill>
        <a:schemeClr val="tx1"/>
      </a:solid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'Lightcast - North Norfolk'!$A$95:$A$106</cx:f>
        <cx:lvl ptCount="12">
          <cx:pt idx="0">Visitor Economy</cx:pt>
          <cx:pt idx="1">Agri-Food Tech</cx:pt>
          <cx:pt idx="2">Health &amp; Social Work</cx:pt>
          <cx:pt idx="3">Advanced Manufacturing &amp; Engineering</cx:pt>
          <cx:pt idx="4">Construction &amp; Development</cx:pt>
          <cx:pt idx="5">Ports &amp; Logistics</cx:pt>
          <cx:pt idx="6">Life Sciences &amp; Bio-tech</cx:pt>
          <cx:pt idx="7">Creative Industries</cx:pt>
          <cx:pt idx="8">Digital Tech</cx:pt>
          <cx:pt idx="9">Financial Services &amp; Insurance</cx:pt>
          <cx:pt idx="10">Energy</cx:pt>
          <cx:pt idx="11">Space</cx:pt>
        </cx:lvl>
      </cx:strDim>
      <cx:numDim type="val">
        <cx:f>'Lightcast - North Norfolk'!$B$95:$B$106</cx:f>
        <cx:lvl ptCount="12" formatCode="0">
          <cx:pt idx="0">9016.4991506728275</cx:pt>
          <cx:pt idx="1">5869.6621171007037</cx:pt>
          <cx:pt idx="2">4041.9057823926</cx:pt>
          <cx:pt idx="3">3785.4817644733989</cx:pt>
          <cx:pt idx="4">2449.2927531381597</cx:pt>
          <cx:pt idx="5">1701.30391595022</cx:pt>
          <cx:pt idx="6">824.76553999241003</cx:pt>
          <cx:pt idx="7">504.81973889804806</cx:pt>
          <cx:pt idx="8">442.89342139051939</cx:pt>
          <cx:pt idx="9">432.36361996966491</cx:pt>
          <cx:pt idx="10">320.93067285629559</cx:pt>
          <cx:pt idx="11">33.810500753299998</cx:pt>
        </cx:lvl>
      </cx:numDim>
    </cx:data>
  </cx:chartData>
  <cx:chart>
    <cx:title pos="t" align="ctr" overlay="0">
      <cx:tx>
        <cx:txData>
          <cx:v>Number of Jobs in North Norfolk</cx:v>
        </cx:txData>
      </cx:tx>
      <cx:txPr>
        <a:bodyPr spcFirstLastPara="1" vertOverflow="ellipsis" horzOverflow="overflow" wrap="square" lIns="0" tIns="0" rIns="0" bIns="0" anchor="ctr" anchorCtr="1"/>
        <a:lstStyle/>
        <a:p>
          <a:pPr algn="ctr" rtl="0">
            <a:defRPr>
              <a:latin typeface="Arial" panose="020B0604020202020204" pitchFamily="34" charset="0"/>
              <a:ea typeface="Arial" panose="020B0604020202020204" pitchFamily="34" charset="0"/>
              <a:cs typeface="Arial" panose="020B0604020202020204" pitchFamily="34" charset="0"/>
            </a:defRPr>
          </a:pPr>
          <a:r>
            <a:rPr lang="en-US" sz="12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Number of Jobs in North Norfolk</a:t>
          </a:r>
        </a:p>
      </cx:txPr>
    </cx:title>
    <cx:plotArea>
      <cx:plotAreaRegion>
        <cx:series layoutId="funnel" uniqueId="{C2AAC97C-E855-44A4-A738-C36848E33253}">
          <cx:tx>
            <cx:txData>
              <cx:f>'Lightcast - North Norfolk'!$B$94</cx:f>
              <cx:v>Jobs</cx:v>
            </cx:txData>
          </cx:tx>
          <cx:spPr>
            <a:solidFill>
              <a:schemeClr val="accent2"/>
            </a:solidFill>
          </cx:spPr>
          <cx:dataLabels>
            <cx:txPr>
              <a:bodyPr vertOverflow="overflow" horzOverflow="overflow" wrap="square" lIns="0" tIns="0" rIns="0" bIns="0"/>
              <a:lstStyle/>
              <a:p>
                <a:pPr algn="ctr" rtl="0">
                  <a:defRPr sz="1200" b="0" i="0">
                    <a:solidFill>
                      <a:schemeClr val="bg1"/>
                    </a:solidFill>
                    <a:latin typeface="Arial" panose="020B0604020202020204" pitchFamily="34" charset="0"/>
                    <a:ea typeface="Arial" panose="020B0604020202020204" pitchFamily="34" charset="0"/>
                    <a:cs typeface="Arial" panose="020B0604020202020204" pitchFamily="34" charset="0"/>
                  </a:defRPr>
                </a:pPr>
                <a:endParaRPr lang="en-GB" sz="1200">
                  <a:solidFill>
                    <a:schemeClr val="bg1"/>
                  </a:solidFill>
                  <a:latin typeface="Arial" panose="020B0604020202020204" pitchFamily="34" charset="0"/>
                  <a:cs typeface="Arial" panose="020B0604020202020204" pitchFamily="34" charset="0"/>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0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1000">
              <a:latin typeface="Arial" panose="020B0604020202020204" pitchFamily="34" charset="0"/>
              <a:cs typeface="Arial" panose="020B0604020202020204" pitchFamily="34" charset="0"/>
            </a:endParaRPr>
          </a:p>
        </cx:txPr>
      </cx:axis>
    </cx:plotArea>
  </cx:chart>
  <cx:spPr>
    <a:ln>
      <a:solidFill>
        <a:schemeClr val="tx1"/>
      </a:solidFill>
    </a:ln>
  </cx:spPr>
</cx: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Reversed" id="25">
  <a:schemeClr val="accent5"/>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Reversed" id="25">
  <a:schemeClr val="accent5"/>
</cs:colorStyle>
</file>

<file path=ppt/charts/colors39.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Reversed" id="25">
  <a:schemeClr val="accent5"/>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0.21185</cdr:x>
      <cdr:y>0.85341</cdr:y>
    </cdr:from>
    <cdr:to>
      <cdr:x>0.26488</cdr:x>
      <cdr:y>0.90905</cdr:y>
    </cdr:to>
    <cdr:sp macro="" textlink="">
      <cdr:nvSpPr>
        <cdr:cNvPr id="2" name="Rectangle 1">
          <a:extLst xmlns:a="http://schemas.openxmlformats.org/drawingml/2006/main">
            <a:ext uri="{FF2B5EF4-FFF2-40B4-BE49-F238E27FC236}">
              <a16:creationId xmlns:a16="http://schemas.microsoft.com/office/drawing/2014/main" id="{9319F55C-0FF1-6A3E-E39E-B8C0DFC7A898}"/>
            </a:ext>
          </a:extLst>
        </cdr:cNvPr>
        <cdr:cNvSpPr/>
      </cdr:nvSpPr>
      <cdr:spPr>
        <a:xfrm xmlns:a="http://schemas.openxmlformats.org/drawingml/2006/main">
          <a:off x="1588528" y="4454814"/>
          <a:ext cx="397565" cy="29040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0.56194</cdr:x>
      <cdr:y>0.93597</cdr:y>
    </cdr:from>
    <cdr:to>
      <cdr:x>0.6501</cdr:x>
      <cdr:y>0.98177</cdr:y>
    </cdr:to>
    <cdr:sp macro="" textlink="">
      <cdr:nvSpPr>
        <cdr:cNvPr id="2" name="Rectangle 1">
          <a:extLst xmlns:a="http://schemas.openxmlformats.org/drawingml/2006/main">
            <a:ext uri="{FF2B5EF4-FFF2-40B4-BE49-F238E27FC236}">
              <a16:creationId xmlns:a16="http://schemas.microsoft.com/office/drawing/2014/main" id="{E6E625FF-47EA-B952-CC68-B7280C26C2D9}"/>
            </a:ext>
          </a:extLst>
        </cdr:cNvPr>
        <cdr:cNvSpPr/>
      </cdr:nvSpPr>
      <cdr:spPr>
        <a:xfrm xmlns:a="http://schemas.openxmlformats.org/drawingml/2006/main">
          <a:off x="4004351" y="4417548"/>
          <a:ext cx="628153" cy="21615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1186C-3E4A-4727-AD77-CBD73133A991}"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3F353-6024-4A6D-B199-94321BF74B4C}" type="slidenum">
              <a:rPr lang="en-GB" smtClean="0"/>
              <a:t>‹#›</a:t>
            </a:fld>
            <a:endParaRPr lang="en-GB"/>
          </a:p>
        </p:txBody>
      </p:sp>
    </p:spTree>
    <p:extLst>
      <p:ext uri="{BB962C8B-B14F-4D97-AF65-F5344CB8AC3E}">
        <p14:creationId xmlns:p14="http://schemas.microsoft.com/office/powerpoint/2010/main" val="35051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78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29</a:t>
            </a:fld>
            <a:endParaRPr lang="en-GB"/>
          </a:p>
        </p:txBody>
      </p:sp>
    </p:spTree>
    <p:extLst>
      <p:ext uri="{BB962C8B-B14F-4D97-AF65-F5344CB8AC3E}">
        <p14:creationId xmlns:p14="http://schemas.microsoft.com/office/powerpoint/2010/main" val="380310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30</a:t>
            </a:fld>
            <a:endParaRPr lang="en-GB"/>
          </a:p>
        </p:txBody>
      </p:sp>
    </p:spTree>
    <p:extLst>
      <p:ext uri="{BB962C8B-B14F-4D97-AF65-F5344CB8AC3E}">
        <p14:creationId xmlns:p14="http://schemas.microsoft.com/office/powerpoint/2010/main" val="160545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31</a:t>
            </a:fld>
            <a:endParaRPr lang="en-GB"/>
          </a:p>
        </p:txBody>
      </p:sp>
    </p:spTree>
    <p:extLst>
      <p:ext uri="{BB962C8B-B14F-4D97-AF65-F5344CB8AC3E}">
        <p14:creationId xmlns:p14="http://schemas.microsoft.com/office/powerpoint/2010/main" val="329146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32</a:t>
            </a:fld>
            <a:endParaRPr lang="en-GB"/>
          </a:p>
        </p:txBody>
      </p:sp>
    </p:spTree>
    <p:extLst>
      <p:ext uri="{BB962C8B-B14F-4D97-AF65-F5344CB8AC3E}">
        <p14:creationId xmlns:p14="http://schemas.microsoft.com/office/powerpoint/2010/main" val="380588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33</a:t>
            </a:fld>
            <a:endParaRPr lang="en-GB"/>
          </a:p>
        </p:txBody>
      </p:sp>
    </p:spTree>
    <p:extLst>
      <p:ext uri="{BB962C8B-B14F-4D97-AF65-F5344CB8AC3E}">
        <p14:creationId xmlns:p14="http://schemas.microsoft.com/office/powerpoint/2010/main" val="166976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34</a:t>
            </a:fld>
            <a:endParaRPr lang="en-GB"/>
          </a:p>
        </p:txBody>
      </p:sp>
    </p:spTree>
    <p:extLst>
      <p:ext uri="{BB962C8B-B14F-4D97-AF65-F5344CB8AC3E}">
        <p14:creationId xmlns:p14="http://schemas.microsoft.com/office/powerpoint/2010/main" val="57358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36</a:t>
            </a:fld>
            <a:endParaRPr lang="en-GB"/>
          </a:p>
        </p:txBody>
      </p:sp>
    </p:spTree>
    <p:extLst>
      <p:ext uri="{BB962C8B-B14F-4D97-AF65-F5344CB8AC3E}">
        <p14:creationId xmlns:p14="http://schemas.microsoft.com/office/powerpoint/2010/main" val="229255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38</a:t>
            </a:fld>
            <a:endParaRPr lang="en-GB"/>
          </a:p>
        </p:txBody>
      </p:sp>
    </p:spTree>
    <p:extLst>
      <p:ext uri="{BB962C8B-B14F-4D97-AF65-F5344CB8AC3E}">
        <p14:creationId xmlns:p14="http://schemas.microsoft.com/office/powerpoint/2010/main" val="277182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41</a:t>
            </a:fld>
            <a:endParaRPr lang="en-GB"/>
          </a:p>
        </p:txBody>
      </p:sp>
    </p:spTree>
    <p:extLst>
      <p:ext uri="{BB962C8B-B14F-4D97-AF65-F5344CB8AC3E}">
        <p14:creationId xmlns:p14="http://schemas.microsoft.com/office/powerpoint/2010/main" val="57040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46</a:t>
            </a:fld>
            <a:endParaRPr lang="en-GB"/>
          </a:p>
        </p:txBody>
      </p:sp>
    </p:spTree>
    <p:extLst>
      <p:ext uri="{BB962C8B-B14F-4D97-AF65-F5344CB8AC3E}">
        <p14:creationId xmlns:p14="http://schemas.microsoft.com/office/powerpoint/2010/main" val="27232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4</a:t>
            </a:fld>
            <a:endParaRPr lang="en-GB"/>
          </a:p>
        </p:txBody>
      </p:sp>
    </p:spTree>
    <p:extLst>
      <p:ext uri="{BB962C8B-B14F-4D97-AF65-F5344CB8AC3E}">
        <p14:creationId xmlns:p14="http://schemas.microsoft.com/office/powerpoint/2010/main" val="338500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47</a:t>
            </a:fld>
            <a:endParaRPr lang="en-GB"/>
          </a:p>
        </p:txBody>
      </p:sp>
    </p:spTree>
    <p:extLst>
      <p:ext uri="{BB962C8B-B14F-4D97-AF65-F5344CB8AC3E}">
        <p14:creationId xmlns:p14="http://schemas.microsoft.com/office/powerpoint/2010/main" val="3720090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52</a:t>
            </a:fld>
            <a:endParaRPr lang="en-GB"/>
          </a:p>
        </p:txBody>
      </p:sp>
    </p:spTree>
    <p:extLst>
      <p:ext uri="{BB962C8B-B14F-4D97-AF65-F5344CB8AC3E}">
        <p14:creationId xmlns:p14="http://schemas.microsoft.com/office/powerpoint/2010/main" val="379244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5</a:t>
            </a:fld>
            <a:endParaRPr lang="en-GB"/>
          </a:p>
        </p:txBody>
      </p:sp>
    </p:spTree>
    <p:extLst>
      <p:ext uri="{BB962C8B-B14F-4D97-AF65-F5344CB8AC3E}">
        <p14:creationId xmlns:p14="http://schemas.microsoft.com/office/powerpoint/2010/main" val="99381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7</a:t>
            </a:fld>
            <a:endParaRPr lang="en-GB"/>
          </a:p>
        </p:txBody>
      </p:sp>
    </p:spTree>
    <p:extLst>
      <p:ext uri="{BB962C8B-B14F-4D97-AF65-F5344CB8AC3E}">
        <p14:creationId xmlns:p14="http://schemas.microsoft.com/office/powerpoint/2010/main" val="136185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10</a:t>
            </a:fld>
            <a:endParaRPr lang="en-GB"/>
          </a:p>
        </p:txBody>
      </p:sp>
    </p:spTree>
    <p:extLst>
      <p:ext uri="{BB962C8B-B14F-4D97-AF65-F5344CB8AC3E}">
        <p14:creationId xmlns:p14="http://schemas.microsoft.com/office/powerpoint/2010/main" val="84426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12</a:t>
            </a:fld>
            <a:endParaRPr lang="en-GB"/>
          </a:p>
        </p:txBody>
      </p:sp>
    </p:spTree>
    <p:extLst>
      <p:ext uri="{BB962C8B-B14F-4D97-AF65-F5344CB8AC3E}">
        <p14:creationId xmlns:p14="http://schemas.microsoft.com/office/powerpoint/2010/main" val="141712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13</a:t>
            </a:fld>
            <a:endParaRPr lang="en-GB"/>
          </a:p>
        </p:txBody>
      </p:sp>
    </p:spTree>
    <p:extLst>
      <p:ext uri="{BB962C8B-B14F-4D97-AF65-F5344CB8AC3E}">
        <p14:creationId xmlns:p14="http://schemas.microsoft.com/office/powerpoint/2010/main" val="376951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20</a:t>
            </a:fld>
            <a:endParaRPr lang="en-GB"/>
          </a:p>
        </p:txBody>
      </p:sp>
    </p:spTree>
    <p:extLst>
      <p:ext uri="{BB962C8B-B14F-4D97-AF65-F5344CB8AC3E}">
        <p14:creationId xmlns:p14="http://schemas.microsoft.com/office/powerpoint/2010/main" val="24622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B3F353-6024-4A6D-B199-94321BF74B4C}" type="slidenum">
              <a:rPr lang="en-GB" smtClean="0"/>
              <a:t>22</a:t>
            </a:fld>
            <a:endParaRPr lang="en-GB"/>
          </a:p>
        </p:txBody>
      </p:sp>
    </p:spTree>
    <p:extLst>
      <p:ext uri="{BB962C8B-B14F-4D97-AF65-F5344CB8AC3E}">
        <p14:creationId xmlns:p14="http://schemas.microsoft.com/office/powerpoint/2010/main" val="217347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27292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6706063" y="1748054"/>
            <a:ext cx="4333412" cy="4375160"/>
          </a:xfrm>
          <a:prstGeom prst="ellipse">
            <a:avLst/>
          </a:prstGeom>
        </p:spPr>
        <p:txBody>
          <a:bodyPr/>
          <a:lstStyle/>
          <a:p>
            <a:endParaRPr lang="en-US"/>
          </a:p>
        </p:txBody>
      </p:sp>
      <p:sp>
        <p:nvSpPr>
          <p:cNvPr id="3" name="Picture Placeholder 7">
            <a:extLst>
              <a:ext uri="{FF2B5EF4-FFF2-40B4-BE49-F238E27FC236}">
                <a16:creationId xmlns:a16="http://schemas.microsoft.com/office/drawing/2014/main" id="{AC57CF50-0DA1-42D9-BFB0-029025BFEC21}"/>
              </a:ext>
            </a:extLst>
          </p:cNvPr>
          <p:cNvSpPr>
            <a:spLocks noGrp="1"/>
          </p:cNvSpPr>
          <p:nvPr>
            <p:ph type="pic" sz="quarter" idx="11"/>
          </p:nvPr>
        </p:nvSpPr>
        <p:spPr>
          <a:xfrm>
            <a:off x="1152525" y="368300"/>
            <a:ext cx="4943475" cy="4991100"/>
          </a:xfrm>
          <a:prstGeom prst="ellipse">
            <a:avLst/>
          </a:prstGeom>
        </p:spPr>
        <p:txBody>
          <a:bodyPr/>
          <a:lstStyle/>
          <a:p>
            <a:endParaRPr lang="en-US"/>
          </a:p>
        </p:txBody>
      </p:sp>
    </p:spTree>
    <p:extLst>
      <p:ext uri="{BB962C8B-B14F-4D97-AF65-F5344CB8AC3E}">
        <p14:creationId xmlns:p14="http://schemas.microsoft.com/office/powerpoint/2010/main" val="184888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1428668" y="441768"/>
            <a:ext cx="3334920" cy="3367049"/>
          </a:xfrm>
          <a:prstGeom prst="ellipse">
            <a:avLst/>
          </a:prstGeom>
        </p:spPr>
        <p:txBody>
          <a:bodyPr/>
          <a:lstStyle/>
          <a:p>
            <a:endParaRPr lang="en-US"/>
          </a:p>
        </p:txBody>
      </p:sp>
      <p:sp>
        <p:nvSpPr>
          <p:cNvPr id="4" name="Picture Placeholder 7">
            <a:extLst>
              <a:ext uri="{FF2B5EF4-FFF2-40B4-BE49-F238E27FC236}">
                <a16:creationId xmlns:a16="http://schemas.microsoft.com/office/drawing/2014/main" id="{5804D578-9266-4F5D-9509-A610B50F4103}"/>
              </a:ext>
            </a:extLst>
          </p:cNvPr>
          <p:cNvSpPr>
            <a:spLocks noGrp="1"/>
          </p:cNvSpPr>
          <p:nvPr>
            <p:ph type="pic" sz="quarter" idx="11"/>
          </p:nvPr>
        </p:nvSpPr>
        <p:spPr>
          <a:xfrm>
            <a:off x="7868657" y="733505"/>
            <a:ext cx="3334920" cy="3367049"/>
          </a:xfrm>
          <a:prstGeom prst="ellipse">
            <a:avLst/>
          </a:prstGeom>
        </p:spPr>
        <p:txBody>
          <a:bodyPr/>
          <a:lstStyle/>
          <a:p>
            <a:endParaRPr lang="en-US"/>
          </a:p>
        </p:txBody>
      </p:sp>
      <p:sp>
        <p:nvSpPr>
          <p:cNvPr id="5" name="Picture Placeholder 7">
            <a:extLst>
              <a:ext uri="{FF2B5EF4-FFF2-40B4-BE49-F238E27FC236}">
                <a16:creationId xmlns:a16="http://schemas.microsoft.com/office/drawing/2014/main" id="{9EDD0FC9-3506-47BB-82A9-D217F237179D}"/>
              </a:ext>
            </a:extLst>
          </p:cNvPr>
          <p:cNvSpPr>
            <a:spLocks noGrp="1"/>
          </p:cNvSpPr>
          <p:nvPr>
            <p:ph type="pic" sz="quarter" idx="12"/>
          </p:nvPr>
        </p:nvSpPr>
        <p:spPr>
          <a:xfrm>
            <a:off x="4428540" y="3049183"/>
            <a:ext cx="3334920" cy="3367049"/>
          </a:xfrm>
          <a:prstGeom prst="ellipse">
            <a:avLst/>
          </a:prstGeom>
        </p:spPr>
        <p:txBody>
          <a:bodyPr/>
          <a:lstStyle/>
          <a:p>
            <a:endParaRPr lang="en-US"/>
          </a:p>
        </p:txBody>
      </p:sp>
    </p:spTree>
    <p:extLst>
      <p:ext uri="{BB962C8B-B14F-4D97-AF65-F5344CB8AC3E}">
        <p14:creationId xmlns:p14="http://schemas.microsoft.com/office/powerpoint/2010/main" val="342034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03F543CF-ED58-444D-90A7-B4596E14A1B7}"/>
              </a:ext>
            </a:extLst>
          </p:cNvPr>
          <p:cNvSpPr>
            <a:spLocks noGrp="1"/>
          </p:cNvSpPr>
          <p:nvPr>
            <p:ph type="media" sz="quarter" idx="10"/>
          </p:nvPr>
        </p:nvSpPr>
        <p:spPr>
          <a:xfrm>
            <a:off x="836814" y="1309831"/>
            <a:ext cx="7051964" cy="4529628"/>
          </a:xfrm>
          <a:prstGeom prst="rect">
            <a:avLst/>
          </a:prstGeom>
        </p:spPr>
        <p:txBody>
          <a:bodyPr/>
          <a:lstStyle/>
          <a:p>
            <a:endParaRPr lang="en-US"/>
          </a:p>
        </p:txBody>
      </p:sp>
    </p:spTree>
    <p:extLst>
      <p:ext uri="{BB962C8B-B14F-4D97-AF65-F5344CB8AC3E}">
        <p14:creationId xmlns:p14="http://schemas.microsoft.com/office/powerpoint/2010/main" val="103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0887F12-0621-444A-98BB-AA2C7FAC9A69}"/>
              </a:ext>
            </a:extLst>
          </p:cNvPr>
          <p:cNvSpPr>
            <a:spLocks noGrp="1"/>
          </p:cNvSpPr>
          <p:nvPr>
            <p:ph type="tbl" sz="quarter" idx="10"/>
          </p:nvPr>
        </p:nvSpPr>
        <p:spPr>
          <a:xfrm>
            <a:off x="4432300" y="482600"/>
            <a:ext cx="6921500" cy="5791200"/>
          </a:xfrm>
          <a:prstGeom prst="rect">
            <a:avLst/>
          </a:prstGeom>
        </p:spPr>
        <p:txBody>
          <a:bodyPr/>
          <a:lstStyle/>
          <a:p>
            <a:endParaRPr lang="en-US"/>
          </a:p>
        </p:txBody>
      </p:sp>
    </p:spTree>
    <p:extLst>
      <p:ext uri="{BB962C8B-B14F-4D97-AF65-F5344CB8AC3E}">
        <p14:creationId xmlns:p14="http://schemas.microsoft.com/office/powerpoint/2010/main" val="229564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20823B-0C37-446C-9E02-755FF2284CC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34784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E7200D-9351-7537-560F-1DB9BA326240}"/>
              </a:ext>
            </a:extLst>
          </p:cNvPr>
          <p:cNvSpPr/>
          <p:nvPr userDrawn="1"/>
        </p:nvSpPr>
        <p:spPr>
          <a:xfrm>
            <a:off x="0" y="0"/>
            <a:ext cx="12192000" cy="110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9341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nomisweb.co.uk/"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hyperlink" Target="https://www.norfolkinsight.org.uk/wp-content/uploads/2023/08/Norfolk_Population_Overview_August_2023.pdf"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norfolkinsight.org.uk/wp-content/uploads/2022/11/Hardship_in_Norfolk_Analysis_using_Universal_Credit_Data_refreshed_October_2022.pdf-correctedByPAVE.pdf"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gov.uk/government/statistics/english-indices-of-deprivation-2019" TargetMode="External"/><Relationship Id="rId4" Type="http://schemas.openxmlformats.org/officeDocument/2006/relationships/hyperlink" Target="https://www.ons.gov.uk/peoplepopulationandcommunity/populationandmigration/populationestimates/datasets/populationestimatesforukenglandandwalesscotlandandnorthernirelan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forukenglandandwalesscotlandandnorthernireland"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gov.uk/government/statistics/english-indices-of-deprivation-201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ons.gov.uk/datasets/TS011/editions/2021/versions/4"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visualisations/customprofiles/buil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orfolkinsight.org.uk/data-catalog-explorer/indicator/I35724?geoId=G2&amp;view=table" TargetMode="Externa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census/planningforcensus2021/censusdesign/studentscensus202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hyperlink" Target="https://www.nomisweb.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nomisweb.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lginform.local.gov.uk/reports/lgastandard?mod-metric=8974&amp;mod-area=E07000143&amp;mod-group=AllDistrictInRegion_East&amp;mod-type=namedComparisonGroup"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officeforstudents.org.uk/data-and-analysis/young-participation-by-area/get-the-postcode-data/" TargetMode="External"/><Relationship Id="rId4" Type="http://schemas.openxmlformats.org/officeDocument/2006/relationships/hyperlink" Target="https://www.officeforstudents.org.uk/data-and-analysis/young-participation-by-area/about-polar-and-adult-he/#:~:text=What%20is%20Adult%20HE%202011,is%20included%20for%20the%20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app.powerbi.com/groups/me/apps/c859a76d-6ab2-46ca-976d-ed84926a624c/reports/9508c392-b058-4e34-8e0d-328cf8626587/ReportSectionbbd24736826abaa24933?ctid=1419177e-57e0-4f0f-aff0-fd61b549d10e&amp;experience=power-bi&amp;bookmarkGuid=Bookmark6ecf4021c224929617dd"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14/relationships/chartEx" Target="../charts/chartEx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default.asp" TargetMode="Externa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lightcast.io/about/data" TargetMode="External"/><Relationship Id="rId5" Type="http://schemas.openxmlformats.org/officeDocument/2006/relationships/chart" Target="../charts/chart13.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ons.gov.uk/visualisations/customprofiles/build/" TargetMode="External"/><Relationship Id="rId5" Type="http://schemas.openxmlformats.org/officeDocument/2006/relationships/hyperlink" Target="https://www.norfolkinsight.org.uk/wp-content/uploads/2023/08/Norfolk_Population_Overview_August_2023.pdf" TargetMode="Externa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microsoft.com/office/2014/relationships/chartEx" Target="../charts/chartEx2.xml"/><Relationship Id="rId7" Type="http://schemas.openxmlformats.org/officeDocument/2006/relationships/hyperlink" Target="https://lightcast.io/about/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14/relationships/chartEx" Target="../charts/chartEx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ightcast.io/about/data" TargetMode="External"/><Relationship Id="rId5" Type="http://schemas.openxmlformats.org/officeDocument/2006/relationships/chart" Target="../charts/chart15.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hyperlink" Target="https://kb.lightcast.io/en/articles/8496296-what-are-lightcast-skill-projections" TargetMode="External"/><Relationship Id="rId7"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ightcast.io/about/data" TargetMode="External"/><Relationship Id="rId5" Type="http://schemas.openxmlformats.org/officeDocument/2006/relationships/chart" Target="../charts/chart16.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nomisweb.co.uk/default.asp"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nomisweb.co.uk/default.as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nomisweb.co.uk/default.asp" TargetMode="Externa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chart" Target="../charts/chart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jpeg"/><Relationship Id="rId4" Type="http://schemas.openxmlformats.org/officeDocument/2006/relationships/hyperlink" Target="https://www.nomisweb.co.uk/default.as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ons.gov.uk/economy/grossdomesticproductgdp/datasets/regionalgrossvalueaddedbalancedbyindustrylocalauthoritiesbyitl1region" TargetMode="External"/><Relationship Id="rId2" Type="http://schemas.openxmlformats.org/officeDocument/2006/relationships/chart" Target="../charts/chart2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employmentandlabourmarket/peopleinwork/labourproductivity/datasets/subregionalproductivitylabourproductivityindicesbylocalauthoritydistri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ons.gov.uk/visualisations/customprofiles/build/" TargetMode="External"/><Relationship Id="rId4" Type="http://schemas.openxmlformats.org/officeDocument/2006/relationships/hyperlink" Target="https://www.ons.gov.uk/visualisations/censuspopulationchang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ons.gov.uk/employmentandlabourmarket/peopleinwork/labourproductivity/articles/regionalandsubregionalproductivityintheuk/june2023" TargetMode="External"/><Relationship Id="rId2" Type="http://schemas.openxmlformats.org/officeDocument/2006/relationships/chart" Target="../charts/chart2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employmentandlabourmarket/peopleinwork/labourproductivity/datasets/subregionalproductivitylabourproductivityindicesbylocalauthoritydistric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ons.gov.uk/economy/grossdomesticproductgdp/datasets/regionalgrossvalueaddedbalancedbyindustrylocalauthoritiesbyitl1region"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hyperlink" Target="https://www.ofcom.org.uk/research-and-data/multi-sector-research/infrastructure-research/connected-nations-2022/data" TargetMode="External"/><Relationship Id="rId2" Type="http://schemas.openxmlformats.org/officeDocument/2006/relationships/chart" Target="../charts/chart2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chart" Target="../charts/chart32.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chart" Target="../charts/chart3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peoplepopulationandcommunity/wellbeing/articles/mappinglonelinessduringthecoronaviruspandemic/2021-04-07#:~:text=Areas%20with%20a%20higher%20concentration,loneliness%20during%20the%20study%20period.&amp;text=Between%203%20April%20and%203,often%E2%80%9D%20or%20%E2%80%9Calways%E2%80%9D."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ons.gov.uk/peoplepopulationandcommunity/housing/datasets/housepriceexistingdwellingstoresidencebasedearningsratio" TargetMode="External"/><Relationship Id="rId2" Type="http://schemas.openxmlformats.org/officeDocument/2006/relationships/chart" Target="../charts/chart3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visualisations/censuspopulationchang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visualisations/customprofiles/build/"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ons.gov.uk/peoplepopulationandcommunity/housing/datasets/housepriceexistingdwellingstoresidencebasedearningsratio" TargetMode="External"/><Relationship Id="rId2" Type="http://schemas.openxmlformats.org/officeDocument/2006/relationships/chart" Target="../charts/chart3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ons.gov.uk/economy/regionalaccounts/grossdisposablehouseholdincome/bulletins/regionalgrossdisposablehouseholdincomegdhi/1997to2021" TargetMode="Externa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gov.uk/government/statistical-data-sets/journey-time-statistics-data-tables-jt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uk/government/statistical-data-sets/journey-time-statistics-data-tables-jts"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methodologies/traveltoworkqualityinformationforcensus2021"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nomisweb.co.uk/sources/census_2021_od" TargetMode="External"/><Relationship Id="rId5" Type="http://schemas.openxmlformats.org/officeDocument/2006/relationships/hyperlink" Target="https://www.ons.gov.uk/employmentandlabourmarket/peopleinwork/employmentandemployeetypes/bulletins/traveltoworkenglandandwales/census2021" TargetMode="Externa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naei.beis.gov.uk/laghgapp/"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hyperlink" Target="https://naei.beis.gov.uk/laghgapp/" TargetMode="Externa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orfolkinsight.org.uk/wp-content/uploads/2023/08/Norfolk_Population_Overview_August_2023.pdf" TargetMode="External"/><Relationship Id="rId2" Type="http://schemas.openxmlformats.org/officeDocument/2006/relationships/hyperlink" Target="https://www.ons.gov.uk/visualisations/customprofiles/build/"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norfolkinsight.org.uk/wp-content/uploads/2023/08/Norfolk_Population_Overview_August_2023.pdf"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www.nomisweb.co.uk/" TargetMode="Externa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4113E5-CFCD-4C44-A60C-8AC6BFA5F5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0999" y="4667877"/>
            <a:ext cx="2916118" cy="2072208"/>
          </a:xfrm>
          <a:prstGeom prst="rect">
            <a:avLst/>
          </a:prstGeom>
        </p:spPr>
      </p:pic>
      <p:sp>
        <p:nvSpPr>
          <p:cNvPr id="16" name="Title 15">
            <a:extLst>
              <a:ext uri="{FF2B5EF4-FFF2-40B4-BE49-F238E27FC236}">
                <a16:creationId xmlns:a16="http://schemas.microsoft.com/office/drawing/2014/main" id="{0269D058-47D1-46E3-ABA4-923651BFC397}"/>
              </a:ext>
            </a:extLst>
          </p:cNvPr>
          <p:cNvSpPr txBox="1">
            <a:spLocks noGrp="1"/>
          </p:cNvSpPr>
          <p:nvPr>
            <p:ph type="title" idx="4294967295"/>
          </p:nvPr>
        </p:nvSpPr>
        <p:spPr>
          <a:xfrm>
            <a:off x="1000126" y="1084041"/>
            <a:ext cx="9240800" cy="42201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Economic Evidence Base for </a:t>
            </a:r>
            <a:r>
              <a:rPr lang="en-GB" sz="4800" b="1" dirty="0">
                <a:solidFill>
                  <a:schemeClr val="tx2"/>
                </a:solidFill>
                <a:latin typeface="Arial" panose="020B0604020202020204" pitchFamily="34" charset="0"/>
                <a:ea typeface="+mn-ea"/>
                <a:cs typeface="Arial" panose="020B0604020202020204" pitchFamily="34" charset="0"/>
              </a:rPr>
              <a:t>North Norfolk District</a:t>
            </a:r>
            <a:r>
              <a:rPr kumimoji="0" lang="en-GB" sz="4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Council</a:t>
            </a:r>
            <a:endParaRPr kumimoji="0" lang="en-GB"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June </a:t>
            </a:r>
            <a:r>
              <a:rPr kumimoji="0" lang="en-GB" sz="2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Produced by the Norfolk Office of Data &amp; Analytics (NODA)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00264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5A21E6-B0D8-4291-AC51-17555DAA7D3C}"/>
              </a:ext>
            </a:extLst>
          </p:cNvPr>
          <p:cNvSpPr txBox="1"/>
          <p:nvPr/>
        </p:nvSpPr>
        <p:spPr>
          <a:xfrm>
            <a:off x="1000126" y="5781788"/>
            <a:ext cx="8140873" cy="593819"/>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solidFill>
                <a:latin typeface="Arial" panose="020B0604020202020204" pitchFamily="34" charset="0"/>
                <a:cs typeface="Arial" panose="020B0604020202020204" pitchFamily="34" charset="0"/>
              </a:rPr>
              <a:t>This document has been compiled by the Norfolk Office of Data &amp; Analytics using publicly available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solidFill>
                <a:latin typeface="Arial" panose="020B0604020202020204" pitchFamily="34" charset="0"/>
                <a:cs typeface="Arial" panose="020B0604020202020204" pitchFamily="34" charset="0"/>
              </a:rPr>
              <a:t>Please do not copy, cite, or distribute without permission of the author(s).</a:t>
            </a:r>
            <a:endParaRPr lang="en-US" sz="1200" b="1">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27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Economic inactivity</a:t>
            </a:r>
            <a:endParaRPr kumimoji="0" lang="en-US" sz="3200" b="0" i="0" u="none" strike="noStrike" kern="1200" cap="none" spc="0" normalizeH="0" baseline="0" noProof="0">
              <a:ln>
                <a:noFill/>
              </a:ln>
              <a:solidFill>
                <a:srgbClr val="FF0000"/>
              </a:solidFill>
              <a:effectLst/>
              <a:uLnTx/>
              <a:uFillTx/>
              <a:latin typeface="+mn-lt"/>
              <a:ea typeface="+mn-ea"/>
              <a:cs typeface="+mn-cs"/>
            </a:endParaRPr>
          </a:p>
        </p:txBody>
      </p:sp>
      <p:pic>
        <p:nvPicPr>
          <p:cNvPr id="7" name="Picture 6" descr="Line graph showing the percentage of economically inactive residents by Norfolk and comparator areas, 2012 - 2022.">
            <a:extLst>
              <a:ext uri="{FF2B5EF4-FFF2-40B4-BE49-F238E27FC236}">
                <a16:creationId xmlns:a16="http://schemas.microsoft.com/office/drawing/2014/main" id="{EA1BC597-E56F-2BAE-2C73-B96EB631A452}"/>
              </a:ext>
            </a:extLst>
          </p:cNvPr>
          <p:cNvPicPr>
            <a:picLocks noChangeAspect="1"/>
          </p:cNvPicPr>
          <p:nvPr/>
        </p:nvPicPr>
        <p:blipFill rotWithShape="1">
          <a:blip r:embed="rId3"/>
          <a:srcRect l="3299" t="868" r="1567"/>
          <a:stretch/>
        </p:blipFill>
        <p:spPr>
          <a:xfrm>
            <a:off x="222250" y="1016000"/>
            <a:ext cx="6363240" cy="3337756"/>
          </a:xfrm>
          <a:prstGeom prst="rect">
            <a:avLst/>
          </a:prstGeom>
          <a:ln>
            <a:solidFill>
              <a:schemeClr val="bg1"/>
            </a:solidFill>
          </a:ln>
        </p:spPr>
      </p:pic>
      <p:pic>
        <p:nvPicPr>
          <p:cNvPr id="5" name="Picture 4" descr="Line graphs showing the percentage of economically inactive residents by Norfolk district, 2012 - 2022. ">
            <a:extLst>
              <a:ext uri="{FF2B5EF4-FFF2-40B4-BE49-F238E27FC236}">
                <a16:creationId xmlns:a16="http://schemas.microsoft.com/office/drawing/2014/main" id="{2987B757-FF23-9170-099B-AA062E736E8F}"/>
              </a:ext>
            </a:extLst>
          </p:cNvPr>
          <p:cNvPicPr>
            <a:picLocks noChangeAspect="1"/>
          </p:cNvPicPr>
          <p:nvPr/>
        </p:nvPicPr>
        <p:blipFill rotWithShape="1">
          <a:blip r:embed="rId4"/>
          <a:srcRect l="448"/>
          <a:stretch/>
        </p:blipFill>
        <p:spPr>
          <a:xfrm>
            <a:off x="6642640" y="749158"/>
            <a:ext cx="5389926" cy="3680799"/>
          </a:xfrm>
          <a:prstGeom prst="rect">
            <a:avLst/>
          </a:prstGeom>
          <a:ln>
            <a:solidFill>
              <a:schemeClr val="bg1"/>
            </a:solidFill>
          </a:ln>
        </p:spPr>
      </p:pic>
      <p:sp>
        <p:nvSpPr>
          <p:cNvPr id="9" name="TextBox 8">
            <a:extLst>
              <a:ext uri="{FF2B5EF4-FFF2-40B4-BE49-F238E27FC236}">
                <a16:creationId xmlns:a16="http://schemas.microsoft.com/office/drawing/2014/main" id="{CF7C2ACA-C8C4-9673-E367-72E0FF8A8974}"/>
              </a:ext>
            </a:extLst>
          </p:cNvPr>
          <p:cNvSpPr txBox="1"/>
          <p:nvPr/>
        </p:nvSpPr>
        <p:spPr>
          <a:xfrm>
            <a:off x="159434" y="4530189"/>
            <a:ext cx="11873132" cy="193899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Economic inactivity is a measure of those individuals that are unemployed</a:t>
            </a:r>
            <a:r>
              <a:rPr lang="en-GB" sz="1200">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and have not sought work within the past 4 weeks, and/or are unable to start work within the next 2 weeks. In recent years Norfolk has seen lower levels of economic inactivity than</a:t>
            </a:r>
            <a:r>
              <a:rPr lang="en-GB" sz="1200">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England, but higher levels when compared to the East of England.</a:t>
            </a:r>
          </a:p>
          <a:p>
            <a:pPr marL="1714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left hand chart shows the percentage of economically inactive persons in Norfolk, East of England, and England, from 2012 to 2022. 20.2% of 16-64 year olds were classed as economically ‘inactive’ in 2022 in Norfolk compared to 19.5% in the East of England and 21.4% in England.</a:t>
            </a:r>
          </a:p>
          <a:p>
            <a:pPr marL="171450" indent="-171450">
              <a:buFont typeface="Arial" panose="020B0604020202020204" pitchFamily="34" charset="0"/>
              <a:buChar char="•"/>
            </a:pP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fontAlgn="base">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a:t>
            </a:r>
            <a:r>
              <a:rPr lang="en-GB" sz="1200">
                <a:latin typeface="Arial" panose="020B0604020202020204" pitchFamily="34" charset="0"/>
                <a:ea typeface="Calibri" panose="020F0502020204030204" pitchFamily="34" charset="0"/>
                <a:cs typeface="Arial" panose="020B0604020202020204" pitchFamily="34" charset="0"/>
              </a:rPr>
              <a:t>chart on the right show</a:t>
            </a:r>
            <a:r>
              <a:rPr lang="en-GB" sz="1200">
                <a:effectLst/>
                <a:latin typeface="Arial" panose="020B0604020202020204" pitchFamily="34" charset="0"/>
                <a:ea typeface="Calibri" panose="020F0502020204030204" pitchFamily="34" charset="0"/>
                <a:cs typeface="Arial" panose="020B0604020202020204" pitchFamily="34" charset="0"/>
              </a:rPr>
              <a:t> the breakdown of economic inactivity by Norfolk district over the same period (2012-2022). In 2022 economic inactivity was highest in Great Yarmouth (25.7%) and King’s Lynn</a:t>
            </a:r>
            <a:r>
              <a:rPr lang="en-GB" sz="1200">
                <a:latin typeface="Arial" panose="020B0604020202020204" pitchFamily="34" charset="0"/>
                <a:ea typeface="Calibri" panose="020F0502020204030204" pitchFamily="34" charset="0"/>
                <a:cs typeface="Arial" panose="020B0604020202020204" pitchFamily="34" charset="0"/>
              </a:rPr>
              <a:t> and West Norfolk</a:t>
            </a:r>
            <a:r>
              <a:rPr lang="en-GB" sz="1200">
                <a:effectLst/>
                <a:latin typeface="Arial" panose="020B0604020202020204" pitchFamily="34" charset="0"/>
                <a:ea typeface="Calibri" panose="020F0502020204030204" pitchFamily="34" charset="0"/>
                <a:cs typeface="Arial" panose="020B0604020202020204" pitchFamily="34" charset="0"/>
              </a:rPr>
              <a:t> (22.1%). </a:t>
            </a:r>
          </a:p>
          <a:p>
            <a:pPr marL="171450" indent="-171450" fontAlgn="base">
              <a:buFont typeface="Arial" panose="020B0604020202020204" pitchFamily="34" charset="0"/>
              <a:buChar cha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Norfolk’s inactivity has been on a relatively constant and downward trend, being </a:t>
            </a:r>
            <a:r>
              <a:rPr lang="en-GB" sz="1200">
                <a:solidFill>
                  <a:srgbClr val="000000"/>
                </a:solidFill>
                <a:latin typeface="Arial" panose="020B0604020202020204" pitchFamily="34" charset="0"/>
              </a:rPr>
              <a:t>one of the lowest in Norfolk (19.0%)</a:t>
            </a:r>
            <a:r>
              <a:rPr lang="en-GB" sz="1200" b="0" i="0" u="none" strike="noStrike">
                <a:solidFill>
                  <a:srgbClr val="000000"/>
                </a:solidFill>
                <a:effectLst/>
                <a:latin typeface="Arial" panose="020B0604020202020204" pitchFamily="34" charset="0"/>
              </a:rPr>
              <a:t>.</a:t>
            </a:r>
          </a:p>
        </p:txBody>
      </p:sp>
      <p:sp>
        <p:nvSpPr>
          <p:cNvPr id="2" name="TextBox 1">
            <a:extLst>
              <a:ext uri="{FF2B5EF4-FFF2-40B4-BE49-F238E27FC236}">
                <a16:creationId xmlns:a16="http://schemas.microsoft.com/office/drawing/2014/main" id="{75659075-D148-8B7D-0048-2C96AA9C6887}"/>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 </a:t>
            </a:r>
            <a:r>
              <a:rPr lang="en-GB" sz="1200">
                <a:latin typeface="Arial" panose="020B0604020202020204" pitchFamily="34" charset="0"/>
                <a:cs typeface="Arial" panose="020B0604020202020204" pitchFamily="34" charset="0"/>
                <a:hlinkClick r:id="rId5"/>
              </a:rPr>
              <a:t>https://www.nomisweb.co.uk/</a:t>
            </a:r>
            <a:r>
              <a:rPr lang="en-GB" sz="1200">
                <a:latin typeface="Arial" panose="020B0604020202020204" pitchFamily="34" charset="0"/>
                <a:cs typeface="Arial" panose="020B0604020202020204" pitchFamily="34" charset="0"/>
              </a:rPr>
              <a:t> (taken November 2023)</a:t>
            </a:r>
          </a:p>
        </p:txBody>
      </p:sp>
      <p:pic>
        <p:nvPicPr>
          <p:cNvPr id="3" name="Picture 2" descr="NODA logo bottom right of the slide.">
            <a:extLst>
              <a:ext uri="{FF2B5EF4-FFF2-40B4-BE49-F238E27FC236}">
                <a16:creationId xmlns:a16="http://schemas.microsoft.com/office/drawing/2014/main" id="{6EF806CA-DC18-767C-2491-842FE41FA00A}"/>
              </a:ext>
            </a:extLst>
          </p:cNvPr>
          <p:cNvPicPr>
            <a:picLocks noChangeAspect="1"/>
          </p:cNvPicPr>
          <p:nvPr/>
        </p:nvPicPr>
        <p:blipFill>
          <a:blip r:embed="rId6"/>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886E0346-0175-9D79-E4D9-A39C99749CCF}"/>
              </a:ext>
              <a:ext uri="{C183D7F6-B498-43B3-948B-1728B52AA6E4}">
                <adec:decorative xmlns:adec="http://schemas.microsoft.com/office/drawing/2017/decorative" val="1"/>
              </a:ext>
            </a:extLst>
          </p:cNvPr>
          <p:cNvSpPr txBox="1"/>
          <p:nvPr/>
        </p:nvSpPr>
        <p:spPr>
          <a:xfrm>
            <a:off x="8607460" y="1988060"/>
            <a:ext cx="1637102" cy="963852"/>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84417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Claimant count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Text Box 91">
            <a:extLst>
              <a:ext uri="{FF2B5EF4-FFF2-40B4-BE49-F238E27FC236}">
                <a16:creationId xmlns:a16="http://schemas.microsoft.com/office/drawing/2014/main" id="{D936657E-B7AE-A65B-F01E-55FBD6962FC8}"/>
              </a:ext>
            </a:extLst>
          </p:cNvPr>
          <p:cNvSpPr txBox="1"/>
          <p:nvPr/>
        </p:nvSpPr>
        <p:spPr>
          <a:xfrm>
            <a:off x="302425" y="1155256"/>
            <a:ext cx="4856117" cy="60010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r>
              <a:rPr lang="en-GB" sz="1200" b="1">
                <a:effectLst/>
                <a:latin typeface="Arial" panose="020B0604020202020204" pitchFamily="34" charset="0"/>
                <a:ea typeface="Arial" panose="020B0604020202020204" pitchFamily="34" charset="0"/>
                <a:cs typeface="Arial" panose="020B0604020202020204" pitchFamily="34" charset="0"/>
              </a:rPr>
              <a:t>Proportion of residents aged 16-64 claiming JSA and UC in Norfolk, East of England and England, 01/2020 to 04/2023</a:t>
            </a:r>
            <a:endParaRPr lang="en-GB" sz="1200">
              <a:effectLst/>
              <a:latin typeface="Arial" panose="020B0604020202020204" pitchFamily="34" charset="0"/>
              <a:ea typeface="Arial" panose="020B0604020202020204" pitchFamily="34" charset="0"/>
              <a:cs typeface="Arial" panose="020B0604020202020204" pitchFamily="34" charset="0"/>
            </a:endParaRPr>
          </a:p>
        </p:txBody>
      </p:sp>
      <p:pic>
        <p:nvPicPr>
          <p:cNvPr id="18" name="Picture 17" descr="Line graph showing the proportion of residents aged 16 - 64 claiming JSA and UC in Norfolk, East of England and England, January 2020 to April 2023. ">
            <a:extLst>
              <a:ext uri="{FF2B5EF4-FFF2-40B4-BE49-F238E27FC236}">
                <a16:creationId xmlns:a16="http://schemas.microsoft.com/office/drawing/2014/main" id="{88AA1C7A-4812-4028-E574-B7E652BD709B}"/>
              </a:ext>
            </a:extLst>
          </p:cNvPr>
          <p:cNvPicPr>
            <a:picLocks noChangeAspect="1"/>
          </p:cNvPicPr>
          <p:nvPr/>
        </p:nvPicPr>
        <p:blipFill rotWithShape="1">
          <a:blip r:embed="rId2"/>
          <a:srcRect t="10274" r="879" b="4794"/>
          <a:stretch/>
        </p:blipFill>
        <p:spPr>
          <a:xfrm>
            <a:off x="451411" y="1622933"/>
            <a:ext cx="5010125" cy="2360852"/>
          </a:xfrm>
          <a:prstGeom prst="rect">
            <a:avLst/>
          </a:prstGeom>
          <a:solidFill>
            <a:schemeClr val="accent2"/>
          </a:solidFill>
          <a:ln>
            <a:solidFill>
              <a:schemeClr val="bg1"/>
            </a:solidFill>
          </a:ln>
        </p:spPr>
      </p:pic>
      <p:sp>
        <p:nvSpPr>
          <p:cNvPr id="13" name="TextBox 12">
            <a:extLst>
              <a:ext uri="{FF2B5EF4-FFF2-40B4-BE49-F238E27FC236}">
                <a16:creationId xmlns:a16="http://schemas.microsoft.com/office/drawing/2014/main" id="{5F6B5EA4-E4FE-BE2E-9A90-50BA94D696AF}"/>
              </a:ext>
            </a:extLst>
          </p:cNvPr>
          <p:cNvSpPr txBox="1"/>
          <p:nvPr/>
        </p:nvSpPr>
        <p:spPr>
          <a:xfrm>
            <a:off x="232102" y="4307669"/>
            <a:ext cx="5054600" cy="193899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effectLst/>
                <a:latin typeface="Arial" panose="020B0604020202020204" pitchFamily="34" charset="0"/>
                <a:ea typeface="Times New Roman" panose="02020603050405020304" pitchFamily="18" charset="0"/>
              </a:rPr>
              <a:t>The monthly plot shows a sharp increase in claimants (the % of residents aged 16-64 who are claiming either Job Seekers Allowance, JSA, or Universal Credit, UC) in all areas at the beginning of the Covid-19 pandemic. These increased rates continue until early/mid-2021 when they start declining. After a period of relatively constant proportions, all areas have increased slightly in 2023. </a:t>
            </a:r>
          </a:p>
          <a:p>
            <a:pPr marL="171450" indent="-171450">
              <a:buFont typeface="Arial" panose="020B0604020202020204" pitchFamily="34" charset="0"/>
              <a:buChar char="•"/>
            </a:pPr>
            <a:endParaRPr lang="en-GB" sz="1200">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a:effectLst/>
                <a:latin typeface="Arial" panose="020B0604020202020204" pitchFamily="34" charset="0"/>
                <a:ea typeface="Times New Roman" panose="02020603050405020304" pitchFamily="18" charset="0"/>
              </a:rPr>
              <a:t>Both Norfolk and the East of England have remained below the national average for the entire period. Norfolk’s claimant rate as of April 2023 was 2.8% compared to 3.9% nationally and 3% regionally. </a:t>
            </a:r>
          </a:p>
        </p:txBody>
      </p:sp>
      <p:sp>
        <p:nvSpPr>
          <p:cNvPr id="10" name="Text Box 96">
            <a:extLst>
              <a:ext uri="{FF2B5EF4-FFF2-40B4-BE49-F238E27FC236}">
                <a16:creationId xmlns:a16="http://schemas.microsoft.com/office/drawing/2014/main" id="{E3CF8332-965A-5293-970B-E841200B4EFF}"/>
              </a:ext>
            </a:extLst>
          </p:cNvPr>
          <p:cNvSpPr txBox="1"/>
          <p:nvPr/>
        </p:nvSpPr>
        <p:spPr>
          <a:xfrm>
            <a:off x="6129575" y="1146383"/>
            <a:ext cx="4695044" cy="36933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r>
              <a:rPr lang="en-GB" sz="1200" b="1">
                <a:effectLst/>
                <a:latin typeface="Arial" panose="020B0604020202020204" pitchFamily="34" charset="0"/>
                <a:ea typeface="Arial" panose="020B0604020202020204" pitchFamily="34" charset="0"/>
                <a:cs typeface="Arial" panose="020B0604020202020204" pitchFamily="34" charset="0"/>
              </a:rPr>
              <a:t>Proportion of residents aged 16-64 claiming JSA and UC by Norfolk district, 012/2020 to 04/2023</a:t>
            </a:r>
            <a:endParaRPr lang="en-GB" sz="1200">
              <a:effectLst/>
              <a:latin typeface="Arial" panose="020B0604020202020204" pitchFamily="34" charset="0"/>
              <a:ea typeface="Arial" panose="020B0604020202020204" pitchFamily="34" charset="0"/>
              <a:cs typeface="Arial" panose="020B0604020202020204" pitchFamily="34" charset="0"/>
            </a:endParaRPr>
          </a:p>
        </p:txBody>
      </p:sp>
      <p:pic>
        <p:nvPicPr>
          <p:cNvPr id="14" name="Picture 13" descr="Line graph showing the proportion of residents aged 16 - 64 claiming JSA and UC in Norfolk's districts January 2020 to  April 2023">
            <a:extLst>
              <a:ext uri="{FF2B5EF4-FFF2-40B4-BE49-F238E27FC236}">
                <a16:creationId xmlns:a16="http://schemas.microsoft.com/office/drawing/2014/main" id="{C1B595ED-422C-045C-AACB-DDAA9D15E2A1}"/>
              </a:ext>
            </a:extLst>
          </p:cNvPr>
          <p:cNvPicPr>
            <a:picLocks noChangeAspect="1"/>
          </p:cNvPicPr>
          <p:nvPr/>
        </p:nvPicPr>
        <p:blipFill rotWithShape="1">
          <a:blip r:embed="rId3"/>
          <a:srcRect t="11373" r="635" b="1961"/>
          <a:stretch/>
        </p:blipFill>
        <p:spPr>
          <a:xfrm>
            <a:off x="6200685" y="1578483"/>
            <a:ext cx="5582102" cy="2631644"/>
          </a:xfrm>
          <a:prstGeom prst="rect">
            <a:avLst/>
          </a:prstGeom>
          <a:ln>
            <a:solidFill>
              <a:schemeClr val="bg1"/>
            </a:solidFill>
          </a:ln>
        </p:spPr>
      </p:pic>
      <p:sp>
        <p:nvSpPr>
          <p:cNvPr id="16" name="TextBox 15">
            <a:extLst>
              <a:ext uri="{FF2B5EF4-FFF2-40B4-BE49-F238E27FC236}">
                <a16:creationId xmlns:a16="http://schemas.microsoft.com/office/drawing/2014/main" id="{E7BA85BB-4AFA-AF89-E1D5-CD031871AFB7}"/>
              </a:ext>
            </a:extLst>
          </p:cNvPr>
          <p:cNvSpPr txBox="1"/>
          <p:nvPr/>
        </p:nvSpPr>
        <p:spPr>
          <a:xfrm>
            <a:off x="5506011" y="4307669"/>
            <a:ext cx="6453887" cy="1569660"/>
          </a:xfrm>
          <a:prstGeom prst="rect">
            <a:avLst/>
          </a:prstGeom>
          <a:noFill/>
          <a:ln w="12700">
            <a:solidFill>
              <a:schemeClr val="tx1"/>
            </a:solidFill>
          </a:ln>
        </p:spPr>
        <p:txBody>
          <a:bodyPr wrap="square" rtlCol="0">
            <a:spAutoFit/>
          </a:bodyPr>
          <a:lstStyle/>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This chart shows the same metric for the districts within Norfolk. </a:t>
            </a:r>
            <a:r>
              <a:rPr lang="en-GB" sz="1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sz="12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North Norfolk had a</a:t>
            </a:r>
            <a:r>
              <a:rPr lang="en-GB" sz="1200">
                <a:solidFill>
                  <a:srgbClr val="000000"/>
                </a:solidFill>
                <a:latin typeface="Arial" panose="020B0604020202020204" pitchFamily="34" charset="0"/>
              </a:rPr>
              <a:t> </a:t>
            </a:r>
            <a:r>
              <a:rPr lang="en-GB" sz="1200" b="0" i="0" u="none" strike="noStrike">
                <a:solidFill>
                  <a:srgbClr val="000000"/>
                </a:solidFill>
                <a:effectLst/>
                <a:latin typeface="Arial" panose="020B0604020202020204" pitchFamily="34" charset="0"/>
              </a:rPr>
              <a:t>sharper increase in 2020 at the beginning of the pandemic, but not as</a:t>
            </a:r>
          </a:p>
          <a:p>
            <a:pPr algn="l" rtl="0" fontAlgn="base"/>
            <a:r>
              <a:rPr lang="en-GB" sz="1200">
                <a:solidFill>
                  <a:srgbClr val="000000"/>
                </a:solidFill>
                <a:latin typeface="Arial" panose="020B0604020202020204" pitchFamily="34" charset="0"/>
              </a:rPr>
              <a:t>   </a:t>
            </a:r>
            <a:r>
              <a:rPr lang="en-GB" sz="1200" b="0" i="0" u="none" strike="noStrike">
                <a:solidFill>
                  <a:srgbClr val="000000"/>
                </a:solidFill>
                <a:effectLst/>
                <a:latin typeface="Arial" panose="020B0604020202020204" pitchFamily="34" charset="0"/>
              </a:rPr>
              <a:t>high as </a:t>
            </a:r>
            <a:r>
              <a:rPr lang="en-GB" sz="1200">
                <a:solidFill>
                  <a:srgbClr val="000000"/>
                </a:solidFill>
                <a:latin typeface="Arial" panose="020B0604020202020204" pitchFamily="34" charset="0"/>
              </a:rPr>
              <a:t>many other districts. Only South Norfolk, Broadland and Breckland sit under North</a:t>
            </a:r>
          </a:p>
          <a:p>
            <a:pPr algn="l" rtl="0" fontAlgn="base"/>
            <a:r>
              <a:rPr lang="en-GB" sz="1200">
                <a:solidFill>
                  <a:srgbClr val="000000"/>
                </a:solidFill>
                <a:latin typeface="Arial" panose="020B0604020202020204" pitchFamily="34" charset="0"/>
              </a:rPr>
              <a:t>   Norfolk’s proportions.</a:t>
            </a:r>
            <a:r>
              <a:rPr lang="en-US" sz="1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sz="12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North Norfolk has seen a gradual decline and levelling off in</a:t>
            </a:r>
            <a:r>
              <a:rPr lang="en-GB" sz="1200">
                <a:solidFill>
                  <a:srgbClr val="000000"/>
                </a:solidFill>
                <a:latin typeface="Arial" panose="020B0604020202020204" pitchFamily="34" charset="0"/>
              </a:rPr>
              <a:t> </a:t>
            </a:r>
            <a:r>
              <a:rPr lang="en-GB" sz="1200" b="0" i="0" u="none" strike="noStrike">
                <a:solidFill>
                  <a:srgbClr val="000000"/>
                </a:solidFill>
                <a:effectLst/>
                <a:latin typeface="Arial" panose="020B0604020202020204" pitchFamily="34" charset="0"/>
              </a:rPr>
              <a:t>claimant percentage since</a:t>
            </a:r>
          </a:p>
          <a:p>
            <a:pPr algn="l" rtl="0" fontAlgn="base"/>
            <a:r>
              <a:rPr lang="en-GB" sz="1200">
                <a:solidFill>
                  <a:srgbClr val="000000"/>
                </a:solidFill>
                <a:latin typeface="Arial" panose="020B0604020202020204" pitchFamily="34" charset="0"/>
              </a:rPr>
              <a:t>   </a:t>
            </a:r>
            <a:r>
              <a:rPr lang="en-GB" sz="1200" b="0" i="0" u="none" strike="noStrike">
                <a:solidFill>
                  <a:srgbClr val="000000"/>
                </a:solidFill>
                <a:effectLst/>
                <a:latin typeface="Arial" panose="020B0604020202020204" pitchFamily="34" charset="0"/>
              </a:rPr>
              <a:t>early/mid-2021 along with all districts except Great Yarmouth.</a:t>
            </a:r>
            <a:endParaRPr lang="en-GB" sz="1200" b="0" i="0">
              <a:solidFill>
                <a:srgbClr val="000000"/>
              </a:solidFill>
              <a:effectLst/>
              <a:latin typeface="Arial" panose="020B0604020202020204" pitchFamily="34" charset="0"/>
            </a:endParaRPr>
          </a:p>
        </p:txBody>
      </p:sp>
      <p:pic>
        <p:nvPicPr>
          <p:cNvPr id="4" name="Picture 3">
            <a:extLst>
              <a:ext uri="{FF2B5EF4-FFF2-40B4-BE49-F238E27FC236}">
                <a16:creationId xmlns:a16="http://schemas.microsoft.com/office/drawing/2014/main" id="{D26E280B-8F25-1AE4-D384-64C285A0A0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8" name="TextBox 7">
            <a:extLst>
              <a:ext uri="{FF2B5EF4-FFF2-40B4-BE49-F238E27FC236}">
                <a16:creationId xmlns:a16="http://schemas.microsoft.com/office/drawing/2014/main" id="{725039A0-6F7B-1C3B-4A63-8FBB26E90F0C}"/>
              </a:ext>
            </a:extLst>
          </p:cNvPr>
          <p:cNvSpPr txBox="1"/>
          <p:nvPr/>
        </p:nvSpPr>
        <p:spPr>
          <a:xfrm>
            <a:off x="58766" y="6585154"/>
            <a:ext cx="6585982"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Norfolk Population Overview August 2023 (norfolkinsight.org.uk)</a:t>
            </a:r>
            <a:endParaRPr lang="en-GB" sz="12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532453-0EA5-2FFB-502D-B58B9BE7B5B1}"/>
              </a:ext>
              <a:ext uri="{C183D7F6-B498-43B3-948B-1728B52AA6E4}">
                <adec:decorative xmlns:adec="http://schemas.microsoft.com/office/drawing/2017/decorative" val="1"/>
              </a:ext>
            </a:extLst>
          </p:cNvPr>
          <p:cNvSpPr txBox="1"/>
          <p:nvPr/>
        </p:nvSpPr>
        <p:spPr>
          <a:xfrm>
            <a:off x="10452519" y="2851082"/>
            <a:ext cx="747095" cy="147447"/>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3" name="TextBox 2">
            <a:extLst>
              <a:ext uri="{FF2B5EF4-FFF2-40B4-BE49-F238E27FC236}">
                <a16:creationId xmlns:a16="http://schemas.microsoft.com/office/drawing/2014/main" id="{150AE95F-A9C0-D1D0-5B4D-07863AF852D7}"/>
              </a:ext>
            </a:extLst>
          </p:cNvPr>
          <p:cNvSpPr txBox="1"/>
          <p:nvPr/>
        </p:nvSpPr>
        <p:spPr>
          <a:xfrm>
            <a:off x="10145963" y="3283150"/>
            <a:ext cx="135731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FF0000"/>
                </a:solidFill>
                <a:ea typeface="Calibri"/>
                <a:cs typeface="Calibri"/>
              </a:rPr>
              <a:t>North Norfolk</a:t>
            </a:r>
          </a:p>
        </p:txBody>
      </p:sp>
    </p:spTree>
    <p:extLst>
      <p:ext uri="{BB962C8B-B14F-4D97-AF65-F5344CB8AC3E}">
        <p14:creationId xmlns:p14="http://schemas.microsoft.com/office/powerpoint/2010/main" val="236641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Claimant count continued</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3" descr="Density map showing the total individuals on universal credit per LSOA in Norfolk, September 2022. ">
            <a:extLst>
              <a:ext uri="{FF2B5EF4-FFF2-40B4-BE49-F238E27FC236}">
                <a16:creationId xmlns:a16="http://schemas.microsoft.com/office/drawing/2014/main" id="{6907B040-54BC-1D5B-85C7-8281F66964D4}"/>
              </a:ext>
            </a:extLst>
          </p:cNvPr>
          <p:cNvPicPr>
            <a:picLocks noChangeAspect="1"/>
          </p:cNvPicPr>
          <p:nvPr/>
        </p:nvPicPr>
        <p:blipFill rotWithShape="1">
          <a:blip r:embed="rId3"/>
          <a:srcRect t="2680" b="1196"/>
          <a:stretch/>
        </p:blipFill>
        <p:spPr>
          <a:xfrm>
            <a:off x="199327" y="1103437"/>
            <a:ext cx="7677150" cy="4651124"/>
          </a:xfrm>
          <a:prstGeom prst="rect">
            <a:avLst/>
          </a:prstGeom>
          <a:ln>
            <a:solidFill>
              <a:schemeClr val="bg1"/>
            </a:solidFill>
          </a:ln>
        </p:spPr>
      </p:pic>
      <p:sp>
        <p:nvSpPr>
          <p:cNvPr id="14" name="TextBox 13">
            <a:extLst>
              <a:ext uri="{FF2B5EF4-FFF2-40B4-BE49-F238E27FC236}">
                <a16:creationId xmlns:a16="http://schemas.microsoft.com/office/drawing/2014/main" id="{3D98014D-95C7-BD89-36A6-997AB606FEA6}"/>
              </a:ext>
            </a:extLst>
          </p:cNvPr>
          <p:cNvSpPr txBox="1"/>
          <p:nvPr/>
        </p:nvSpPr>
        <p:spPr>
          <a:xfrm>
            <a:off x="8154099" y="1074509"/>
            <a:ext cx="3598878" cy="4339650"/>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Times New Roman" panose="02020603050405020304" pitchFamily="18" charset="0"/>
                <a:cs typeface="Arial" panose="020B0604020202020204" pitchFamily="34" charset="0"/>
              </a:rPr>
              <a:t>This </a:t>
            </a:r>
            <a:r>
              <a:rPr lang="en-GB" sz="1200">
                <a:effectLst/>
                <a:latin typeface="Arial" panose="020B0604020202020204" pitchFamily="34" charset="0"/>
                <a:ea typeface="Times New Roman" panose="02020603050405020304" pitchFamily="18" charset="0"/>
                <a:cs typeface="Arial" panose="020B0604020202020204" pitchFamily="34" charset="0"/>
              </a:rPr>
              <a:t>map </a:t>
            </a:r>
            <a:r>
              <a:rPr lang="en-GB" sz="1200">
                <a:latin typeface="Arial" panose="020B0604020202020204" pitchFamily="34" charset="0"/>
                <a:cs typeface="Arial" panose="020B0604020202020204" pitchFamily="34" charset="0"/>
              </a:rPr>
              <a:t>shows a lower super output area (LSOA) map of individuals receiving UC for Norfolk in August 2022, with areas shaded blue representing areas with a greater than average number.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 light green shaded LSOA represents one with the mean average number of UC recipients of all LSOAs, which in August 2022 was 127.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Areas shaded light yellow are those with lower than average numbers of UC recipients. This illustrates areas with the most UC claimants and helps to give a picture of the levels of hardship being experienced across the county.</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As we might expect there is more residents claiming Universal Credit in urbanised areas.</a:t>
            </a:r>
            <a:r>
              <a:rPr lang="en-GB"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As shown larger urban centres have higher numbers of UC claimants which are not located in North Norfolk. However, the town of Holt is a hotspot. </a:t>
            </a:r>
          </a:p>
        </p:txBody>
      </p:sp>
      <p:sp>
        <p:nvSpPr>
          <p:cNvPr id="21" name="TextBox 20">
            <a:extLst>
              <a:ext uri="{FF2B5EF4-FFF2-40B4-BE49-F238E27FC236}">
                <a16:creationId xmlns:a16="http://schemas.microsoft.com/office/drawing/2014/main" id="{3E63FA6C-87A5-AA9F-E2B2-86768AF0BA66}"/>
              </a:ext>
            </a:extLst>
          </p:cNvPr>
          <p:cNvSpPr txBox="1"/>
          <p:nvPr/>
        </p:nvSpPr>
        <p:spPr>
          <a:xfrm>
            <a:off x="164274" y="6303801"/>
            <a:ext cx="900903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Hardship in Norfolk Analysis using Universal Credit Data - Updated Version Refreshed October 2022 (norfolkinsight.org.uk)</a:t>
            </a:r>
            <a:endParaRPr lang="en-GB" sz="12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78FC002-96B8-4346-B87A-CF4F11184F5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Tree>
    <p:extLst>
      <p:ext uri="{BB962C8B-B14F-4D97-AF65-F5344CB8AC3E}">
        <p14:creationId xmlns:p14="http://schemas.microsoft.com/office/powerpoint/2010/main" val="388900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1467884"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Population living in most deprived IMD decile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3" name="Chart 2" descr="Bar graph showing the percentage of Norfolk's population living in IMD decile 1 or 2 (at LSOA level) in each district.">
            <a:extLst>
              <a:ext uri="{FF2B5EF4-FFF2-40B4-BE49-F238E27FC236}">
                <a16:creationId xmlns:a16="http://schemas.microsoft.com/office/drawing/2014/main" id="{E7BC68D6-FD3E-DB90-93DD-09D012D022A9}"/>
              </a:ext>
            </a:extLst>
          </p:cNvPr>
          <p:cNvGraphicFramePr>
            <a:graphicFrameLocks/>
          </p:cNvGraphicFramePr>
          <p:nvPr>
            <p:extLst>
              <p:ext uri="{D42A27DB-BD31-4B8C-83A1-F6EECF244321}">
                <p14:modId xmlns:p14="http://schemas.microsoft.com/office/powerpoint/2010/main" val="3108523410"/>
              </p:ext>
            </p:extLst>
          </p:nvPr>
        </p:nvGraphicFramePr>
        <p:xfrm>
          <a:off x="159434" y="1118241"/>
          <a:ext cx="7200000" cy="52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7591486" y="2193594"/>
            <a:ext cx="4211823" cy="2492990"/>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Overall, 14.9% of the Norfolk population (approximately 136,400 residents) live in areas that are in IMD decile 1 or 2 – areas that are in the 20% most deprived areas of England. </a:t>
            </a: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a:cs typeface="Arial"/>
              </a:rPr>
              <a:t>2.6% of </a:t>
            </a:r>
            <a:r>
              <a:rPr lang="en-GB" sz="1200">
                <a:solidFill>
                  <a:srgbClr val="000000"/>
                </a:solidFill>
                <a:latin typeface="Arial"/>
                <a:cs typeface="Arial"/>
              </a:rPr>
              <a:t>North Norfolk</a:t>
            </a:r>
            <a:r>
              <a:rPr lang="en-GB" sz="1200" b="0" i="0" u="none" strike="noStrike">
                <a:solidFill>
                  <a:srgbClr val="000000"/>
                </a:solidFill>
                <a:effectLst/>
                <a:latin typeface="Arial"/>
                <a:cs typeface="Arial"/>
              </a:rPr>
              <a:t>’s population live in areas that are in IMD decile 1 or 2.</a:t>
            </a:r>
          </a:p>
          <a:p>
            <a:pPr marL="171450" indent="-171450">
              <a:buFont typeface="Arial" panose="020B0604020202020204" pitchFamily="34" charset="0"/>
              <a:buChar char="•"/>
            </a:pPr>
            <a:endParaRPr lang="en-GB" sz="1200">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Compared to other districts, the proportions are higher in Great Yarmouth and Norwich where around four in every 10 people live in LSOAs that are classed as the 20% most deprived areas of the country. </a:t>
            </a:r>
            <a:r>
              <a:rPr lang="en-GB" sz="1200" b="0" i="0">
                <a:solidFill>
                  <a:srgbClr val="000000"/>
                </a:solidFill>
                <a:effectLst/>
                <a:latin typeface="Arial" panose="020B0604020202020204" pitchFamily="34" charset="0"/>
              </a:rPr>
              <a:t>​</a:t>
            </a:r>
          </a:p>
          <a:p>
            <a:pPr marL="1714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FB7789-E4F5-6044-32DE-B1E85C5D34EA}"/>
              </a:ext>
            </a:extLst>
          </p:cNvPr>
          <p:cNvSpPr txBox="1"/>
          <p:nvPr/>
        </p:nvSpPr>
        <p:spPr>
          <a:xfrm>
            <a:off x="57051" y="6338241"/>
            <a:ext cx="11383817"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Mid-209 population estimates </a:t>
            </a:r>
            <a:r>
              <a:rPr lang="en-GB" sz="1200" err="1">
                <a:latin typeface="Arial" panose="020B0604020202020204" pitchFamily="34" charset="0"/>
                <a:cs typeface="Arial" panose="020B0604020202020204" pitchFamily="34" charset="0"/>
                <a:hlinkClick r:id="rId4"/>
              </a:rPr>
              <a:t>Estimates</a:t>
            </a:r>
            <a:r>
              <a:rPr lang="en-GB" sz="1200">
                <a:latin typeface="Arial" panose="020B0604020202020204" pitchFamily="34" charset="0"/>
                <a:cs typeface="Arial" panose="020B0604020202020204" pitchFamily="34" charset="0"/>
                <a:hlinkClick r:id="rId4"/>
              </a:rPr>
              <a:t> of the population for the UK, England, Wales, Scotland and Northern Ireland - Office for National Statistics (ons.gov.uk)</a:t>
            </a:r>
            <a:r>
              <a:rPr lang="en-GB" sz="1200">
                <a:latin typeface="Arial" panose="020B0604020202020204" pitchFamily="34" charset="0"/>
                <a:cs typeface="Arial" panose="020B0604020202020204" pitchFamily="34" charset="0"/>
              </a:rPr>
              <a:t> &amp; “File 7” from </a:t>
            </a:r>
            <a:r>
              <a:rPr lang="en-GB" sz="1200">
                <a:latin typeface="Arial" panose="020B0604020202020204" pitchFamily="34" charset="0"/>
                <a:cs typeface="Arial" panose="020B0604020202020204" pitchFamily="34" charset="0"/>
                <a:hlinkClick r:id="rId5"/>
              </a:rPr>
              <a:t>English indices of deprivation 2019 - GOV.UK (www.gov.uk)</a:t>
            </a:r>
            <a:r>
              <a:rPr lang="en-GB" sz="120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A439362F-93AC-DE83-5A0E-265D94C5A1E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4AEED945-7505-E71D-9A37-76AE34665E6D}"/>
              </a:ext>
              <a:ext uri="{C183D7F6-B498-43B3-948B-1728B52AA6E4}">
                <adec:decorative xmlns:adec="http://schemas.microsoft.com/office/drawing/2017/decorative" val="1"/>
              </a:ext>
            </a:extLst>
          </p:cNvPr>
          <p:cNvSpPr txBox="1"/>
          <p:nvPr/>
        </p:nvSpPr>
        <p:spPr>
          <a:xfrm>
            <a:off x="4452259" y="5655779"/>
            <a:ext cx="998629" cy="33594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50090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7B5A9B-8D72-F14F-6B4B-1B39AB4EC8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p:spPr>
      </p:pic>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3" y="272846"/>
            <a:ext cx="12032567"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latin typeface="Arial" panose="020B0604020202020204" pitchFamily="34" charset="0"/>
                <a:ea typeface="+mn-ea"/>
                <a:cs typeface="Arial" panose="020B0604020202020204" pitchFamily="34" charset="0"/>
              </a:rPr>
              <a:t>Percentage</a:t>
            </a: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population living in each IMD decile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D4B46AC9-E927-C231-33B3-55DCC9FBE49C}"/>
              </a:ext>
            </a:extLst>
          </p:cNvPr>
          <p:cNvSpPr txBox="1"/>
          <p:nvPr/>
        </p:nvSpPr>
        <p:spPr>
          <a:xfrm>
            <a:off x="2811183" y="1005449"/>
            <a:ext cx="6164385" cy="2308324"/>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table shows th</a:t>
            </a:r>
            <a:r>
              <a:rPr lang="en-GB" sz="1200">
                <a:latin typeface="Arial" panose="020B0604020202020204" pitchFamily="34" charset="0"/>
                <a:ea typeface="Calibri" panose="020F0502020204030204" pitchFamily="34" charset="0"/>
                <a:cs typeface="Arial" panose="020B0604020202020204" pitchFamily="34" charset="0"/>
              </a:rPr>
              <a:t>e percentage of the population in each district who live in LSOAs in each IMD decile.</a:t>
            </a:r>
          </a:p>
          <a:p>
            <a:pPr marL="171450" indent="-171450">
              <a:buFont typeface="Arial" panose="020B0604020202020204" pitchFamily="34" charset="0"/>
              <a:buChar char="•"/>
            </a:pPr>
            <a:endParaRPr lang="en-GB" sz="1200">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a:solidFill>
                  <a:srgbClr val="000000"/>
                </a:solidFill>
                <a:effectLst/>
                <a:latin typeface="Arial" panose="020B0604020202020204" pitchFamily="34" charset="0"/>
              </a:rPr>
              <a:t>None of North Norfolk’s residents live in IMD decile 1 and 10</a:t>
            </a:r>
            <a:endParaRPr lang="en-US" sz="1200" b="0" i="0">
              <a:solidFill>
                <a:srgbClr val="000000"/>
              </a:solidFill>
              <a:effectLst/>
              <a:latin typeface="Arial" panose="020B0604020202020204" pitchFamily="34" charset="0"/>
            </a:endParaRP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16.5% of </a:t>
            </a:r>
            <a:r>
              <a:rPr lang="en-GB" sz="1200">
                <a:solidFill>
                  <a:srgbClr val="000000"/>
                </a:solidFill>
                <a:latin typeface="Arial" panose="020B0604020202020204" pitchFamily="34" charset="0"/>
              </a:rPr>
              <a:t>North Norfolk’s</a:t>
            </a:r>
            <a:r>
              <a:rPr lang="en-GB" sz="1200" b="0" i="0" u="none" strike="noStrike">
                <a:solidFill>
                  <a:srgbClr val="000000"/>
                </a:solidFill>
                <a:effectLst/>
                <a:latin typeface="Arial" panose="020B0604020202020204" pitchFamily="34" charset="0"/>
              </a:rPr>
              <a:t> residents live in IMD deciles 2 and 3.</a:t>
            </a:r>
          </a:p>
          <a:p>
            <a:pPr marL="171450" indent="-171450">
              <a:buFont typeface="Arial" panose="020B0604020202020204" pitchFamily="34" charset="0"/>
              <a:buChar char="•"/>
            </a:pPr>
            <a:endParaRPr lang="en-US" sz="1200" u="none" strike="noStrike">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has the highest proportion of people living in LSOAs in IMD deciles 4 (25.9%), 5 (27.3%) and 6 (21.1%).</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Note: these numbers are calculated using 2019</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ONS mid-year estimates and the IMD decile of each LSOA. In this dataset the total Norfolk population used is 907,760.</a:t>
            </a:r>
          </a:p>
        </p:txBody>
      </p:sp>
      <p:graphicFrame>
        <p:nvGraphicFramePr>
          <p:cNvPr id="7" name="Table 6">
            <a:extLst>
              <a:ext uri="{FF2B5EF4-FFF2-40B4-BE49-F238E27FC236}">
                <a16:creationId xmlns:a16="http://schemas.microsoft.com/office/drawing/2014/main" id="{588AE62B-DC3D-EA43-5BF1-41D07088652A}"/>
              </a:ext>
            </a:extLst>
          </p:cNvPr>
          <p:cNvGraphicFramePr>
            <a:graphicFrameLocks noGrp="1"/>
          </p:cNvGraphicFramePr>
          <p:nvPr>
            <p:extLst>
              <p:ext uri="{D42A27DB-BD31-4B8C-83A1-F6EECF244321}">
                <p14:modId xmlns:p14="http://schemas.microsoft.com/office/powerpoint/2010/main" val="1153173329"/>
              </p:ext>
            </p:extLst>
          </p:nvPr>
        </p:nvGraphicFramePr>
        <p:xfrm>
          <a:off x="1056001" y="3388888"/>
          <a:ext cx="10163379" cy="2560320"/>
        </p:xfrm>
        <a:graphic>
          <a:graphicData uri="http://schemas.openxmlformats.org/drawingml/2006/table">
            <a:tbl>
              <a:tblPr firstRow="1" bandRow="1">
                <a:tableStyleId>{F5AB1C69-6EDB-4FF4-983F-18BD219EF322}</a:tableStyleId>
              </a:tblPr>
              <a:tblGrid>
                <a:gridCol w="1890917">
                  <a:extLst>
                    <a:ext uri="{9D8B030D-6E8A-4147-A177-3AD203B41FA5}">
                      <a16:colId xmlns:a16="http://schemas.microsoft.com/office/drawing/2014/main" val="2064025480"/>
                    </a:ext>
                  </a:extLst>
                </a:gridCol>
                <a:gridCol w="818908">
                  <a:extLst>
                    <a:ext uri="{9D8B030D-6E8A-4147-A177-3AD203B41FA5}">
                      <a16:colId xmlns:a16="http://schemas.microsoft.com/office/drawing/2014/main" val="2391093351"/>
                    </a:ext>
                  </a:extLst>
                </a:gridCol>
                <a:gridCol w="818908">
                  <a:extLst>
                    <a:ext uri="{9D8B030D-6E8A-4147-A177-3AD203B41FA5}">
                      <a16:colId xmlns:a16="http://schemas.microsoft.com/office/drawing/2014/main" val="207143109"/>
                    </a:ext>
                  </a:extLst>
                </a:gridCol>
                <a:gridCol w="818908">
                  <a:extLst>
                    <a:ext uri="{9D8B030D-6E8A-4147-A177-3AD203B41FA5}">
                      <a16:colId xmlns:a16="http://schemas.microsoft.com/office/drawing/2014/main" val="3463988366"/>
                    </a:ext>
                  </a:extLst>
                </a:gridCol>
                <a:gridCol w="818908">
                  <a:extLst>
                    <a:ext uri="{9D8B030D-6E8A-4147-A177-3AD203B41FA5}">
                      <a16:colId xmlns:a16="http://schemas.microsoft.com/office/drawing/2014/main" val="123254127"/>
                    </a:ext>
                  </a:extLst>
                </a:gridCol>
                <a:gridCol w="818908">
                  <a:extLst>
                    <a:ext uri="{9D8B030D-6E8A-4147-A177-3AD203B41FA5}">
                      <a16:colId xmlns:a16="http://schemas.microsoft.com/office/drawing/2014/main" val="1277190654"/>
                    </a:ext>
                  </a:extLst>
                </a:gridCol>
                <a:gridCol w="818908">
                  <a:extLst>
                    <a:ext uri="{9D8B030D-6E8A-4147-A177-3AD203B41FA5}">
                      <a16:colId xmlns:a16="http://schemas.microsoft.com/office/drawing/2014/main" val="3898377907"/>
                    </a:ext>
                  </a:extLst>
                </a:gridCol>
                <a:gridCol w="818908">
                  <a:extLst>
                    <a:ext uri="{9D8B030D-6E8A-4147-A177-3AD203B41FA5}">
                      <a16:colId xmlns:a16="http://schemas.microsoft.com/office/drawing/2014/main" val="781561085"/>
                    </a:ext>
                  </a:extLst>
                </a:gridCol>
                <a:gridCol w="818908">
                  <a:extLst>
                    <a:ext uri="{9D8B030D-6E8A-4147-A177-3AD203B41FA5}">
                      <a16:colId xmlns:a16="http://schemas.microsoft.com/office/drawing/2014/main" val="4186309836"/>
                    </a:ext>
                  </a:extLst>
                </a:gridCol>
                <a:gridCol w="818908">
                  <a:extLst>
                    <a:ext uri="{9D8B030D-6E8A-4147-A177-3AD203B41FA5}">
                      <a16:colId xmlns:a16="http://schemas.microsoft.com/office/drawing/2014/main" val="2414002566"/>
                    </a:ext>
                  </a:extLst>
                </a:gridCol>
                <a:gridCol w="902290">
                  <a:extLst>
                    <a:ext uri="{9D8B030D-6E8A-4147-A177-3AD203B41FA5}">
                      <a16:colId xmlns:a16="http://schemas.microsoft.com/office/drawing/2014/main" val="809166707"/>
                    </a:ext>
                  </a:extLst>
                </a:gridCol>
              </a:tblGrid>
              <a:tr h="127919">
                <a:tc>
                  <a:txBody>
                    <a:bodyPr/>
                    <a:lstStyle/>
                    <a:p>
                      <a:endParaRPr lang="en-GB" sz="9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IMD decile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27919">
                <a:tc>
                  <a:txBody>
                    <a:bodyPr/>
                    <a:lstStyle/>
                    <a:p>
                      <a:r>
                        <a:rPr lang="en-GB" sz="12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4735"/>
                  </a:ext>
                </a:extLst>
              </a:tr>
              <a:tr h="127919">
                <a:tc>
                  <a:txBody>
                    <a:bodyPr/>
                    <a:lstStyle/>
                    <a:p>
                      <a:r>
                        <a:rPr lang="en-GB" sz="12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16.5%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241241"/>
                  </a:ext>
                </a:extLst>
              </a:tr>
              <a:tr h="127919">
                <a:tc>
                  <a:txBody>
                    <a:bodyPr/>
                    <a:lstStyle/>
                    <a:p>
                      <a:r>
                        <a:rPr lang="en-GB" sz="12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127919">
                <a:tc>
                  <a:txBody>
                    <a:bodyPr/>
                    <a:lstStyle/>
                    <a:p>
                      <a:r>
                        <a:rPr lang="en-GB" sz="12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127919">
                <a:tc>
                  <a:txBody>
                    <a:bodyPr/>
                    <a:lstStyle/>
                    <a:p>
                      <a:r>
                        <a:rPr lang="en-GB" sz="12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127919">
                <a:tc>
                  <a:txBody>
                    <a:bodyPr/>
                    <a:lstStyle/>
                    <a:p>
                      <a:r>
                        <a:rPr lang="en-GB" sz="12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127919">
                <a:tc>
                  <a:txBody>
                    <a:bodyPr/>
                    <a:lstStyle/>
                    <a:p>
                      <a:r>
                        <a:rPr lang="en-GB" sz="12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bl>
          </a:graphicData>
        </a:graphic>
      </p:graphicFrame>
      <p:sp>
        <p:nvSpPr>
          <p:cNvPr id="3" name="TextBox 2">
            <a:extLst>
              <a:ext uri="{FF2B5EF4-FFF2-40B4-BE49-F238E27FC236}">
                <a16:creationId xmlns:a16="http://schemas.microsoft.com/office/drawing/2014/main" id="{66301A30-E66D-A86A-E225-B1C4EE876866}"/>
              </a:ext>
            </a:extLst>
          </p:cNvPr>
          <p:cNvSpPr txBox="1">
            <a:spLocks/>
          </p:cNvSpPr>
          <p:nvPr/>
        </p:nvSpPr>
        <p:spPr>
          <a:xfrm>
            <a:off x="57051" y="6354321"/>
            <a:ext cx="11383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Source: Mid-209 population estimates </a:t>
            </a:r>
            <a:r>
              <a:rPr kumimoji="0" lang="en-GB" sz="1200" b="0" i="0" u="none" strike="noStrike" kern="1200" cap="none" spc="0" normalizeH="0" baseline="0" noProof="0" err="1">
                <a:ln>
                  <a:noFill/>
                </a:ln>
                <a:solidFill>
                  <a:schemeClr val="tx1"/>
                </a:solidFill>
                <a:effectLst/>
                <a:uLnTx/>
                <a:uFillTx/>
                <a:latin typeface="Arial" panose="020B0604020202020204" pitchFamily="34" charset="0"/>
                <a:cs typeface="Arial" panose="020B0604020202020204" pitchFamily="34" charset="0"/>
                <a:hlinkClick r:id="rId3"/>
              </a:rPr>
              <a:t>Estimates</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hlinkClick r:id="rId3"/>
              </a:rPr>
              <a:t> of the population for the UK, England, Wales, Scotland and Northern Ireland - Office for National Statistics (ons.gov.uk)</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&amp; “File 7” from </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hlinkClick r:id="rId4"/>
              </a:rPr>
              <a:t>English indices of deprivation 2019 - GOV.UK (www.gov.uk)</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2B137E6-502C-715D-D3D9-CE167EB2870D}"/>
              </a:ext>
              <a:ext uri="{C183D7F6-B498-43B3-948B-1728B52AA6E4}">
                <adec:decorative xmlns:adec="http://schemas.microsoft.com/office/drawing/2017/decorative" val="1"/>
              </a:ext>
            </a:extLst>
          </p:cNvPr>
          <p:cNvSpPr txBox="1"/>
          <p:nvPr/>
        </p:nvSpPr>
        <p:spPr>
          <a:xfrm>
            <a:off x="1056000" y="5120399"/>
            <a:ext cx="10163379" cy="275942"/>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21654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Household deprivation</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A47DB0-12D8-46AE-BC2A-B97127CA2759}"/>
              </a:ext>
            </a:extLst>
          </p:cNvPr>
          <p:cNvSpPr txBox="1"/>
          <p:nvPr/>
        </p:nvSpPr>
        <p:spPr>
          <a:xfrm>
            <a:off x="234892" y="1285320"/>
            <a:ext cx="4429574" cy="1384995"/>
          </a:xfrm>
          <a:prstGeom prst="rect">
            <a:avLst/>
          </a:prstGeom>
          <a:noFill/>
          <a:ln w="12700">
            <a:solidFill>
              <a:schemeClr val="tx1"/>
            </a:solidFill>
          </a:ln>
        </p:spPr>
        <p:txBody>
          <a:bodyPr wrap="square" rtlCol="0">
            <a:spAutoFit/>
          </a:bodyPr>
          <a:lstStyle/>
          <a:p>
            <a:pPr algn="l" rtl="0" fontAlgn="base">
              <a:buFont typeface="Arial" panose="020B0604020202020204" pitchFamily="34" charset="0"/>
              <a:buChar char="•"/>
            </a:pPr>
            <a:r>
              <a:rPr lang="en-GB" sz="1200" b="0" i="0" u="none" strike="noStrike">
                <a:solidFill>
                  <a:srgbClr val="000000"/>
                </a:solidFill>
                <a:effectLst/>
                <a:latin typeface="Arial" panose="020B0604020202020204" pitchFamily="34" charset="0"/>
              </a:rPr>
              <a:t> North Norfolk has a higher percentage of households that</a:t>
            </a:r>
          </a:p>
          <a:p>
            <a:pPr algn="l" rtl="0" fontAlgn="base"/>
            <a:r>
              <a:rPr lang="en-GB" sz="1200">
                <a:solidFill>
                  <a:srgbClr val="000000"/>
                </a:solidFill>
                <a:latin typeface="Arial" panose="020B0604020202020204" pitchFamily="34" charset="0"/>
              </a:rPr>
              <a:t>  </a:t>
            </a:r>
            <a:r>
              <a:rPr lang="en-GB" sz="1200" b="0" i="0" u="none" strike="noStrike">
                <a:solidFill>
                  <a:srgbClr val="000000"/>
                </a:solidFill>
                <a:effectLst/>
                <a:latin typeface="Arial" panose="020B0604020202020204" pitchFamily="34" charset="0"/>
              </a:rPr>
              <a:t>are classed as ‘deprived in at least one dimension’ (55.6%)</a:t>
            </a:r>
          </a:p>
          <a:p>
            <a:pPr algn="l" rtl="0" fontAlgn="base"/>
            <a:r>
              <a:rPr lang="en-GB" sz="1200">
                <a:solidFill>
                  <a:srgbClr val="000000"/>
                </a:solidFill>
                <a:latin typeface="Arial" panose="020B0604020202020204" pitchFamily="34" charset="0"/>
              </a:rPr>
              <a:t>  </a:t>
            </a:r>
            <a:r>
              <a:rPr lang="en-GB" sz="1200" b="0" i="0" u="none" strike="noStrike">
                <a:solidFill>
                  <a:srgbClr val="000000"/>
                </a:solidFill>
                <a:effectLst/>
                <a:latin typeface="Arial" panose="020B0604020202020204" pitchFamily="34" charset="0"/>
              </a:rPr>
              <a:t>compared to Norfolk (54.1%) and England (51.6%).</a:t>
            </a:r>
          </a:p>
          <a:p>
            <a:pPr algn="l" rtl="0" fontAlgn="base"/>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More information can be found here:</a:t>
            </a:r>
          </a:p>
          <a:p>
            <a:r>
              <a:rPr lang="en-GB" sz="1200">
                <a:latin typeface="Arial" panose="020B0604020202020204" pitchFamily="34" charset="0"/>
                <a:cs typeface="Arial" panose="020B0604020202020204" pitchFamily="34" charset="0"/>
                <a:hlinkClick r:id="rId2"/>
              </a:rPr>
              <a:t>Households by deprivation dimensions - Office for National Statistics</a:t>
            </a:r>
            <a:endParaRPr lang="en-GB" sz="1200">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BC875836-218D-0D7E-6C4C-1A8C1E09263A}"/>
              </a:ext>
            </a:extLst>
          </p:cNvPr>
          <p:cNvGraphicFramePr>
            <a:graphicFrameLocks noGrp="1"/>
          </p:cNvGraphicFramePr>
          <p:nvPr>
            <p:extLst>
              <p:ext uri="{D42A27DB-BD31-4B8C-83A1-F6EECF244321}">
                <p14:modId xmlns:p14="http://schemas.microsoft.com/office/powerpoint/2010/main" val="4135393198"/>
              </p:ext>
            </p:extLst>
          </p:nvPr>
        </p:nvGraphicFramePr>
        <p:xfrm>
          <a:off x="234892" y="3080080"/>
          <a:ext cx="4429575" cy="3291840"/>
        </p:xfrm>
        <a:graphic>
          <a:graphicData uri="http://schemas.openxmlformats.org/drawingml/2006/table">
            <a:tbl>
              <a:tblPr firstRow="1" bandRow="1">
                <a:tableStyleId>{F5AB1C69-6EDB-4FF4-983F-18BD219EF322}</a:tableStyleId>
              </a:tblPr>
              <a:tblGrid>
                <a:gridCol w="1713230">
                  <a:extLst>
                    <a:ext uri="{9D8B030D-6E8A-4147-A177-3AD203B41FA5}">
                      <a16:colId xmlns:a16="http://schemas.microsoft.com/office/drawing/2014/main" val="2064025480"/>
                    </a:ext>
                  </a:extLst>
                </a:gridCol>
                <a:gridCol w="2716345">
                  <a:extLst>
                    <a:ext uri="{9D8B030D-6E8A-4147-A177-3AD203B41FA5}">
                      <a16:colId xmlns:a16="http://schemas.microsoft.com/office/drawing/2014/main" val="2391093351"/>
                    </a:ext>
                  </a:extLst>
                </a:gridCol>
              </a:tblGrid>
              <a:tr h="387760">
                <a:tc>
                  <a:txBody>
                    <a:bodyPr/>
                    <a:lstStyle/>
                    <a:p>
                      <a:endParaRPr lang="en-GB" sz="12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b="1" i="0" kern="1200">
                          <a:solidFill>
                            <a:schemeClr val="tx1"/>
                          </a:solidFill>
                          <a:effectLst/>
                          <a:latin typeface="Arial" panose="020B0604020202020204" pitchFamily="34" charset="0"/>
                          <a:ea typeface="+mn-ea"/>
                          <a:cs typeface="Arial" panose="020B0604020202020204" pitchFamily="34" charset="0"/>
                        </a:rPr>
                        <a:t>Percentage of households who have at least one dimension of deprivation</a:t>
                      </a:r>
                      <a:endParaRPr lang="en-GB" sz="12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76255">
                <a:tc>
                  <a:txBody>
                    <a:bodyPr/>
                    <a:lstStyle/>
                    <a:p>
                      <a:r>
                        <a:rPr lang="en-GB" sz="12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241241"/>
                  </a:ext>
                </a:extLst>
              </a:tr>
              <a:tr h="176255">
                <a:tc>
                  <a:txBody>
                    <a:bodyPr/>
                    <a:lstStyle/>
                    <a:p>
                      <a:r>
                        <a:rPr lang="en-GB" sz="12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538038"/>
                  </a:ext>
                </a:extLst>
              </a:tr>
              <a:tr h="176255">
                <a:tc>
                  <a:txBody>
                    <a:bodyPr/>
                    <a:lstStyle/>
                    <a:p>
                      <a:r>
                        <a:rPr lang="en-GB" sz="12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176255">
                <a:tc>
                  <a:txBody>
                    <a:bodyPr/>
                    <a:lstStyle/>
                    <a:p>
                      <a:r>
                        <a:rPr lang="en-GB" sz="12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176255">
                <a:tc>
                  <a:txBody>
                    <a:bodyPr/>
                    <a:lstStyle/>
                    <a:p>
                      <a:r>
                        <a:rPr lang="en-GB" sz="12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176255">
                <a:tc>
                  <a:txBody>
                    <a:bodyPr/>
                    <a:lstStyle/>
                    <a:p>
                      <a:r>
                        <a:rPr lang="en-GB" sz="12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176255">
                <a:tc>
                  <a:txBody>
                    <a:bodyPr/>
                    <a:lstStyle/>
                    <a:p>
                      <a:r>
                        <a:rPr lang="en-GB" sz="12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r h="176255">
                <a:tc>
                  <a:txBody>
                    <a:bodyPr/>
                    <a:lstStyle/>
                    <a:p>
                      <a:r>
                        <a:rPr lang="en-GB" sz="12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968434"/>
                  </a:ext>
                </a:extLst>
              </a:tr>
              <a:tr h="176255">
                <a:tc>
                  <a:txBody>
                    <a:bodyPr/>
                    <a:lstStyle/>
                    <a:p>
                      <a:r>
                        <a:rPr lang="en-GB" sz="12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488126"/>
                  </a:ext>
                </a:extLst>
              </a:tr>
            </a:tbl>
          </a:graphicData>
        </a:graphic>
      </p:graphicFrame>
      <p:pic>
        <p:nvPicPr>
          <p:cNvPr id="13" name="Picture 12" descr="Density map of Norfolk showing the percentage of households not deprived in any dimension. ">
            <a:extLst>
              <a:ext uri="{FF2B5EF4-FFF2-40B4-BE49-F238E27FC236}">
                <a16:creationId xmlns:a16="http://schemas.microsoft.com/office/drawing/2014/main" id="{357D4ADA-0268-8D59-BE9F-CD4C4EF7F6E0}"/>
              </a:ext>
            </a:extLst>
          </p:cNvPr>
          <p:cNvPicPr>
            <a:picLocks noChangeAspect="1"/>
          </p:cNvPicPr>
          <p:nvPr/>
        </p:nvPicPr>
        <p:blipFill>
          <a:blip r:embed="rId3"/>
          <a:stretch>
            <a:fillRect/>
          </a:stretch>
        </p:blipFill>
        <p:spPr>
          <a:xfrm>
            <a:off x="4844742" y="1282226"/>
            <a:ext cx="7112366" cy="4629388"/>
          </a:xfrm>
          <a:prstGeom prst="rect">
            <a:avLst/>
          </a:prstGeom>
          <a:ln>
            <a:solidFill>
              <a:schemeClr val="bg1"/>
            </a:solidFill>
          </a:ln>
        </p:spPr>
      </p:pic>
      <p:sp>
        <p:nvSpPr>
          <p:cNvPr id="16" name="TextBox 15">
            <a:extLst>
              <a:ext uri="{FF2B5EF4-FFF2-40B4-BE49-F238E27FC236}">
                <a16:creationId xmlns:a16="http://schemas.microsoft.com/office/drawing/2014/main" id="{53753005-FD94-EEBD-6604-B169A38380C1}"/>
              </a:ext>
            </a:extLst>
          </p:cNvPr>
          <p:cNvSpPr txBox="1"/>
          <p:nvPr/>
        </p:nvSpPr>
        <p:spPr>
          <a:xfrm>
            <a:off x="428147" y="6326971"/>
            <a:ext cx="4236319" cy="276999"/>
          </a:xfrm>
          <a:prstGeom prst="rect">
            <a:avLst/>
          </a:prstGeom>
          <a:noFill/>
        </p:spPr>
        <p:txBody>
          <a:bodyPr wrap="square">
            <a:spAutoFit/>
          </a:bodyPr>
          <a:lstStyle/>
          <a:p>
            <a:r>
              <a:rPr lang="en-GB" sz="1200" b="0" i="0">
                <a:solidFill>
                  <a:srgbClr val="222222"/>
                </a:solidFill>
                <a:effectLst/>
                <a:latin typeface="Arial" panose="020B0604020202020204" pitchFamily="34" charset="0"/>
                <a:cs typeface="Arial" panose="020B0604020202020204" pitchFamily="34" charset="0"/>
              </a:rPr>
              <a:t>*calculated using all data from lower tier local authorities</a:t>
            </a:r>
            <a:endParaRPr lang="en-GB" sz="12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B1E0ECD-0F42-8839-EE0F-677F17F7B257}"/>
              </a:ext>
            </a:extLst>
          </p:cNvPr>
          <p:cNvSpPr txBox="1"/>
          <p:nvPr/>
        </p:nvSpPr>
        <p:spPr>
          <a:xfrm>
            <a:off x="58766" y="6585154"/>
            <a:ext cx="6585982"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Build a custom area profile - Census 2021, ONS</a:t>
            </a:r>
            <a:endParaRPr lang="en-GB" sz="12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97A4D6-1F1F-3C26-3F89-7B504ACAC55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3" name="TextBox 3">
            <a:extLst>
              <a:ext uri="{FF2B5EF4-FFF2-40B4-BE49-F238E27FC236}">
                <a16:creationId xmlns:a16="http://schemas.microsoft.com/office/drawing/2014/main" id="{C0616461-E89E-0249-4D22-B02DB410A95A}"/>
              </a:ext>
              <a:ext uri="{C183D7F6-B498-43B3-948B-1728B52AA6E4}">
                <adec:decorative xmlns:adec="http://schemas.microsoft.com/office/drawing/2017/decorative" val="1"/>
              </a:ext>
            </a:extLst>
          </p:cNvPr>
          <p:cNvSpPr txBox="1"/>
          <p:nvPr/>
        </p:nvSpPr>
        <p:spPr>
          <a:xfrm>
            <a:off x="231650" y="5005839"/>
            <a:ext cx="4429574"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82618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Fuel poverty</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3" name="Chart 2" descr="Percentage of households in fuel poverty (low income/low energy efficiency), in Norfolk districts, Norfolk and England, 2019 and 2020. ">
            <a:extLst>
              <a:ext uri="{FF2B5EF4-FFF2-40B4-BE49-F238E27FC236}">
                <a16:creationId xmlns:a16="http://schemas.microsoft.com/office/drawing/2014/main" id="{1CB6D8EB-FEDF-1B68-0235-960B833841B2}"/>
              </a:ext>
            </a:extLst>
          </p:cNvPr>
          <p:cNvGraphicFramePr>
            <a:graphicFrameLocks/>
          </p:cNvGraphicFramePr>
          <p:nvPr>
            <p:extLst>
              <p:ext uri="{D42A27DB-BD31-4B8C-83A1-F6EECF244321}">
                <p14:modId xmlns:p14="http://schemas.microsoft.com/office/powerpoint/2010/main" val="1798243662"/>
              </p:ext>
            </p:extLst>
          </p:nvPr>
        </p:nvGraphicFramePr>
        <p:xfrm>
          <a:off x="159434" y="1119050"/>
          <a:ext cx="728933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933951C-3E18-F7FD-4822-DA00B38522D4}"/>
              </a:ext>
            </a:extLst>
          </p:cNvPr>
          <p:cNvSpPr txBox="1"/>
          <p:nvPr/>
        </p:nvSpPr>
        <p:spPr>
          <a:xfrm>
            <a:off x="7633982" y="1928557"/>
            <a:ext cx="4272992" cy="2492990"/>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In 2020, 15.6% of households in Norfolk were classed as in fuel poverty (using the </a:t>
            </a:r>
            <a:r>
              <a:rPr lang="en-GB" sz="1200" b="0" i="0" u="none" strike="noStrike" baseline="0">
                <a:effectLst/>
                <a:latin typeface="Arial" panose="020B0604020202020204" pitchFamily="34" charset="0"/>
                <a:cs typeface="Arial" panose="020B0604020202020204" pitchFamily="34" charset="0"/>
              </a:rPr>
              <a:t>Low Income/Low energy Efficiency </a:t>
            </a:r>
            <a:r>
              <a:rPr lang="en-GB" sz="1200">
                <a:latin typeface="Arial" panose="020B0604020202020204" pitchFamily="34" charset="0"/>
                <a:cs typeface="Arial" panose="020B0604020202020204" pitchFamily="34" charset="0"/>
              </a:rPr>
              <a:t>or </a:t>
            </a:r>
            <a:r>
              <a:rPr lang="en-GB" sz="1200">
                <a:latin typeface="Arial" panose="020B0604020202020204" pitchFamily="34" charset="0"/>
                <a:ea typeface="Calibri" panose="020F0502020204030204" pitchFamily="34" charset="0"/>
                <a:cs typeface="Arial" panose="020B0604020202020204" pitchFamily="34" charset="0"/>
              </a:rPr>
              <a:t>LILEE model), compared to 13.2% in England.</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has a higher proportion of households in fuel poverty (16.3%) compared to Norfolk (15.6%) and England (13.2%). </a:t>
            </a:r>
            <a:r>
              <a:rPr lang="en-US" sz="1200" b="0" i="0">
                <a:solidFill>
                  <a:srgbClr val="000000"/>
                </a:solidFill>
                <a:effectLst/>
                <a:latin typeface="Arial" panose="020B0604020202020204" pitchFamily="34" charset="0"/>
              </a:rPr>
              <a:t>​</a:t>
            </a:r>
          </a:p>
          <a:p>
            <a:endParaRPr lang="en-GB" sz="1200" b="0" i="0">
              <a:solidFill>
                <a:srgbClr val="000000"/>
              </a:solidFill>
              <a:effectLst/>
              <a:latin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These </a:t>
            </a:r>
            <a:r>
              <a:rPr lang="en-GB" sz="1200">
                <a:solidFill>
                  <a:srgbClr val="000000"/>
                </a:solidFill>
                <a:latin typeface="Arial" panose="020B0604020202020204" pitchFamily="34" charset="0"/>
              </a:rPr>
              <a:t>figures are before the </a:t>
            </a:r>
            <a:r>
              <a:rPr lang="en-GB" sz="1200" b="0" i="0" u="none" strike="noStrike">
                <a:solidFill>
                  <a:srgbClr val="000000"/>
                </a:solidFill>
                <a:effectLst/>
                <a:latin typeface="Arial" panose="020B0604020202020204" pitchFamily="34" charset="0"/>
              </a:rPr>
              <a:t>cost of living crisis began in 2021, so there is a possibility these figures are now higher for all districts. </a:t>
            </a:r>
            <a:r>
              <a:rPr lang="en-GB" sz="1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sz="1200" b="0" i="0">
              <a:solidFill>
                <a:srgbClr val="000000"/>
              </a:solidFill>
              <a:effectLst/>
              <a:latin typeface="Arial" panose="020B0604020202020204" pitchFamily="34" charset="0"/>
            </a:endParaRPr>
          </a:p>
        </p:txBody>
      </p:sp>
      <p:sp>
        <p:nvSpPr>
          <p:cNvPr id="2" name="TextBox 1">
            <a:extLst>
              <a:ext uri="{FF2B5EF4-FFF2-40B4-BE49-F238E27FC236}">
                <a16:creationId xmlns:a16="http://schemas.microsoft.com/office/drawing/2014/main" id="{75659075-D148-8B7D-0048-2C96AA9C6887}"/>
              </a:ext>
            </a:extLst>
          </p:cNvPr>
          <p:cNvSpPr txBox="1"/>
          <p:nvPr/>
        </p:nvSpPr>
        <p:spPr>
          <a:xfrm>
            <a:off x="58765" y="6564606"/>
            <a:ext cx="9393459"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Percentage of households in fuel poverty - Low Income/Low energy Efficiency (LILEE) | Data Explorer - Norfolk Insight</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D999ACB-1B89-A2EE-D9C6-EE6C13C987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63FCE7F3-EB0B-66EB-06D0-986B3D879FF0}"/>
              </a:ext>
              <a:ext uri="{C183D7F6-B498-43B3-948B-1728B52AA6E4}">
                <adec:decorative xmlns:adec="http://schemas.microsoft.com/office/drawing/2017/decorative" val="1"/>
              </a:ext>
            </a:extLst>
          </p:cNvPr>
          <p:cNvSpPr txBox="1"/>
          <p:nvPr/>
        </p:nvSpPr>
        <p:spPr>
          <a:xfrm>
            <a:off x="1242874" y="4143298"/>
            <a:ext cx="1019069" cy="277693"/>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45946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Student population</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pSp>
        <p:nvGrpSpPr>
          <p:cNvPr id="18" name="Group 17" descr="Percentages of student population in each Norfolk district, 2021. ">
            <a:extLst>
              <a:ext uri="{FF2B5EF4-FFF2-40B4-BE49-F238E27FC236}">
                <a16:creationId xmlns:a16="http://schemas.microsoft.com/office/drawing/2014/main" id="{1F95DEE8-49F9-1A5C-E9D0-A2AE211CD23E}"/>
              </a:ext>
            </a:extLst>
          </p:cNvPr>
          <p:cNvGrpSpPr/>
          <p:nvPr/>
        </p:nvGrpSpPr>
        <p:grpSpPr>
          <a:xfrm>
            <a:off x="447250" y="1236868"/>
            <a:ext cx="6660000" cy="4500000"/>
            <a:chOff x="4198237" y="1635535"/>
            <a:chExt cx="6312224" cy="3911801"/>
          </a:xfrm>
        </p:grpSpPr>
        <p:pic>
          <p:nvPicPr>
            <p:cNvPr id="9" name="Picture 8">
              <a:extLst>
                <a:ext uri="{FF2B5EF4-FFF2-40B4-BE49-F238E27FC236}">
                  <a16:creationId xmlns:a16="http://schemas.microsoft.com/office/drawing/2014/main" id="{84BF93B0-AB4E-EE14-20A5-704A79913F16}"/>
                </a:ext>
              </a:extLst>
            </p:cNvPr>
            <p:cNvPicPr>
              <a:picLocks noChangeAspect="1"/>
            </p:cNvPicPr>
            <p:nvPr/>
          </p:nvPicPr>
          <p:blipFill>
            <a:blip r:embed="rId2"/>
            <a:stretch>
              <a:fillRect/>
            </a:stretch>
          </p:blipFill>
          <p:spPr>
            <a:xfrm>
              <a:off x="4198237" y="1635535"/>
              <a:ext cx="6312224" cy="3911801"/>
            </a:xfrm>
            <a:prstGeom prst="rect">
              <a:avLst/>
            </a:prstGeom>
          </p:spPr>
        </p:pic>
        <p:sp>
          <p:nvSpPr>
            <p:cNvPr id="10" name="TextBox 9">
              <a:extLst>
                <a:ext uri="{FF2B5EF4-FFF2-40B4-BE49-F238E27FC236}">
                  <a16:creationId xmlns:a16="http://schemas.microsoft.com/office/drawing/2014/main" id="{3C99A6FC-900C-3C5B-B4AB-0BA05FD19956}"/>
                </a:ext>
              </a:extLst>
            </p:cNvPr>
            <p:cNvSpPr txBox="1"/>
            <p:nvPr/>
          </p:nvSpPr>
          <p:spPr>
            <a:xfrm>
              <a:off x="6988029" y="2422868"/>
              <a:ext cx="1434517" cy="240792"/>
            </a:xfrm>
            <a:prstGeom prst="rect">
              <a:avLst/>
            </a:prstGeom>
            <a:solidFill>
              <a:schemeClr val="bg1"/>
            </a:solidFill>
          </p:spPr>
          <p:txBody>
            <a:bodyPr wrap="square" rtlCol="0">
              <a:spAutoFit/>
            </a:bodyPr>
            <a:lstStyle/>
            <a:p>
              <a:pPr algn="ctr"/>
              <a:r>
                <a:rPr lang="en-GB" sz="1200">
                  <a:latin typeface="Arial" panose="020B0604020202020204" pitchFamily="34" charset="0"/>
                  <a:cs typeface="Arial" panose="020B0604020202020204" pitchFamily="34" charset="0"/>
                </a:rPr>
                <a:t>North Norfolk 3.5%</a:t>
              </a:r>
            </a:p>
          </p:txBody>
        </p:sp>
        <p:sp>
          <p:nvSpPr>
            <p:cNvPr id="11" name="TextBox 10">
              <a:extLst>
                <a:ext uri="{FF2B5EF4-FFF2-40B4-BE49-F238E27FC236}">
                  <a16:creationId xmlns:a16="http://schemas.microsoft.com/office/drawing/2014/main" id="{6E8D5829-79B6-C877-8B4E-1F1DCCCCDEC7}"/>
                </a:ext>
              </a:extLst>
            </p:cNvPr>
            <p:cNvSpPr txBox="1"/>
            <p:nvPr/>
          </p:nvSpPr>
          <p:spPr>
            <a:xfrm>
              <a:off x="8900719" y="3591435"/>
              <a:ext cx="1542630" cy="240792"/>
            </a:xfrm>
            <a:prstGeom prst="rect">
              <a:avLst/>
            </a:prstGeom>
            <a:solidFill>
              <a:schemeClr val="bg1"/>
            </a:solidFill>
          </p:spPr>
          <p:txBody>
            <a:bodyPr wrap="square" rtlCol="0">
              <a:spAutoFit/>
            </a:bodyPr>
            <a:lstStyle/>
            <a:p>
              <a:pPr algn="ctr"/>
              <a:r>
                <a:rPr lang="en-GB" sz="1100">
                  <a:latin typeface="Arial" panose="020B0604020202020204" pitchFamily="34" charset="0"/>
                  <a:cs typeface="Arial" panose="020B0604020202020204" pitchFamily="34" charset="0"/>
                </a:rPr>
                <a:t>Great </a:t>
              </a:r>
              <a:r>
                <a:rPr lang="en-GB" sz="1200">
                  <a:latin typeface="Arial" panose="020B0604020202020204" pitchFamily="34" charset="0"/>
                  <a:cs typeface="Arial" panose="020B0604020202020204" pitchFamily="34" charset="0"/>
                </a:rPr>
                <a:t>Yarmouth</a:t>
              </a:r>
              <a:r>
                <a:rPr lang="en-GB" sz="1100">
                  <a:latin typeface="Arial" panose="020B0604020202020204" pitchFamily="34" charset="0"/>
                  <a:cs typeface="Arial" panose="020B0604020202020204" pitchFamily="34" charset="0"/>
                </a:rPr>
                <a:t> 5.1%</a:t>
              </a:r>
            </a:p>
          </p:txBody>
        </p:sp>
        <p:sp>
          <p:nvSpPr>
            <p:cNvPr id="12" name="TextBox 11">
              <a:extLst>
                <a:ext uri="{FF2B5EF4-FFF2-40B4-BE49-F238E27FC236}">
                  <a16:creationId xmlns:a16="http://schemas.microsoft.com/office/drawing/2014/main" id="{A118F518-B15A-35B4-5D9A-90FD00705DEC}"/>
                </a:ext>
              </a:extLst>
            </p:cNvPr>
            <p:cNvSpPr txBox="1"/>
            <p:nvPr/>
          </p:nvSpPr>
          <p:spPr>
            <a:xfrm>
              <a:off x="7561351" y="3713883"/>
              <a:ext cx="1234052" cy="240792"/>
            </a:xfrm>
            <a:prstGeom prst="rect">
              <a:avLst/>
            </a:prstGeom>
            <a:solidFill>
              <a:schemeClr val="bg1"/>
            </a:solidFill>
          </p:spPr>
          <p:txBody>
            <a:bodyPr wrap="square" rtlCol="0">
              <a:spAutoFit/>
            </a:bodyPr>
            <a:lstStyle/>
            <a:p>
              <a:pPr algn="ctr"/>
              <a:r>
                <a:rPr lang="en-GB" sz="1200">
                  <a:latin typeface="Arial" panose="020B0604020202020204" pitchFamily="34" charset="0"/>
                  <a:cs typeface="Arial" panose="020B0604020202020204" pitchFamily="34" charset="0"/>
                </a:rPr>
                <a:t>Norwich 12.7%</a:t>
              </a:r>
            </a:p>
          </p:txBody>
        </p:sp>
        <p:sp>
          <p:nvSpPr>
            <p:cNvPr id="13" name="TextBox 12">
              <a:extLst>
                <a:ext uri="{FF2B5EF4-FFF2-40B4-BE49-F238E27FC236}">
                  <a16:creationId xmlns:a16="http://schemas.microsoft.com/office/drawing/2014/main" id="{F1D8C5D1-43A4-9A68-15C4-AD9E688ED16E}"/>
                </a:ext>
              </a:extLst>
            </p:cNvPr>
            <p:cNvSpPr txBox="1"/>
            <p:nvPr/>
          </p:nvSpPr>
          <p:spPr>
            <a:xfrm>
              <a:off x="8137321" y="4388275"/>
              <a:ext cx="1421480" cy="240792"/>
            </a:xfrm>
            <a:prstGeom prst="rect">
              <a:avLst/>
            </a:prstGeom>
            <a:solidFill>
              <a:schemeClr val="bg1"/>
            </a:solidFill>
          </p:spPr>
          <p:txBody>
            <a:bodyPr wrap="square" rtlCol="0">
              <a:spAutoFit/>
            </a:bodyPr>
            <a:lstStyle/>
            <a:p>
              <a:pPr algn="ctr"/>
              <a:r>
                <a:rPr lang="en-GB" sz="1200">
                  <a:latin typeface="Arial" panose="020B0604020202020204" pitchFamily="34" charset="0"/>
                  <a:cs typeface="Arial" panose="020B0604020202020204" pitchFamily="34" charset="0"/>
                </a:rPr>
                <a:t>South Norfolk 4.5%</a:t>
              </a:r>
            </a:p>
          </p:txBody>
        </p:sp>
        <p:sp>
          <p:nvSpPr>
            <p:cNvPr id="14" name="TextBox 13">
              <a:extLst>
                <a:ext uri="{FF2B5EF4-FFF2-40B4-BE49-F238E27FC236}">
                  <a16:creationId xmlns:a16="http://schemas.microsoft.com/office/drawing/2014/main" id="{838498B5-4402-9389-2011-18DC9F720056}"/>
                </a:ext>
              </a:extLst>
            </p:cNvPr>
            <p:cNvSpPr txBox="1"/>
            <p:nvPr/>
          </p:nvSpPr>
          <p:spPr>
            <a:xfrm>
              <a:off x="5739468" y="4042718"/>
              <a:ext cx="1421480" cy="240792"/>
            </a:xfrm>
            <a:prstGeom prst="rect">
              <a:avLst/>
            </a:prstGeom>
            <a:solidFill>
              <a:schemeClr val="bg1"/>
            </a:solidFill>
          </p:spPr>
          <p:txBody>
            <a:bodyPr wrap="square" rtlCol="0">
              <a:spAutoFit/>
            </a:bodyPr>
            <a:lstStyle/>
            <a:p>
              <a:pPr algn="ctr"/>
              <a:r>
                <a:rPr lang="en-GB" sz="1200">
                  <a:latin typeface="Arial" panose="020B0604020202020204" pitchFamily="34" charset="0"/>
                  <a:cs typeface="Arial" panose="020B0604020202020204" pitchFamily="34" charset="0"/>
                </a:rPr>
                <a:t>Breckland 4.1%</a:t>
              </a:r>
            </a:p>
          </p:txBody>
        </p:sp>
        <p:sp>
          <p:nvSpPr>
            <p:cNvPr id="16" name="TextBox 15">
              <a:extLst>
                <a:ext uri="{FF2B5EF4-FFF2-40B4-BE49-F238E27FC236}">
                  <a16:creationId xmlns:a16="http://schemas.microsoft.com/office/drawing/2014/main" id="{A07F55E5-924F-3C5A-3F89-504B2C394063}"/>
                </a:ext>
              </a:extLst>
            </p:cNvPr>
            <p:cNvSpPr txBox="1"/>
            <p:nvPr/>
          </p:nvSpPr>
          <p:spPr>
            <a:xfrm>
              <a:off x="4215014" y="3237570"/>
              <a:ext cx="2236119" cy="240792"/>
            </a:xfrm>
            <a:prstGeom prst="rect">
              <a:avLst/>
            </a:prstGeom>
            <a:solidFill>
              <a:schemeClr val="bg1"/>
            </a:solidFill>
          </p:spPr>
          <p:txBody>
            <a:bodyPr wrap="square" rtlCol="0">
              <a:spAutoFit/>
            </a:bodyPr>
            <a:lstStyle/>
            <a:p>
              <a:pPr algn="ctr"/>
              <a:r>
                <a:rPr lang="en-GB" sz="1100">
                  <a:latin typeface="Arial" panose="020B0604020202020204" pitchFamily="34" charset="0"/>
                  <a:cs typeface="Arial" panose="020B0604020202020204" pitchFamily="34" charset="0"/>
                </a:rPr>
                <a:t>King’s Lynn &amp; West </a:t>
              </a:r>
              <a:r>
                <a:rPr lang="en-GB" sz="1200">
                  <a:latin typeface="Arial" panose="020B0604020202020204" pitchFamily="34" charset="0"/>
                  <a:cs typeface="Arial" panose="020B0604020202020204" pitchFamily="34" charset="0"/>
                </a:rPr>
                <a:t>Norfolk</a:t>
              </a:r>
              <a:r>
                <a:rPr lang="en-GB" sz="1100">
                  <a:latin typeface="Arial" panose="020B0604020202020204" pitchFamily="34" charset="0"/>
                  <a:cs typeface="Arial" panose="020B0604020202020204" pitchFamily="34" charset="0"/>
                </a:rPr>
                <a:t> 3.9%</a:t>
              </a:r>
            </a:p>
          </p:txBody>
        </p:sp>
        <p:sp>
          <p:nvSpPr>
            <p:cNvPr id="17" name="TextBox 16">
              <a:extLst>
                <a:ext uri="{FF2B5EF4-FFF2-40B4-BE49-F238E27FC236}">
                  <a16:creationId xmlns:a16="http://schemas.microsoft.com/office/drawing/2014/main" id="{44CA2359-49D9-8D23-D54C-DAA746A15F19}"/>
                </a:ext>
              </a:extLst>
            </p:cNvPr>
            <p:cNvSpPr txBox="1"/>
            <p:nvPr/>
          </p:nvSpPr>
          <p:spPr>
            <a:xfrm>
              <a:off x="7666667" y="3298195"/>
              <a:ext cx="1234052" cy="240792"/>
            </a:xfrm>
            <a:prstGeom prst="rect">
              <a:avLst/>
            </a:prstGeom>
            <a:solidFill>
              <a:schemeClr val="bg1"/>
            </a:solidFill>
          </p:spPr>
          <p:txBody>
            <a:bodyPr wrap="square" rtlCol="0">
              <a:spAutoFit/>
            </a:bodyPr>
            <a:lstStyle/>
            <a:p>
              <a:pPr algn="ctr"/>
              <a:r>
                <a:rPr lang="en-GB" sz="1200">
                  <a:latin typeface="Arial" panose="020B0604020202020204" pitchFamily="34" charset="0"/>
                  <a:cs typeface="Arial" panose="020B0604020202020204" pitchFamily="34" charset="0"/>
                </a:rPr>
                <a:t>Broadland 4.4%</a:t>
              </a:r>
            </a:p>
          </p:txBody>
        </p:sp>
      </p:grpSp>
      <p:sp>
        <p:nvSpPr>
          <p:cNvPr id="8" name="TextBox 7">
            <a:extLst>
              <a:ext uri="{FF2B5EF4-FFF2-40B4-BE49-F238E27FC236}">
                <a16:creationId xmlns:a16="http://schemas.microsoft.com/office/drawing/2014/main" id="{A1A47DB0-12D8-46AE-BC2A-B97127CA2759}"/>
              </a:ext>
            </a:extLst>
          </p:cNvPr>
          <p:cNvSpPr txBox="1"/>
          <p:nvPr/>
        </p:nvSpPr>
        <p:spPr>
          <a:xfrm>
            <a:off x="7404928" y="2240372"/>
            <a:ext cx="4320000" cy="286232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Overall, 5.5% of Norfolk’s population is classed a full-time students, compared to 7.1% in England overall.</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3.5% of </a:t>
            </a:r>
            <a:r>
              <a:rPr lang="en-GB" sz="1200">
                <a:solidFill>
                  <a:srgbClr val="000000"/>
                </a:solidFill>
                <a:latin typeface="Arial" panose="020B0604020202020204" pitchFamily="34" charset="0"/>
              </a:rPr>
              <a:t>North Norfolk</a:t>
            </a:r>
            <a:r>
              <a:rPr lang="en-GB" sz="1200" b="0" i="0" u="none" strike="noStrike">
                <a:solidFill>
                  <a:srgbClr val="000000"/>
                </a:solidFill>
                <a:effectLst/>
                <a:latin typeface="Arial" panose="020B0604020202020204" pitchFamily="34" charset="0"/>
              </a:rPr>
              <a:t>’s population are classed as full-time students aged 16 and over, the lowest of all the districts. </a:t>
            </a:r>
            <a:r>
              <a:rPr lang="en-US" sz="1200" b="0" i="0">
                <a:solidFill>
                  <a:srgbClr val="000000"/>
                </a:solidFill>
                <a:effectLst/>
                <a:latin typeface="Arial" panose="020B0604020202020204" pitchFamily="34" charset="0"/>
              </a:rPr>
              <a:t>​</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ranks 317th out of 318 of all local authorities for the proportion of “all usual residents aged 16 and over” that are “full-time students”.</a:t>
            </a:r>
            <a:r>
              <a:rPr lang="en-GB" sz="1200" b="0" i="0">
                <a:solidFill>
                  <a:srgbClr val="000000"/>
                </a:solidFill>
                <a:effectLst/>
                <a:latin typeface="Arial" panose="020B0604020202020204" pitchFamily="34" charset="0"/>
              </a:rPr>
              <a:t>​</a:t>
            </a:r>
          </a:p>
          <a:p>
            <a:pPr marL="171450" indent="-171450">
              <a:buFont typeface="Arial" panose="020B0604020202020204" pitchFamily="34" charset="0"/>
              <a:buChar char="•"/>
            </a:pPr>
            <a:endParaRPr lang="en-GB" sz="1200" u="none" strike="noStrike">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a:solidFill>
                  <a:srgbClr val="000000"/>
                </a:solidFill>
                <a:effectLst/>
                <a:latin typeface="Arial" panose="020B0604020202020204" pitchFamily="34" charset="0"/>
              </a:rPr>
              <a:t>Along with </a:t>
            </a:r>
            <a:r>
              <a:rPr lang="en-GB" sz="1200" err="1">
                <a:solidFill>
                  <a:srgbClr val="000000"/>
                </a:solidFill>
                <a:latin typeface="Arial" panose="020B0604020202020204" pitchFamily="34" charset="0"/>
              </a:rPr>
              <a:t>Breckland</a:t>
            </a:r>
            <a:r>
              <a:rPr lang="en-GB" sz="1200" b="0" i="0" u="none" strike="noStrike">
                <a:solidFill>
                  <a:srgbClr val="000000"/>
                </a:solidFill>
                <a:effectLst/>
                <a:latin typeface="Arial" panose="020B0604020202020204" pitchFamily="34" charset="0"/>
              </a:rPr>
              <a:t> and King’s Lynn and West Norfolk, North Norfolk is one of the seven lowest-tier </a:t>
            </a:r>
            <a:r>
              <a:rPr lang="en-GB" sz="1200">
                <a:solidFill>
                  <a:srgbClr val="000000"/>
                </a:solidFill>
                <a:latin typeface="Arial" panose="020B0604020202020204" pitchFamily="34" charset="0"/>
              </a:rPr>
              <a:t>ranked </a:t>
            </a:r>
            <a:r>
              <a:rPr lang="en-GB" sz="1200" b="0" i="0" u="none" strike="noStrike">
                <a:solidFill>
                  <a:srgbClr val="000000"/>
                </a:solidFill>
                <a:effectLst/>
                <a:latin typeface="Arial" panose="020B0604020202020204" pitchFamily="34" charset="0"/>
              </a:rPr>
              <a:t>local authorities. </a:t>
            </a:r>
            <a:r>
              <a:rPr lang="en-GB" sz="1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sz="1200">
              <a:solidFill>
                <a:srgbClr val="000000"/>
              </a:solidFill>
              <a:latin typeface="Arial" panose="020B0604020202020204" pitchFamily="34" charset="0"/>
            </a:endParaRPr>
          </a:p>
          <a:p>
            <a:pPr algn="l" rtl="0" fontAlgn="base">
              <a:buFont typeface="Arial" panose="020B0604020202020204" pitchFamily="34" charset="0"/>
              <a:buChar char="•"/>
            </a:pPr>
            <a:endParaRPr lang="en-GB" sz="1200" b="0" i="0">
              <a:solidFill>
                <a:srgbClr val="000000"/>
              </a:solidFill>
              <a:effectLst/>
              <a:latin typeface="Arial" panose="020B0604020202020204" pitchFamily="34" charset="0"/>
            </a:endParaRPr>
          </a:p>
        </p:txBody>
      </p:sp>
      <p:sp>
        <p:nvSpPr>
          <p:cNvPr id="2" name="TextBox 1">
            <a:extLst>
              <a:ext uri="{FF2B5EF4-FFF2-40B4-BE49-F238E27FC236}">
                <a16:creationId xmlns:a16="http://schemas.microsoft.com/office/drawing/2014/main" id="{FD917C53-768B-4C0F-9064-EA84FDCBC8A9}"/>
              </a:ext>
            </a:extLst>
          </p:cNvPr>
          <p:cNvSpPr txBox="1"/>
          <p:nvPr/>
        </p:nvSpPr>
        <p:spPr>
          <a:xfrm>
            <a:off x="58764" y="6249386"/>
            <a:ext cx="10541895" cy="646331"/>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2021 Census (RM020) - </a:t>
            </a:r>
            <a:r>
              <a:rPr lang="en-GB" sz="1200">
                <a:latin typeface="Arial" panose="020B0604020202020204" pitchFamily="34" charset="0"/>
                <a:cs typeface="Arial" panose="020B0604020202020204" pitchFamily="34" charset="0"/>
                <a:hlinkClick r:id="rId3"/>
              </a:rPr>
              <a:t>https://www.nomisweb.co.uk/</a:t>
            </a:r>
            <a:r>
              <a:rPr lang="en-GB" sz="1200">
                <a:latin typeface="Arial" panose="020B0604020202020204" pitchFamily="34" charset="0"/>
                <a:cs typeface="Arial" panose="020B0604020202020204" pitchFamily="34" charset="0"/>
              </a:rPr>
              <a:t> (taken 5</a:t>
            </a:r>
            <a:r>
              <a:rPr lang="en-GB" sz="1200" baseline="30000">
                <a:latin typeface="Arial" panose="020B0604020202020204" pitchFamily="34" charset="0"/>
                <a:cs typeface="Arial" panose="020B0604020202020204" pitchFamily="34" charset="0"/>
              </a:rPr>
              <a:t>th</a:t>
            </a:r>
            <a:r>
              <a:rPr lang="en-GB" sz="1200">
                <a:latin typeface="Arial" panose="020B0604020202020204" pitchFamily="34" charset="0"/>
                <a:cs typeface="Arial" panose="020B0604020202020204" pitchFamily="34" charset="0"/>
              </a:rPr>
              <a:t> January 2024), calculated using figures shown and “full time student” cohorts as a proportion of “all usual residents aged 16 years and over in households”. It should be noted that students were given guidance on how to complete the Census, more information is here: </a:t>
            </a:r>
            <a:r>
              <a:rPr lang="en-GB" sz="1200">
                <a:latin typeface="Arial" panose="020B0604020202020204" pitchFamily="34" charset="0"/>
                <a:cs typeface="Arial" panose="020B0604020202020204" pitchFamily="34" charset="0"/>
                <a:hlinkClick r:id="rId4"/>
              </a:rPr>
              <a:t>Students: Census 2021 - Office for National Statistics (ons.gov.uk)</a:t>
            </a:r>
            <a:r>
              <a:rPr lang="en-GB" sz="120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32F0BCE8-B91B-EBF9-48B9-FAC8DC4A34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8883CE3B-9760-9A3D-E6B1-64682C2440E5}"/>
              </a:ext>
              <a:ext uri="{C183D7F6-B498-43B3-948B-1728B52AA6E4}">
                <adec:decorative xmlns:adec="http://schemas.microsoft.com/office/drawing/2017/decorative" val="1"/>
              </a:ext>
            </a:extLst>
          </p:cNvPr>
          <p:cNvSpPr txBox="1"/>
          <p:nvPr/>
        </p:nvSpPr>
        <p:spPr>
          <a:xfrm>
            <a:off x="3367936" y="2147640"/>
            <a:ext cx="1536364"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9918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Skills and qualifications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5" name="Chart 4" descr="Graph showing the percentage of people aged 16 - 64 with NVQ4+ in Norfolk districts 2017 - 2021, and 2021 benchmark for Norfolk and England. ">
            <a:extLst>
              <a:ext uri="{FF2B5EF4-FFF2-40B4-BE49-F238E27FC236}">
                <a16:creationId xmlns:a16="http://schemas.microsoft.com/office/drawing/2014/main" id="{0D15A966-01C4-E23E-DB48-B915123774FF}"/>
              </a:ext>
              <a:ext uri="{147F2762-F138-4A5C-976F-8EAC2B608ADB}">
                <a16:predDERef xmlns:a16="http://schemas.microsoft.com/office/drawing/2014/main" pred="{41A1E983-058D-A06E-5FC5-B5DBB0532B2F}"/>
              </a:ext>
            </a:extLst>
          </p:cNvPr>
          <p:cNvGraphicFramePr>
            <a:graphicFrameLocks/>
          </p:cNvGraphicFramePr>
          <p:nvPr>
            <p:extLst>
              <p:ext uri="{D42A27DB-BD31-4B8C-83A1-F6EECF244321}">
                <p14:modId xmlns:p14="http://schemas.microsoft.com/office/powerpoint/2010/main" val="1495685193"/>
              </p:ext>
            </p:extLst>
          </p:nvPr>
        </p:nvGraphicFramePr>
        <p:xfrm>
          <a:off x="73211" y="1061515"/>
          <a:ext cx="7773794" cy="55389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6852CA8-40FC-4CBC-63AD-7EB4D2352AB3}"/>
              </a:ext>
            </a:extLst>
          </p:cNvPr>
          <p:cNvSpPr txBox="1"/>
          <p:nvPr/>
        </p:nvSpPr>
        <p:spPr>
          <a:xfrm>
            <a:off x="7854452" y="1763462"/>
            <a:ext cx="3960000" cy="3046988"/>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While some of Norfolk’s districts are above or close to the county overall, none reach the national percentage for 2021. Some districts have a relatively low percentage of people with level 4+ qualifications when compared to England as a whole.</a:t>
            </a:r>
          </a:p>
          <a:p>
            <a:pPr marL="171450" indent="-171450">
              <a:buFont typeface="Arial" panose="020B0604020202020204" pitchFamily="34" charset="0"/>
              <a:buChar char="•"/>
            </a:pPr>
            <a:endParaRPr lang="en-GB" sz="120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has 33.0% of people with level 4+ qualifications</a:t>
            </a:r>
            <a:r>
              <a:rPr lang="en-GB" sz="1200">
                <a:solidFill>
                  <a:srgbClr val="000000"/>
                </a:solidFill>
                <a:latin typeface="Arial" panose="020B0604020202020204" pitchFamily="34" charset="0"/>
              </a:rPr>
              <a:t> i</a:t>
            </a:r>
            <a:r>
              <a:rPr lang="en-GB" sz="1200" b="0" i="0" u="none" strike="noStrike">
                <a:solidFill>
                  <a:srgbClr val="000000"/>
                </a:solidFill>
                <a:effectLst/>
                <a:latin typeface="Arial" panose="020B0604020202020204" pitchFamily="34" charset="0"/>
              </a:rPr>
              <a:t>n 2021, a slight decrease since 2020 and 2019.</a:t>
            </a:r>
            <a:r>
              <a:rPr lang="en-US" sz="1200" b="0" i="0">
                <a:solidFill>
                  <a:srgbClr val="000000"/>
                </a:solidFill>
                <a:effectLst/>
                <a:latin typeface="Arial" panose="020B0604020202020204" pitchFamily="34" charset="0"/>
              </a:rPr>
              <a:t>​</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0000"/>
                </a:solidFill>
                <a:latin typeface="Arial" panose="020B0604020202020204" pitchFamily="34" charset="0"/>
              </a:rPr>
              <a:t>North Norfolk is almost the same as the Norfolk percentage (33.1%) but </a:t>
            </a:r>
            <a:r>
              <a:rPr lang="en-GB" sz="1200" b="0" i="0" u="none" strike="noStrike">
                <a:solidFill>
                  <a:srgbClr val="000000"/>
                </a:solidFill>
                <a:effectLst/>
                <a:latin typeface="Arial" panose="020B0604020202020204" pitchFamily="34" charset="0"/>
              </a:rPr>
              <a:t>doesn't reach the England percentage (43.2%) in 2021. </a:t>
            </a:r>
            <a:r>
              <a:rPr lang="en-US" sz="1200" b="0" i="0">
                <a:solidFill>
                  <a:srgbClr val="000000"/>
                </a:solidFill>
                <a:effectLst/>
                <a:latin typeface="Arial" panose="020B0604020202020204" pitchFamily="34" charset="0"/>
              </a:rPr>
              <a:t>​</a:t>
            </a:r>
          </a:p>
          <a:p>
            <a:pPr marL="171450" indent="-171450">
              <a:buFont typeface="Arial" panose="020B0604020202020204" pitchFamily="34" charset="0"/>
              <a:buChar char="•"/>
            </a:pPr>
            <a:endParaRPr lang="en-US" sz="120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a:solidFill>
                  <a:srgbClr val="000000"/>
                </a:solidFill>
                <a:latin typeface="Arial" panose="020B0604020202020204" pitchFamily="34" charset="0"/>
                <a:cs typeface="Arial" panose="020B0604020202020204" pitchFamily="34" charset="0"/>
              </a:rPr>
              <a:t>N</a:t>
            </a:r>
            <a:r>
              <a:rPr lang="en-GB" sz="1200">
                <a:latin typeface="Arial" panose="020B0604020202020204" pitchFamily="34" charset="0"/>
                <a:cs typeface="Arial" panose="020B0604020202020204" pitchFamily="34" charset="0"/>
              </a:rPr>
              <a:t>one of the districts had the same or higher percentages than the England percentage in 2021. </a:t>
            </a:r>
          </a:p>
        </p:txBody>
      </p:sp>
      <p:sp>
        <p:nvSpPr>
          <p:cNvPr id="3" name="TextBox 2">
            <a:extLst>
              <a:ext uri="{FF2B5EF4-FFF2-40B4-BE49-F238E27FC236}">
                <a16:creationId xmlns:a16="http://schemas.microsoft.com/office/drawing/2014/main" id="{6F6934FD-FADD-52D0-4754-DEF7479A638A}"/>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 </a:t>
            </a:r>
            <a:r>
              <a:rPr lang="en-GB" sz="1200">
                <a:latin typeface="Arial" panose="020B0604020202020204" pitchFamily="34" charset="0"/>
                <a:cs typeface="Arial" panose="020B0604020202020204" pitchFamily="34" charset="0"/>
                <a:hlinkClick r:id="rId3"/>
              </a:rPr>
              <a:t>https://www.nomisweb.co.uk/</a:t>
            </a:r>
            <a:r>
              <a:rPr lang="en-GB" sz="1200">
                <a:latin typeface="Arial" panose="020B0604020202020204" pitchFamily="34" charset="0"/>
                <a:cs typeface="Arial" panose="020B0604020202020204" pitchFamily="34" charset="0"/>
              </a:rPr>
              <a:t> (taken 21</a:t>
            </a:r>
            <a:r>
              <a:rPr lang="en-GB" sz="1200" baseline="30000">
                <a:latin typeface="Arial" panose="020B0604020202020204" pitchFamily="34" charset="0"/>
                <a:cs typeface="Arial" panose="020B0604020202020204" pitchFamily="34" charset="0"/>
              </a:rPr>
              <a:t>st</a:t>
            </a:r>
            <a:r>
              <a:rPr lang="en-GB" sz="1200">
                <a:latin typeface="Arial" panose="020B0604020202020204" pitchFamily="34" charset="0"/>
                <a:cs typeface="Arial" panose="020B0604020202020204" pitchFamily="34" charset="0"/>
              </a:rPr>
              <a:t> November 2023)</a:t>
            </a:r>
          </a:p>
        </p:txBody>
      </p:sp>
      <p:pic>
        <p:nvPicPr>
          <p:cNvPr id="4" name="Picture 3">
            <a:extLst>
              <a:ext uri="{FF2B5EF4-FFF2-40B4-BE49-F238E27FC236}">
                <a16:creationId xmlns:a16="http://schemas.microsoft.com/office/drawing/2014/main" id="{01ADD333-A692-1DF5-D431-891A5E3540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6" name="TextBox 5">
            <a:extLst>
              <a:ext uri="{FF2B5EF4-FFF2-40B4-BE49-F238E27FC236}">
                <a16:creationId xmlns:a16="http://schemas.microsoft.com/office/drawing/2014/main" id="{7A34C561-4741-34AD-433C-A2A8EA36B6D8}"/>
              </a:ext>
              <a:ext uri="{C183D7F6-B498-43B3-948B-1728B52AA6E4}">
                <adec:decorative xmlns:adec="http://schemas.microsoft.com/office/drawing/2017/decorative" val="1"/>
              </a:ext>
            </a:extLst>
          </p:cNvPr>
          <p:cNvSpPr txBox="1"/>
          <p:nvPr/>
        </p:nvSpPr>
        <p:spPr>
          <a:xfrm>
            <a:off x="4540523" y="4918356"/>
            <a:ext cx="1012552"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42049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Other qualifications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9CA89B86-E6B0-B0AC-D9B0-CF2E00E1F5CE}"/>
              </a:ext>
            </a:extLst>
          </p:cNvPr>
          <p:cNvSpPr txBox="1"/>
          <p:nvPr/>
        </p:nvSpPr>
        <p:spPr>
          <a:xfrm>
            <a:off x="336001" y="935717"/>
            <a:ext cx="11519999" cy="971100"/>
          </a:xfrm>
          <a:prstGeom prst="rect">
            <a:avLst/>
          </a:prstGeom>
          <a:noFill/>
          <a:ln w="12700">
            <a:solidFill>
              <a:schemeClr val="tx1"/>
            </a:solidFill>
          </a:ln>
        </p:spPr>
        <p:txBody>
          <a:bodyPr wrap="square" lIns="91440" tIns="45720" rIns="91440" bIns="45720" rtlCol="0" anchor="t">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chart shows the percentage of people in each region with each level of qualification for January 2021 to December 2021 with England and the East of England for comparison.</a:t>
            </a:r>
          </a:p>
          <a:p>
            <a:pPr marL="171450" indent="-171450">
              <a:lnSpc>
                <a:spcPct val="107000"/>
              </a:lnSpc>
              <a:spcAft>
                <a:spcPts val="800"/>
              </a:spcAft>
              <a:buFont typeface="Arial" panose="020B0604020202020204" pitchFamily="34" charset="0"/>
              <a:buChar char="•"/>
            </a:pPr>
            <a:r>
              <a:rPr lang="en-GB" sz="1200">
                <a:solidFill>
                  <a:srgbClr val="000000"/>
                </a:solidFill>
                <a:latin typeface="Arial"/>
                <a:cs typeface="Arial"/>
              </a:rPr>
              <a:t>The percentage of residents in North Norfolk with </a:t>
            </a:r>
            <a:r>
              <a:rPr lang="en-GB" sz="1200" b="0" i="0" u="none" strike="noStrike">
                <a:solidFill>
                  <a:srgbClr val="000000"/>
                </a:solidFill>
                <a:effectLst/>
                <a:latin typeface="Arial"/>
                <a:cs typeface="Arial"/>
              </a:rPr>
              <a:t>NVQ1+ </a:t>
            </a:r>
            <a:r>
              <a:rPr lang="en-GB" sz="1200">
                <a:solidFill>
                  <a:srgbClr val="000000"/>
                </a:solidFill>
                <a:latin typeface="Arial"/>
                <a:cs typeface="Arial"/>
              </a:rPr>
              <a:t>are</a:t>
            </a:r>
            <a:r>
              <a:rPr lang="en-GB" sz="1200" b="0" i="0" u="none" strike="noStrike">
                <a:solidFill>
                  <a:srgbClr val="000000"/>
                </a:solidFill>
                <a:effectLst/>
                <a:latin typeface="Arial"/>
                <a:cs typeface="Arial"/>
              </a:rPr>
              <a:t> above the averages for Norfolk, East of England and England. </a:t>
            </a:r>
            <a:r>
              <a:rPr lang="en-GB" sz="1200">
                <a:solidFill>
                  <a:srgbClr val="000000"/>
                </a:solidFill>
                <a:latin typeface="Arial"/>
                <a:ea typeface="Calibri" panose="020F0502020204030204" pitchFamily="34" charset="0"/>
                <a:cs typeface="Arial"/>
              </a:rPr>
              <a:t>However, t</a:t>
            </a:r>
            <a:r>
              <a:rPr lang="en-GB" sz="1200">
                <a:solidFill>
                  <a:srgbClr val="000000"/>
                </a:solidFill>
                <a:latin typeface="Arial"/>
                <a:cs typeface="Arial"/>
              </a:rPr>
              <a:t>he percentage of residents with </a:t>
            </a:r>
            <a:r>
              <a:rPr lang="en-GB" sz="1200" b="0" i="0" u="none" strike="noStrike">
                <a:solidFill>
                  <a:srgbClr val="000000"/>
                </a:solidFill>
                <a:effectLst/>
                <a:latin typeface="Arial"/>
                <a:cs typeface="Arial"/>
              </a:rPr>
              <a:t>NVQ3+</a:t>
            </a:r>
            <a:r>
              <a:rPr lang="en-GB" sz="1200">
                <a:solidFill>
                  <a:srgbClr val="000000"/>
                </a:solidFill>
                <a:latin typeface="Arial"/>
                <a:cs typeface="Arial"/>
              </a:rPr>
              <a:t> are</a:t>
            </a:r>
            <a:r>
              <a:rPr lang="en-GB" sz="1200" b="0" i="0" u="none" strike="noStrike">
                <a:solidFill>
                  <a:srgbClr val="000000"/>
                </a:solidFill>
                <a:effectLst/>
                <a:latin typeface="Arial"/>
                <a:cs typeface="Arial"/>
              </a:rPr>
              <a:t> all below the averages for Norfolk, East of England and England. </a:t>
            </a:r>
            <a:endParaRPr lang="en-GB" sz="1200">
              <a:effectLst/>
              <a:latin typeface="Arial"/>
              <a:ea typeface="Calibri" panose="020F0502020204030204" pitchFamily="34" charset="0"/>
              <a:cs typeface="Arial"/>
            </a:endParaRPr>
          </a:p>
        </p:txBody>
      </p:sp>
      <p:graphicFrame>
        <p:nvGraphicFramePr>
          <p:cNvPr id="5" name="Chart 4" descr="Stacked bar chart showing the percentage of people with NVQ1+/2+/3+ or other qualifications aged 16 - 64 for Norfolk, Norfolk districts, East of England and England, 2021. ">
            <a:extLst>
              <a:ext uri="{FF2B5EF4-FFF2-40B4-BE49-F238E27FC236}">
                <a16:creationId xmlns:a16="http://schemas.microsoft.com/office/drawing/2014/main" id="{5E4EF5E8-EE22-4B60-27E8-B02574581D33}"/>
              </a:ext>
            </a:extLst>
          </p:cNvPr>
          <p:cNvGraphicFramePr>
            <a:graphicFrameLocks/>
          </p:cNvGraphicFramePr>
          <p:nvPr>
            <p:extLst>
              <p:ext uri="{D42A27DB-BD31-4B8C-83A1-F6EECF244321}">
                <p14:modId xmlns:p14="http://schemas.microsoft.com/office/powerpoint/2010/main" val="3577254592"/>
              </p:ext>
            </p:extLst>
          </p:nvPr>
        </p:nvGraphicFramePr>
        <p:xfrm>
          <a:off x="604914" y="1946018"/>
          <a:ext cx="10954875" cy="450000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4578274E-E1BC-75A8-94B7-958CD80DCD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24619" y="5864265"/>
            <a:ext cx="1232498" cy="875819"/>
          </a:xfrm>
          <a:prstGeom prst="rect">
            <a:avLst/>
          </a:prstGeom>
        </p:spPr>
      </p:pic>
      <p:sp>
        <p:nvSpPr>
          <p:cNvPr id="6" name="TextBox 5">
            <a:extLst>
              <a:ext uri="{FF2B5EF4-FFF2-40B4-BE49-F238E27FC236}">
                <a16:creationId xmlns:a16="http://schemas.microsoft.com/office/drawing/2014/main" id="{D6FD6A4D-8107-4B98-60CD-C1AA2192D152}"/>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 </a:t>
            </a:r>
            <a:r>
              <a:rPr lang="en-GB" sz="1200">
                <a:latin typeface="Arial" panose="020B0604020202020204" pitchFamily="34" charset="0"/>
                <a:cs typeface="Arial" panose="020B0604020202020204" pitchFamily="34" charset="0"/>
                <a:hlinkClick r:id="rId4"/>
              </a:rPr>
              <a:t>https://www.nomisweb.co.uk/</a:t>
            </a:r>
            <a:r>
              <a:rPr lang="en-GB" sz="1200">
                <a:latin typeface="Arial" panose="020B0604020202020204" pitchFamily="34" charset="0"/>
                <a:cs typeface="Arial" panose="020B0604020202020204" pitchFamily="34" charset="0"/>
              </a:rPr>
              <a:t> (taken 21</a:t>
            </a:r>
            <a:r>
              <a:rPr lang="en-GB" sz="1200" baseline="30000">
                <a:latin typeface="Arial" panose="020B0604020202020204" pitchFamily="34" charset="0"/>
                <a:cs typeface="Arial" panose="020B0604020202020204" pitchFamily="34" charset="0"/>
              </a:rPr>
              <a:t>st</a:t>
            </a:r>
            <a:r>
              <a:rPr lang="en-GB" sz="1200">
                <a:latin typeface="Arial" panose="020B0604020202020204" pitchFamily="34" charset="0"/>
                <a:cs typeface="Arial" panose="020B0604020202020204" pitchFamily="34" charset="0"/>
              </a:rPr>
              <a:t> November 2023)</a:t>
            </a:r>
          </a:p>
        </p:txBody>
      </p:sp>
      <p:sp>
        <p:nvSpPr>
          <p:cNvPr id="4" name="TextBox 3">
            <a:extLst>
              <a:ext uri="{FF2B5EF4-FFF2-40B4-BE49-F238E27FC236}">
                <a16:creationId xmlns:a16="http://schemas.microsoft.com/office/drawing/2014/main" id="{E9136CE0-E020-E0A7-42B5-66554249478A}"/>
              </a:ext>
              <a:ext uri="{C183D7F6-B498-43B3-948B-1728B52AA6E4}">
                <adec:decorative xmlns:adec="http://schemas.microsoft.com/office/drawing/2017/decorative" val="1"/>
              </a:ext>
            </a:extLst>
          </p:cNvPr>
          <p:cNvSpPr txBox="1"/>
          <p:nvPr/>
        </p:nvSpPr>
        <p:spPr>
          <a:xfrm>
            <a:off x="5697560" y="5440357"/>
            <a:ext cx="1008040" cy="298706"/>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18925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92A24A-0094-4AC9-BC7B-481745447F15}"/>
              </a:ext>
            </a:extLst>
          </p:cNvPr>
          <p:cNvSpPr txBox="1">
            <a:spLocks noGrp="1"/>
          </p:cNvSpPr>
          <p:nvPr>
            <p:ph type="title" idx="4294967295"/>
          </p:nvPr>
        </p:nvSpPr>
        <p:spPr>
          <a:xfrm>
            <a:off x="1571756" y="2275498"/>
            <a:ext cx="9144000" cy="2764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People</a:t>
            </a:r>
          </a:p>
        </p:txBody>
      </p:sp>
      <p:pic>
        <p:nvPicPr>
          <p:cNvPr id="5" name="Picture 4" descr="Norfolk Office of Data and Analytics (NODA) logo ">
            <a:extLst>
              <a:ext uri="{FF2B5EF4-FFF2-40B4-BE49-F238E27FC236}">
                <a16:creationId xmlns:a16="http://schemas.microsoft.com/office/drawing/2014/main" id="{252F58DB-F30E-4934-9B44-FA1DAA0E6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771" y="696087"/>
            <a:ext cx="2387882" cy="1624457"/>
          </a:xfrm>
          <a:prstGeom prst="rect">
            <a:avLst/>
          </a:prstGeom>
        </p:spPr>
      </p:pic>
      <p:pic>
        <p:nvPicPr>
          <p:cNvPr id="1026" name="Picture 2" descr="Home - Norfolk County Council">
            <a:extLst>
              <a:ext uri="{FF2B5EF4-FFF2-40B4-BE49-F238E27FC236}">
                <a16:creationId xmlns:a16="http://schemas.microsoft.com/office/drawing/2014/main" id="{1860B63E-C361-48CD-954A-5599E9528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142" y="941579"/>
            <a:ext cx="3810000" cy="11334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Norfolk district council logos at bottom of slide">
            <a:extLst>
              <a:ext uri="{FF2B5EF4-FFF2-40B4-BE49-F238E27FC236}">
                <a16:creationId xmlns:a16="http://schemas.microsoft.com/office/drawing/2014/main" id="{A9D3C8B9-175F-CFE9-F807-526A7F78A3EE}"/>
              </a:ext>
            </a:extLst>
          </p:cNvPr>
          <p:cNvGrpSpPr/>
          <p:nvPr/>
        </p:nvGrpSpPr>
        <p:grpSpPr>
          <a:xfrm>
            <a:off x="213360" y="5481084"/>
            <a:ext cx="11765280" cy="1262884"/>
            <a:chOff x="213360" y="5481084"/>
            <a:chExt cx="11765280" cy="1262884"/>
          </a:xfrm>
        </p:grpSpPr>
        <p:pic>
          <p:nvPicPr>
            <p:cNvPr id="4" name="Picture 3">
              <a:extLst>
                <a:ext uri="{FF2B5EF4-FFF2-40B4-BE49-F238E27FC236}">
                  <a16:creationId xmlns:a16="http://schemas.microsoft.com/office/drawing/2014/main" id="{0D258B6F-68DD-C4D4-ACD2-F96A6E6AA5B6}"/>
                </a:ext>
              </a:extLst>
            </p:cNvPr>
            <p:cNvPicPr>
              <a:picLocks noChangeAspect="1"/>
            </p:cNvPicPr>
            <p:nvPr/>
          </p:nvPicPr>
          <p:blipFill>
            <a:blip r:embed="rId4"/>
            <a:stretch>
              <a:fillRect/>
            </a:stretch>
          </p:blipFill>
          <p:spPr>
            <a:xfrm>
              <a:off x="213360" y="5544354"/>
              <a:ext cx="1101090" cy="1008906"/>
            </a:xfrm>
            <a:prstGeom prst="rect">
              <a:avLst/>
            </a:prstGeom>
          </p:spPr>
        </p:pic>
        <p:pic>
          <p:nvPicPr>
            <p:cNvPr id="6" name="Picture 5">
              <a:extLst>
                <a:ext uri="{FF2B5EF4-FFF2-40B4-BE49-F238E27FC236}">
                  <a16:creationId xmlns:a16="http://schemas.microsoft.com/office/drawing/2014/main" id="{C1EC16CA-BC24-C3F8-DD2B-0303002FE0FF}"/>
                </a:ext>
              </a:extLst>
            </p:cNvPr>
            <p:cNvPicPr>
              <a:picLocks noChangeAspect="1"/>
            </p:cNvPicPr>
            <p:nvPr/>
          </p:nvPicPr>
          <p:blipFill>
            <a:blip r:embed="rId5"/>
            <a:stretch>
              <a:fillRect/>
            </a:stretch>
          </p:blipFill>
          <p:spPr>
            <a:xfrm>
              <a:off x="1504205" y="5526390"/>
              <a:ext cx="1554097" cy="1172271"/>
            </a:xfrm>
            <a:prstGeom prst="rect">
              <a:avLst/>
            </a:prstGeom>
          </p:spPr>
        </p:pic>
        <p:pic>
          <p:nvPicPr>
            <p:cNvPr id="7" name="Picture 6">
              <a:extLst>
                <a:ext uri="{FF2B5EF4-FFF2-40B4-BE49-F238E27FC236}">
                  <a16:creationId xmlns:a16="http://schemas.microsoft.com/office/drawing/2014/main" id="{A9CCC6BA-BA60-BE05-27F0-5DA6E5794C81}"/>
                </a:ext>
              </a:extLst>
            </p:cNvPr>
            <p:cNvPicPr>
              <a:picLocks noChangeAspect="1"/>
            </p:cNvPicPr>
            <p:nvPr/>
          </p:nvPicPr>
          <p:blipFill>
            <a:blip r:embed="rId6"/>
            <a:stretch>
              <a:fillRect/>
            </a:stretch>
          </p:blipFill>
          <p:spPr>
            <a:xfrm>
              <a:off x="3248057" y="5806290"/>
              <a:ext cx="1968663" cy="612473"/>
            </a:xfrm>
            <a:prstGeom prst="rect">
              <a:avLst/>
            </a:prstGeom>
          </p:spPr>
        </p:pic>
        <p:pic>
          <p:nvPicPr>
            <p:cNvPr id="8" name="Picture 7">
              <a:extLst>
                <a:ext uri="{FF2B5EF4-FFF2-40B4-BE49-F238E27FC236}">
                  <a16:creationId xmlns:a16="http://schemas.microsoft.com/office/drawing/2014/main" id="{BD78F662-6585-29CC-ED28-CE8325CBA46B}"/>
                </a:ext>
              </a:extLst>
            </p:cNvPr>
            <p:cNvPicPr>
              <a:picLocks noChangeAspect="1"/>
            </p:cNvPicPr>
            <p:nvPr/>
          </p:nvPicPr>
          <p:blipFill>
            <a:blip r:embed="rId7"/>
            <a:stretch>
              <a:fillRect/>
            </a:stretch>
          </p:blipFill>
          <p:spPr>
            <a:xfrm>
              <a:off x="5406475" y="5748504"/>
              <a:ext cx="1554097" cy="728045"/>
            </a:xfrm>
            <a:prstGeom prst="rect">
              <a:avLst/>
            </a:prstGeom>
          </p:spPr>
        </p:pic>
        <p:pic>
          <p:nvPicPr>
            <p:cNvPr id="9" name="Picture 2" descr="Growing Communities - Reimagining Horticulture - Norwich City Council -  Co-operative Councils Innovation Network">
              <a:extLst>
                <a:ext uri="{FF2B5EF4-FFF2-40B4-BE49-F238E27FC236}">
                  <a16:creationId xmlns:a16="http://schemas.microsoft.com/office/drawing/2014/main" id="{1BE3AFB7-7A0A-5ACC-7BC3-A744D58747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0327" y="5722199"/>
              <a:ext cx="1631820" cy="7806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me | UK Shared Prosperity Fund and Rural England Prosperity Fund">
              <a:extLst>
                <a:ext uri="{FF2B5EF4-FFF2-40B4-BE49-F238E27FC236}">
                  <a16:creationId xmlns:a16="http://schemas.microsoft.com/office/drawing/2014/main" id="{CF1052AA-271B-3B31-3385-0CFEEDD22F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1902" y="5761226"/>
              <a:ext cx="1554097" cy="70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outh Norfolk Council">
              <a:extLst>
                <a:ext uri="{FF2B5EF4-FFF2-40B4-BE49-F238E27FC236}">
                  <a16:creationId xmlns:a16="http://schemas.microsoft.com/office/drawing/2014/main" id="{93ABCDD5-19ED-D85E-8725-4188F3DE60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756" y="5481084"/>
              <a:ext cx="1262884" cy="12628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36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No qualifications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3" name="Chart 2" descr="Graph showing the percentage of residents aged 16 to 64 with no qualifications in Norfolk, Norfolk districts, East of England and England, January 2021 to December 2021. ">
            <a:extLst>
              <a:ext uri="{FF2B5EF4-FFF2-40B4-BE49-F238E27FC236}">
                <a16:creationId xmlns:a16="http://schemas.microsoft.com/office/drawing/2014/main" id="{F9A00977-5799-2400-0FBF-BADDEA576279}"/>
              </a:ext>
            </a:extLst>
          </p:cNvPr>
          <p:cNvGraphicFramePr>
            <a:graphicFrameLocks/>
          </p:cNvGraphicFramePr>
          <p:nvPr>
            <p:extLst>
              <p:ext uri="{D42A27DB-BD31-4B8C-83A1-F6EECF244321}">
                <p14:modId xmlns:p14="http://schemas.microsoft.com/office/powerpoint/2010/main" val="32166245"/>
              </p:ext>
            </p:extLst>
          </p:nvPr>
        </p:nvGraphicFramePr>
        <p:xfrm>
          <a:off x="285750" y="1035434"/>
          <a:ext cx="7200000" cy="52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7729064" y="2574888"/>
            <a:ext cx="4177186" cy="2123658"/>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2021 data shows 7% of people aged 16-64 in Norfolk had no qualifications, this compares to 6.4% in England as a whole and 5.8% in the East of England region for the same period.</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has a lower percentage of people aged 16-64 with no qualifications</a:t>
            </a:r>
            <a:r>
              <a:rPr lang="en-GB" sz="1200">
                <a:solidFill>
                  <a:srgbClr val="000000"/>
                </a:solidFill>
                <a:latin typeface="Arial" panose="020B0604020202020204" pitchFamily="34" charset="0"/>
              </a:rPr>
              <a:t> (4.5%)</a:t>
            </a:r>
            <a:r>
              <a:rPr lang="en-GB" sz="1200" b="0" i="0" u="none" strike="noStrike">
                <a:solidFill>
                  <a:srgbClr val="000000"/>
                </a:solidFill>
                <a:effectLst/>
                <a:latin typeface="Arial" panose="020B0604020202020204" pitchFamily="34" charset="0"/>
              </a:rPr>
              <a:t> compared to England (6.4%), East of England (5.8%) and Norfolk (7.0%).</a:t>
            </a:r>
          </a:p>
          <a:p>
            <a:pPr marL="171450" indent="-171450">
              <a:buFont typeface="Arial" panose="020B0604020202020204" pitchFamily="34" charset="0"/>
              <a:buChar char="•"/>
            </a:pPr>
            <a:endParaRPr lang="en-GB" sz="1200">
              <a:solidFill>
                <a:srgbClr val="000000"/>
              </a:solidFill>
              <a:latin typeface="Arial" panose="020B0604020202020204" pitchFamily="34" charset="0"/>
            </a:endParaRPr>
          </a:p>
          <a:p>
            <a:pPr marL="171450" indent="-171450">
              <a:buFont typeface="Arial" panose="020B0604020202020204" pitchFamily="34" charset="0"/>
              <a:buChar char="•"/>
            </a:pPr>
            <a:r>
              <a:rPr lang="en-GB" sz="1200">
                <a:solidFill>
                  <a:srgbClr val="000000"/>
                </a:solidFill>
                <a:latin typeface="Arial" panose="020B0604020202020204" pitchFamily="34" charset="0"/>
              </a:rPr>
              <a:t>North Norfolk</a:t>
            </a:r>
            <a:r>
              <a:rPr lang="en-GB" sz="1200" b="0" i="0">
                <a:solidFill>
                  <a:srgbClr val="000000"/>
                </a:solidFill>
                <a:effectLst/>
                <a:latin typeface="Arial" panose="020B0604020202020204" pitchFamily="34" charset="0"/>
              </a:rPr>
              <a:t> has the second lowest</a:t>
            </a:r>
            <a:r>
              <a:rPr lang="en-GB" sz="1200">
                <a:solidFill>
                  <a:srgbClr val="000000"/>
                </a:solidFill>
                <a:latin typeface="Arial" panose="020B0604020202020204" pitchFamily="34" charset="0"/>
              </a:rPr>
              <a:t> percentage, with South Norfolk the lowest (3.1%).</a:t>
            </a:r>
            <a:endParaRPr lang="en-GB" sz="1200" b="0" i="0">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FEB62288-0645-6D71-AF87-F83439B81813}"/>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 </a:t>
            </a:r>
            <a:r>
              <a:rPr lang="en-GB" sz="1200">
                <a:latin typeface="Arial" panose="020B0604020202020204" pitchFamily="34" charset="0"/>
                <a:cs typeface="Arial" panose="020B0604020202020204" pitchFamily="34" charset="0"/>
                <a:hlinkClick r:id="rId4"/>
              </a:rPr>
              <a:t>https://www.nomisweb.co.uk/</a:t>
            </a:r>
            <a:r>
              <a:rPr lang="en-GB" sz="1200">
                <a:latin typeface="Arial" panose="020B0604020202020204" pitchFamily="34" charset="0"/>
                <a:cs typeface="Arial" panose="020B0604020202020204" pitchFamily="34" charset="0"/>
              </a:rPr>
              <a:t> (taken 21</a:t>
            </a:r>
            <a:r>
              <a:rPr lang="en-GB" sz="1200" baseline="30000">
                <a:latin typeface="Arial" panose="020B0604020202020204" pitchFamily="34" charset="0"/>
                <a:cs typeface="Arial" panose="020B0604020202020204" pitchFamily="34" charset="0"/>
              </a:rPr>
              <a:t>st</a:t>
            </a:r>
            <a:r>
              <a:rPr lang="en-GB" sz="1200">
                <a:latin typeface="Arial" panose="020B0604020202020204" pitchFamily="34" charset="0"/>
                <a:cs typeface="Arial" panose="020B0604020202020204" pitchFamily="34" charset="0"/>
              </a:rPr>
              <a:t> November 2023)</a:t>
            </a:r>
          </a:p>
        </p:txBody>
      </p:sp>
      <p:pic>
        <p:nvPicPr>
          <p:cNvPr id="2" name="Picture 1">
            <a:extLst>
              <a:ext uri="{FF2B5EF4-FFF2-40B4-BE49-F238E27FC236}">
                <a16:creationId xmlns:a16="http://schemas.microsoft.com/office/drawing/2014/main" id="{BA984BEE-EB19-7E35-0989-4300308DC9E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84A849FE-05BD-4DB3-57A5-2577D901BB26}"/>
              </a:ext>
              <a:ext uri="{C183D7F6-B498-43B3-948B-1728B52AA6E4}">
                <adec:decorative xmlns:adec="http://schemas.microsoft.com/office/drawing/2017/decorative" val="1"/>
              </a:ext>
            </a:extLst>
          </p:cNvPr>
          <p:cNvSpPr txBox="1"/>
          <p:nvPr/>
        </p:nvSpPr>
        <p:spPr>
          <a:xfrm>
            <a:off x="1371600" y="4099494"/>
            <a:ext cx="1080047" cy="272403"/>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7" name="Rectangle 6">
            <a:extLst>
              <a:ext uri="{FF2B5EF4-FFF2-40B4-BE49-F238E27FC236}">
                <a16:creationId xmlns:a16="http://schemas.microsoft.com/office/drawing/2014/main" id="{99627519-72EA-3FE4-CCF8-BA3A8F96F43F}"/>
              </a:ext>
              <a:ext uri="{C183D7F6-B498-43B3-948B-1728B52AA6E4}">
                <adec:decorative xmlns:adec="http://schemas.microsoft.com/office/drawing/2017/decorative" val="1"/>
              </a:ext>
            </a:extLst>
          </p:cNvPr>
          <p:cNvSpPr/>
          <p:nvPr/>
        </p:nvSpPr>
        <p:spPr>
          <a:xfrm>
            <a:off x="1856509" y="5822566"/>
            <a:ext cx="595138" cy="1995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1">
            <a:extLst>
              <a:ext uri="{FF2B5EF4-FFF2-40B4-BE49-F238E27FC236}">
                <a16:creationId xmlns:a16="http://schemas.microsoft.com/office/drawing/2014/main" id="{5AFE6145-D8AA-C53D-5916-E76F83510773}"/>
              </a:ext>
              <a:ext uri="{C183D7F6-B498-43B3-948B-1728B52AA6E4}">
                <adec:decorative xmlns:adec="http://schemas.microsoft.com/office/drawing/2017/decorative" val="1"/>
              </a:ext>
            </a:extLst>
          </p:cNvPr>
          <p:cNvSpPr txBox="1"/>
          <p:nvPr/>
        </p:nvSpPr>
        <p:spPr>
          <a:xfrm>
            <a:off x="1202023" y="5822566"/>
            <a:ext cx="1307989" cy="276999"/>
          </a:xfrm>
          <a:prstGeom prst="rect">
            <a:avLst/>
          </a:prstGeom>
          <a:noFill/>
        </p:spPr>
        <p:txBody>
          <a:bodyPr wrap="squar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tx1">
                    <a:lumMod val="65000"/>
                    <a:lumOff val="35000"/>
                  </a:schemeClr>
                </a:solidFill>
                <a:latin typeface="Arial" panose="020B0604020202020204" pitchFamily="34" charset="0"/>
                <a:cs typeface="Arial" panose="020B0604020202020204" pitchFamily="34" charset="0"/>
              </a:rPr>
              <a:t>East of England</a:t>
            </a:r>
          </a:p>
        </p:txBody>
      </p:sp>
    </p:spTree>
    <p:extLst>
      <p:ext uri="{BB962C8B-B14F-4D97-AF65-F5344CB8AC3E}">
        <p14:creationId xmlns:p14="http://schemas.microsoft.com/office/powerpoint/2010/main" val="179921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IMD – Education, Skills and Training</a:t>
            </a:r>
            <a:endParaRPr kumimoji="0" lang="en-US"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9" name="Chart 8" descr="Graph showing the percentage of LSOAs in the most deprived decile for Adult Skills IMD subdomain, 2019. ">
            <a:extLst>
              <a:ext uri="{FF2B5EF4-FFF2-40B4-BE49-F238E27FC236}">
                <a16:creationId xmlns:a16="http://schemas.microsoft.com/office/drawing/2014/main" id="{FD59AC31-5A06-4973-A0D1-B3054DCB4D69}"/>
              </a:ext>
              <a:ext uri="{147F2762-F138-4A5C-976F-8EAC2B608ADB}">
                <a16:predDERef xmlns:a16="http://schemas.microsoft.com/office/drawing/2014/main" pred="{5AF4B6A1-A609-33A7-F285-72D87BF04392}"/>
              </a:ext>
            </a:extLst>
          </p:cNvPr>
          <p:cNvGraphicFramePr/>
          <p:nvPr>
            <p:extLst>
              <p:ext uri="{D42A27DB-BD31-4B8C-83A1-F6EECF244321}">
                <p14:modId xmlns:p14="http://schemas.microsoft.com/office/powerpoint/2010/main" val="3067427920"/>
              </p:ext>
            </p:extLst>
          </p:nvPr>
        </p:nvGraphicFramePr>
        <p:xfrm>
          <a:off x="159434" y="1236023"/>
          <a:ext cx="5936566" cy="349320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descr="Density map showing the education, skills and training IMD deciles for Norfolk LSOAs, 2019. ">
            <a:extLst>
              <a:ext uri="{FF2B5EF4-FFF2-40B4-BE49-F238E27FC236}">
                <a16:creationId xmlns:a16="http://schemas.microsoft.com/office/drawing/2014/main" id="{082FBCAF-459D-57D2-9840-7D9534928703}"/>
              </a:ext>
            </a:extLst>
          </p:cNvPr>
          <p:cNvPicPr>
            <a:picLocks noChangeAspect="1"/>
          </p:cNvPicPr>
          <p:nvPr/>
        </p:nvPicPr>
        <p:blipFill>
          <a:blip r:embed="rId3"/>
          <a:stretch>
            <a:fillRect/>
          </a:stretch>
        </p:blipFill>
        <p:spPr>
          <a:xfrm>
            <a:off x="6096000" y="1226759"/>
            <a:ext cx="6064770" cy="3174431"/>
          </a:xfrm>
          <a:prstGeom prst="rect">
            <a:avLst/>
          </a:prstGeom>
          <a:ln>
            <a:solidFill>
              <a:schemeClr val="bg1"/>
            </a:solidFill>
          </a:ln>
        </p:spPr>
      </p:pic>
      <p:sp>
        <p:nvSpPr>
          <p:cNvPr id="10" name="TextBox 9">
            <a:extLst>
              <a:ext uri="{FF2B5EF4-FFF2-40B4-BE49-F238E27FC236}">
                <a16:creationId xmlns:a16="http://schemas.microsoft.com/office/drawing/2014/main" id="{044C1A4F-C4E8-1C7C-D495-E9153654068D}"/>
              </a:ext>
            </a:extLst>
          </p:cNvPr>
          <p:cNvSpPr txBox="1">
            <a:spLocks/>
          </p:cNvSpPr>
          <p:nvPr/>
        </p:nvSpPr>
        <p:spPr>
          <a:xfrm>
            <a:off x="627405" y="4893617"/>
            <a:ext cx="10800000" cy="830997"/>
          </a:xfrm>
          <a:prstGeom prst="rect">
            <a:avLst/>
          </a:prstGeom>
          <a:noFill/>
          <a:ln w="12700">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Within the Education domain of IMD there is an Adult Skills sub-domain. The above visuals show the proportion of LSOAs, within a local authority district, that fall within the most deprived 10% nationally, for the Adult Skills sub-domain.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North Norfolk ha</a:t>
            </a:r>
            <a:r>
              <a:rPr lang="en-GB" sz="1200">
                <a:latin typeface="Arial" panose="020B0604020202020204" pitchFamily="34" charset="0"/>
                <a:ea typeface="Calibri" panose="020F0502020204030204" pitchFamily="34" charset="0"/>
                <a:cs typeface="Arial" panose="020B0604020202020204" pitchFamily="34" charset="0"/>
              </a:rPr>
              <a:t>s</a:t>
            </a: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no LSOAs within the most deprived 10% nationally for Adult Skills. </a:t>
            </a:r>
          </a:p>
        </p:txBody>
      </p:sp>
      <p:sp>
        <p:nvSpPr>
          <p:cNvPr id="2" name="TextBox 1">
            <a:extLst>
              <a:ext uri="{FF2B5EF4-FFF2-40B4-BE49-F238E27FC236}">
                <a16:creationId xmlns:a16="http://schemas.microsoft.com/office/drawing/2014/main" id="{FD917C53-768B-4C0F-9064-EA84FDCBC8A9}"/>
              </a:ext>
            </a:extLst>
          </p:cNvPr>
          <p:cNvSpPr txBox="1"/>
          <p:nvPr/>
        </p:nvSpPr>
        <p:spPr>
          <a:xfrm>
            <a:off x="58766" y="6585154"/>
            <a:ext cx="9659392"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IMD - Adult Skills Sub-domain - proportion of LSOAs in most deprived 10% nationally in Breckland | LG Inform (local.gov.uk)</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F73A791-970F-E10F-800B-E173A3D5D45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3" name="TextBox 2">
            <a:extLst>
              <a:ext uri="{FF2B5EF4-FFF2-40B4-BE49-F238E27FC236}">
                <a16:creationId xmlns:a16="http://schemas.microsoft.com/office/drawing/2014/main" id="{A0C24441-0F22-4D22-19A7-3020D46C8182}"/>
              </a:ext>
              <a:ext uri="{C183D7F6-B498-43B3-948B-1728B52AA6E4}">
                <adec:decorative xmlns:adec="http://schemas.microsoft.com/office/drawing/2017/decorative" val="1"/>
              </a:ext>
            </a:extLst>
          </p:cNvPr>
          <p:cNvSpPr txBox="1"/>
          <p:nvPr/>
        </p:nvSpPr>
        <p:spPr>
          <a:xfrm>
            <a:off x="3881349" y="3884563"/>
            <a:ext cx="576351" cy="427690"/>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526183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Adult education rate/POLAR4 quintile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A47DB0-12D8-46AE-BC2A-B97127CA2759}"/>
              </a:ext>
            </a:extLst>
          </p:cNvPr>
          <p:cNvSpPr txBox="1"/>
          <p:nvPr/>
        </p:nvSpPr>
        <p:spPr>
          <a:xfrm>
            <a:off x="336000" y="928841"/>
            <a:ext cx="5376728" cy="461665"/>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latin typeface="Arial"/>
                <a:ea typeface="Calibri"/>
                <a:cs typeface="Arial"/>
              </a:rPr>
              <a:t>In North Norfolk, 22.3% of the adult population held higher education qualifications in 2020.</a:t>
            </a:r>
            <a:endParaRPr lang="en-GB" sz="1200">
              <a:effectLst/>
              <a:latin typeface="Arial"/>
              <a:ea typeface="Calibri"/>
              <a:cs typeface="Arial"/>
            </a:endParaRPr>
          </a:p>
        </p:txBody>
      </p:sp>
      <p:graphicFrame>
        <p:nvGraphicFramePr>
          <p:cNvPr id="3" name="Chart 2" descr="Graph showing adult higher education rate for Norfolk districts, 2020. ">
            <a:extLst>
              <a:ext uri="{FF2B5EF4-FFF2-40B4-BE49-F238E27FC236}">
                <a16:creationId xmlns:a16="http://schemas.microsoft.com/office/drawing/2014/main" id="{4EBC6705-267C-09AC-ABD9-83150C939926}"/>
              </a:ext>
            </a:extLst>
          </p:cNvPr>
          <p:cNvGraphicFramePr>
            <a:graphicFrameLocks/>
          </p:cNvGraphicFramePr>
          <p:nvPr>
            <p:extLst>
              <p:ext uri="{D42A27DB-BD31-4B8C-83A1-F6EECF244321}">
                <p14:modId xmlns:p14="http://schemas.microsoft.com/office/powerpoint/2010/main" val="925601885"/>
              </p:ext>
            </p:extLst>
          </p:nvPr>
        </p:nvGraphicFramePr>
        <p:xfrm>
          <a:off x="206904" y="1819749"/>
          <a:ext cx="5892678" cy="45918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8E847BE-F605-2A36-B30A-64CAB265B787}"/>
              </a:ext>
            </a:extLst>
          </p:cNvPr>
          <p:cNvSpPr txBox="1"/>
          <p:nvPr/>
        </p:nvSpPr>
        <p:spPr>
          <a:xfrm>
            <a:off x="6226268" y="919507"/>
            <a:ext cx="5101531" cy="2492990"/>
          </a:xfrm>
          <a:prstGeom prst="rect">
            <a:avLst/>
          </a:prstGeom>
          <a:noFill/>
          <a:ln w="12700">
            <a:solidFill>
              <a:schemeClr val="tx1"/>
            </a:solidFill>
          </a:ln>
        </p:spPr>
        <p:txBody>
          <a:bodyPr wrap="square" rtlCol="0">
            <a:spAutoFit/>
          </a:bodyPr>
          <a:lstStyle/>
          <a:p>
            <a:pPr algn="l"/>
            <a:r>
              <a:rPr lang="en-GB" sz="1200">
                <a:latin typeface="Arial" panose="020B0604020202020204" pitchFamily="34" charset="0"/>
                <a:cs typeface="Arial" panose="020B0604020202020204" pitchFamily="34" charset="0"/>
              </a:rPr>
              <a:t>“The participation of local areas (POLAR) classification groups areas across the UK based on the proportion of young people who participate in higher education.</a:t>
            </a:r>
          </a:p>
          <a:p>
            <a:pPr algn="l"/>
            <a:endParaRPr lang="en-GB" sz="1200">
              <a:latin typeface="Arial" panose="020B0604020202020204" pitchFamily="34" charset="0"/>
              <a:cs typeface="Arial" panose="020B0604020202020204" pitchFamily="34" charset="0"/>
            </a:endParaRPr>
          </a:p>
          <a:p>
            <a:pPr algn="l"/>
            <a:r>
              <a:rPr lang="en-GB" sz="1200">
                <a:latin typeface="Arial" panose="020B0604020202020204" pitchFamily="34" charset="0"/>
                <a:cs typeface="Arial" panose="020B0604020202020204" pitchFamily="34" charset="0"/>
              </a:rPr>
              <a:t>It looks at how likely young people are to participate in higher education across the UK and shows how this varies by area.</a:t>
            </a:r>
          </a:p>
          <a:p>
            <a:pPr algn="l"/>
            <a:endParaRPr lang="en-GB" sz="1200">
              <a:latin typeface="Arial" panose="020B0604020202020204" pitchFamily="34" charset="0"/>
              <a:cs typeface="Arial" panose="020B0604020202020204" pitchFamily="34" charset="0"/>
            </a:endParaRPr>
          </a:p>
          <a:p>
            <a:pPr algn="l"/>
            <a:r>
              <a:rPr lang="en-GB" sz="1200">
                <a:latin typeface="Arial" panose="020B0604020202020204" pitchFamily="34" charset="0"/>
                <a:cs typeface="Arial" panose="020B0604020202020204" pitchFamily="34" charset="0"/>
              </a:rPr>
              <a:t>POLAR classifies local areas into five groups - or quintiles - based on the proportion of young people who enter higher education aged 18 or 19 years old.</a:t>
            </a:r>
          </a:p>
          <a:p>
            <a:pPr algn="l"/>
            <a:endParaRPr lang="en-GB" sz="1200">
              <a:latin typeface="Arial" panose="020B0604020202020204" pitchFamily="34" charset="0"/>
              <a:cs typeface="Arial" panose="020B0604020202020204" pitchFamily="34" charset="0"/>
            </a:endParaRPr>
          </a:p>
          <a:p>
            <a:pPr algn="l"/>
            <a:r>
              <a:rPr lang="en-GB" sz="1200">
                <a:latin typeface="Arial" panose="020B0604020202020204" pitchFamily="34" charset="0"/>
                <a:cs typeface="Arial" panose="020B0604020202020204" pitchFamily="34" charset="0"/>
              </a:rPr>
              <a:t>Quintile one shows the lowest rate of participation. Quintile five shows the highest rate of participation.” </a:t>
            </a:r>
            <a:r>
              <a:rPr lang="en-GB" sz="1200">
                <a:latin typeface="Arial" panose="020B0604020202020204" pitchFamily="34" charset="0"/>
                <a:cs typeface="Arial" panose="020B0604020202020204" pitchFamily="34" charset="0"/>
                <a:hlinkClick r:id="rId4"/>
              </a:rPr>
              <a:t>Source: Office for Students</a:t>
            </a:r>
            <a:endParaRPr lang="en-GB" sz="12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5B17E046-41DD-6089-701A-8A1352263AB5}"/>
              </a:ext>
            </a:extLst>
          </p:cNvPr>
          <p:cNvGraphicFramePr>
            <a:graphicFrameLocks noGrp="1"/>
          </p:cNvGraphicFramePr>
          <p:nvPr>
            <p:extLst>
              <p:ext uri="{D42A27DB-BD31-4B8C-83A1-F6EECF244321}">
                <p14:modId xmlns:p14="http://schemas.microsoft.com/office/powerpoint/2010/main" val="2172961498"/>
              </p:ext>
            </p:extLst>
          </p:nvPr>
        </p:nvGraphicFramePr>
        <p:xfrm>
          <a:off x="6226269" y="3601468"/>
          <a:ext cx="5101531" cy="2475230"/>
        </p:xfrm>
        <a:graphic>
          <a:graphicData uri="http://schemas.openxmlformats.org/drawingml/2006/table">
            <a:tbl>
              <a:tblPr firstRow="1" bandRow="1">
                <a:tableStyleId>{F5AB1C69-6EDB-4FF4-983F-18BD219EF322}</a:tableStyleId>
              </a:tblPr>
              <a:tblGrid>
                <a:gridCol w="2265188">
                  <a:extLst>
                    <a:ext uri="{9D8B030D-6E8A-4147-A177-3AD203B41FA5}">
                      <a16:colId xmlns:a16="http://schemas.microsoft.com/office/drawing/2014/main" val="2064025480"/>
                    </a:ext>
                  </a:extLst>
                </a:gridCol>
                <a:gridCol w="2836343">
                  <a:extLst>
                    <a:ext uri="{9D8B030D-6E8A-4147-A177-3AD203B41FA5}">
                      <a16:colId xmlns:a16="http://schemas.microsoft.com/office/drawing/2014/main" val="2391093351"/>
                    </a:ext>
                  </a:extLst>
                </a:gridCol>
              </a:tblGrid>
              <a:tr h="148545">
                <a:tc>
                  <a:txBody>
                    <a:bodyPr/>
                    <a:lstStyle/>
                    <a:p>
                      <a:endParaRPr lang="en-GB" sz="1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b="1" i="0" kern="1200">
                          <a:solidFill>
                            <a:schemeClr val="tx1"/>
                          </a:solidFill>
                          <a:effectLst/>
                          <a:latin typeface="Arial" panose="020B0604020202020204" pitchFamily="34" charset="0"/>
                          <a:ea typeface="+mn-ea"/>
                          <a:cs typeface="Arial" panose="020B0604020202020204" pitchFamily="34" charset="0"/>
                        </a:rPr>
                        <a:t>Mode average (i.e. most common at MSOA level) POLAR4 quintile</a:t>
                      </a:r>
                      <a:endParaRPr lang="en-GB" sz="12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29798">
                <a:tc>
                  <a:txBody>
                    <a:bodyPr/>
                    <a:lstStyle/>
                    <a:p>
                      <a:r>
                        <a:rPr lang="en-GB" sz="1200">
                          <a:solidFill>
                            <a:schemeClr val="tx1"/>
                          </a:solidFill>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tx1"/>
                          </a:solidFill>
                          <a:latin typeface="Arial" panose="020B0604020202020204" pitchFamily="34" charset="0"/>
                          <a:ea typeface="+mn-ea"/>
                          <a:cs typeface="Arial" panose="020B0604020202020204" pitchFamily="34" charset="0"/>
                        </a:rPr>
                        <a:t>Quintile 2 (7 of 17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4241241"/>
                  </a:ext>
                </a:extLst>
              </a:tr>
              <a:tr h="129798">
                <a:tc>
                  <a:txBody>
                    <a:bodyPr/>
                    <a:lstStyle/>
                    <a:p>
                      <a:r>
                        <a:rPr lang="en-GB" sz="1200">
                          <a:solidFill>
                            <a:schemeClr val="tx1"/>
                          </a:solidFill>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tx1"/>
                          </a:solidFill>
                          <a:latin typeface="Arial" panose="020B0604020202020204" pitchFamily="34" charset="0"/>
                          <a:ea typeface="+mn-ea"/>
                          <a:cs typeface="Arial" panose="020B0604020202020204" pitchFamily="34" charset="0"/>
                        </a:rPr>
                        <a:t>Quintile 2 / Quintile 3 (both 6 of 18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3538038"/>
                  </a:ext>
                </a:extLst>
              </a:tr>
              <a:tr h="129798">
                <a:tc>
                  <a:txBody>
                    <a:bodyPr/>
                    <a:lstStyle/>
                    <a:p>
                      <a:r>
                        <a:rPr lang="en-GB" sz="1200">
                          <a:solidFill>
                            <a:schemeClr val="tx1"/>
                          </a:solidFill>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tx1"/>
                          </a:solidFill>
                          <a:latin typeface="Arial" panose="020B0604020202020204" pitchFamily="34" charset="0"/>
                          <a:ea typeface="+mn-ea"/>
                          <a:cs typeface="Arial" panose="020B0604020202020204" pitchFamily="34" charset="0"/>
                        </a:rPr>
                        <a:t>Quintile 1 (7 of 13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750428"/>
                  </a:ext>
                </a:extLst>
              </a:tr>
              <a:tr h="129798">
                <a:tc>
                  <a:txBody>
                    <a:bodyPr/>
                    <a:lstStyle/>
                    <a:p>
                      <a:r>
                        <a:rPr lang="en-GB" sz="1200">
                          <a:solidFill>
                            <a:schemeClr val="tx1"/>
                          </a:solidFill>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tx1"/>
                          </a:solidFill>
                          <a:latin typeface="Arial" panose="020B0604020202020204" pitchFamily="34" charset="0"/>
                          <a:ea typeface="+mn-ea"/>
                          <a:cs typeface="Arial" panose="020B0604020202020204" pitchFamily="34" charset="0"/>
                        </a:rPr>
                        <a:t>Quintile 1 (11 of 19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652800"/>
                  </a:ext>
                </a:extLst>
              </a:tr>
              <a:tr h="129798">
                <a:tc>
                  <a:txBody>
                    <a:bodyPr/>
                    <a:lstStyle/>
                    <a:p>
                      <a:r>
                        <a:rPr lang="en-GB" sz="1200">
                          <a:solidFill>
                            <a:schemeClr val="tx1"/>
                          </a:solidFill>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kern="1200">
                          <a:solidFill>
                            <a:schemeClr val="tx1"/>
                          </a:solidFill>
                          <a:latin typeface="Arial" panose="020B0604020202020204" pitchFamily="34" charset="0"/>
                          <a:ea typeface="+mn-ea"/>
                          <a:cs typeface="Arial" panose="020B0604020202020204" pitchFamily="34" charset="0"/>
                        </a:rPr>
                        <a:t>Quintile 3 (7 of 14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4553097"/>
                  </a:ext>
                </a:extLst>
              </a:tr>
              <a:tr h="129798">
                <a:tc>
                  <a:txBody>
                    <a:bodyPr/>
                    <a:lstStyle/>
                    <a:p>
                      <a:r>
                        <a:rPr lang="en-GB" sz="1200">
                          <a:solidFill>
                            <a:schemeClr val="tx1"/>
                          </a:solidFill>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kern="1200">
                          <a:solidFill>
                            <a:schemeClr val="tx1"/>
                          </a:solidFill>
                          <a:latin typeface="Arial" panose="020B0604020202020204" pitchFamily="34" charset="0"/>
                          <a:ea typeface="+mn-ea"/>
                          <a:cs typeface="Arial" panose="020B0604020202020204" pitchFamily="34" charset="0"/>
                        </a:rPr>
                        <a:t>Quintile 1 (8 of 14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3583952"/>
                  </a:ext>
                </a:extLst>
              </a:tr>
              <a:tr h="129798">
                <a:tc>
                  <a:txBody>
                    <a:bodyPr/>
                    <a:lstStyle/>
                    <a:p>
                      <a:r>
                        <a:rPr lang="en-GB" sz="1200">
                          <a:solidFill>
                            <a:schemeClr val="tx1"/>
                          </a:solidFill>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tx1"/>
                          </a:solidFill>
                          <a:latin typeface="Arial" panose="020B0604020202020204" pitchFamily="34" charset="0"/>
                          <a:ea typeface="+mn-ea"/>
                          <a:cs typeface="Arial" panose="020B0604020202020204" pitchFamily="34" charset="0"/>
                        </a:rPr>
                        <a:t>Quintile 4 (6 of 15 MSOAs)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064043"/>
                  </a:ext>
                </a:extLst>
              </a:tr>
            </a:tbl>
          </a:graphicData>
        </a:graphic>
      </p:graphicFrame>
      <p:sp>
        <p:nvSpPr>
          <p:cNvPr id="2" name="TextBox 1">
            <a:extLst>
              <a:ext uri="{FF2B5EF4-FFF2-40B4-BE49-F238E27FC236}">
                <a16:creationId xmlns:a16="http://schemas.microsoft.com/office/drawing/2014/main" id="{75659075-D148-8B7D-0048-2C96AA9C6887}"/>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https://www.officeforstudents.org.uk/data-and-analysis/young-participation-by-area/get-the-postcode-data/</a:t>
            </a:r>
            <a:r>
              <a:rPr lang="en-GB" sz="120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B5605885-635D-5FB3-D2A1-4C2BC6B014B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24619" y="5864265"/>
            <a:ext cx="1232498" cy="875819"/>
          </a:xfrm>
          <a:prstGeom prst="rect">
            <a:avLst/>
          </a:prstGeom>
        </p:spPr>
      </p:pic>
      <p:sp>
        <p:nvSpPr>
          <p:cNvPr id="5" name="TextBox 3">
            <a:extLst>
              <a:ext uri="{FF2B5EF4-FFF2-40B4-BE49-F238E27FC236}">
                <a16:creationId xmlns:a16="http://schemas.microsoft.com/office/drawing/2014/main" id="{1156D274-0076-AA92-3F8A-64A5BE8BCDFD}"/>
              </a:ext>
              <a:ext uri="{C183D7F6-B498-43B3-948B-1728B52AA6E4}">
                <adec:decorative xmlns:adec="http://schemas.microsoft.com/office/drawing/2017/decorative" val="1"/>
              </a:ext>
            </a:extLst>
          </p:cNvPr>
          <p:cNvSpPr txBox="1"/>
          <p:nvPr/>
        </p:nvSpPr>
        <p:spPr>
          <a:xfrm>
            <a:off x="6226267" y="5255830"/>
            <a:ext cx="5101531"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9" name="TextBox 8">
            <a:extLst>
              <a:ext uri="{FF2B5EF4-FFF2-40B4-BE49-F238E27FC236}">
                <a16:creationId xmlns:a16="http://schemas.microsoft.com/office/drawing/2014/main" id="{B70A8DBA-9B88-1D96-8547-671AFDFBAC54}"/>
              </a:ext>
              <a:ext uri="{C183D7F6-B498-43B3-948B-1728B52AA6E4}">
                <adec:decorative xmlns:adec="http://schemas.microsoft.com/office/drawing/2017/decorative" val="1"/>
              </a:ext>
            </a:extLst>
          </p:cNvPr>
          <p:cNvSpPr txBox="1"/>
          <p:nvPr/>
        </p:nvSpPr>
        <p:spPr>
          <a:xfrm>
            <a:off x="3876233" y="5560598"/>
            <a:ext cx="648142" cy="516100"/>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52648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Apprenticeship starts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B8DED8DA-ECDC-2EB3-4303-77FF9992EB99}"/>
              </a:ext>
            </a:extLst>
          </p:cNvPr>
          <p:cNvSpPr txBox="1"/>
          <p:nvPr/>
        </p:nvSpPr>
        <p:spPr>
          <a:xfrm>
            <a:off x="1473306" y="942299"/>
            <a:ext cx="9245388" cy="575863"/>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Norfolk’s apprenticeship starts have followed the same trend as England overall.</a:t>
            </a:r>
          </a:p>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cs typeface="Arial" panose="020B0604020202020204" pitchFamily="34" charset="0"/>
              </a:rPr>
              <a:t>2022/23 has seen lower numbers of starts in comparison to 2021/22, and this trend is also reflected across all the districts.</a:t>
            </a:r>
          </a:p>
        </p:txBody>
      </p:sp>
      <p:pic>
        <p:nvPicPr>
          <p:cNvPr id="4" name="Picture 3">
            <a:extLst>
              <a:ext uri="{FF2B5EF4-FFF2-40B4-BE49-F238E27FC236}">
                <a16:creationId xmlns:a16="http://schemas.microsoft.com/office/drawing/2014/main" id="{2DEBCB17-88D6-CD96-0787-5396F2BFB4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p:spPr>
      </p:pic>
      <p:pic>
        <p:nvPicPr>
          <p:cNvPr id="10" name="Picture 9" descr="Line graph showing apprenticeship starts in England and Norfolk during the 2022/23 academic year. ">
            <a:extLst>
              <a:ext uri="{FF2B5EF4-FFF2-40B4-BE49-F238E27FC236}">
                <a16:creationId xmlns:a16="http://schemas.microsoft.com/office/drawing/2014/main" id="{31C3A263-D155-E8AA-B2B1-7B87808F1C23}"/>
              </a:ext>
            </a:extLst>
          </p:cNvPr>
          <p:cNvPicPr>
            <a:picLocks noChangeAspect="1"/>
          </p:cNvPicPr>
          <p:nvPr/>
        </p:nvPicPr>
        <p:blipFill rotWithShape="1">
          <a:blip r:embed="rId3"/>
          <a:srcRect l="782" t="10605" r="569" b="9841"/>
          <a:stretch/>
        </p:blipFill>
        <p:spPr>
          <a:xfrm>
            <a:off x="1938169" y="1633428"/>
            <a:ext cx="8315661" cy="1901978"/>
          </a:xfrm>
          <a:prstGeom prst="rect">
            <a:avLst/>
          </a:prstGeom>
          <a:ln>
            <a:solidFill>
              <a:schemeClr val="tx1"/>
            </a:solidFill>
          </a:ln>
        </p:spPr>
      </p:pic>
      <p:pic>
        <p:nvPicPr>
          <p:cNvPr id="12" name="Picture 11" descr="Bar graph showing the percentage change of apprentice starts within the districts of Norfolk between 2020/21 to 2022/23. ">
            <a:extLst>
              <a:ext uri="{FF2B5EF4-FFF2-40B4-BE49-F238E27FC236}">
                <a16:creationId xmlns:a16="http://schemas.microsoft.com/office/drawing/2014/main" id="{39AA09BD-18B1-6B1D-2CE6-5A4963FF7230}"/>
              </a:ext>
            </a:extLst>
          </p:cNvPr>
          <p:cNvPicPr>
            <a:picLocks noChangeAspect="1"/>
          </p:cNvPicPr>
          <p:nvPr/>
        </p:nvPicPr>
        <p:blipFill rotWithShape="1">
          <a:blip r:embed="rId4"/>
          <a:srcRect l="482" b="1252"/>
          <a:stretch/>
        </p:blipFill>
        <p:spPr>
          <a:xfrm>
            <a:off x="3046207" y="3646480"/>
            <a:ext cx="6099586" cy="2938674"/>
          </a:xfrm>
          <a:prstGeom prst="rect">
            <a:avLst/>
          </a:prstGeom>
          <a:ln>
            <a:solidFill>
              <a:schemeClr val="tx1"/>
            </a:solidFill>
          </a:ln>
        </p:spPr>
      </p:pic>
      <p:sp>
        <p:nvSpPr>
          <p:cNvPr id="2" name="TextBox 1">
            <a:extLst>
              <a:ext uri="{FF2B5EF4-FFF2-40B4-BE49-F238E27FC236}">
                <a16:creationId xmlns:a16="http://schemas.microsoft.com/office/drawing/2014/main" id="{FD917C53-768B-4C0F-9064-EA84FDCBC8A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Apprenticeships - Norfolk Current Academic Year - Power BI</a:t>
            </a:r>
            <a:endParaRPr lang="en-GB" sz="1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0AB949-D0AD-00AA-69F9-E3A01C9F52C9}"/>
              </a:ext>
              <a:ext uri="{C183D7F6-B498-43B3-948B-1728B52AA6E4}">
                <adec:decorative xmlns:adec="http://schemas.microsoft.com/office/drawing/2017/decorative" val="1"/>
              </a:ext>
            </a:extLst>
          </p:cNvPr>
          <p:cNvSpPr txBox="1"/>
          <p:nvPr/>
        </p:nvSpPr>
        <p:spPr>
          <a:xfrm>
            <a:off x="6345413" y="6081016"/>
            <a:ext cx="474487" cy="224533"/>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82222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92A24A-0094-4AC9-BC7B-481745447F15}"/>
              </a:ext>
            </a:extLst>
          </p:cNvPr>
          <p:cNvSpPr txBox="1">
            <a:spLocks noGrp="1"/>
          </p:cNvSpPr>
          <p:nvPr>
            <p:ph type="title" idx="4294967295"/>
          </p:nvPr>
        </p:nvSpPr>
        <p:spPr>
          <a:xfrm>
            <a:off x="1504205" y="2301290"/>
            <a:ext cx="9144000" cy="2764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Business</a:t>
            </a:r>
          </a:p>
        </p:txBody>
      </p:sp>
      <p:pic>
        <p:nvPicPr>
          <p:cNvPr id="5" name="Picture 4" descr="Norfolk Office of Data and Analytics (NODA) logo ">
            <a:extLst>
              <a:ext uri="{FF2B5EF4-FFF2-40B4-BE49-F238E27FC236}">
                <a16:creationId xmlns:a16="http://schemas.microsoft.com/office/drawing/2014/main" id="{252F58DB-F30E-4934-9B44-FA1DAA0E6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771" y="696087"/>
            <a:ext cx="2387882" cy="1624457"/>
          </a:xfrm>
          <a:prstGeom prst="rect">
            <a:avLst/>
          </a:prstGeom>
        </p:spPr>
      </p:pic>
      <p:pic>
        <p:nvPicPr>
          <p:cNvPr id="1026" name="Picture 2" descr="Home - Norfolk County Council">
            <a:extLst>
              <a:ext uri="{FF2B5EF4-FFF2-40B4-BE49-F238E27FC236}">
                <a16:creationId xmlns:a16="http://schemas.microsoft.com/office/drawing/2014/main" id="{1860B63E-C361-48CD-954A-5599E9528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142" y="941579"/>
            <a:ext cx="3810000" cy="11334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Banner of Norfolk district council logos.">
            <a:extLst>
              <a:ext uri="{FF2B5EF4-FFF2-40B4-BE49-F238E27FC236}">
                <a16:creationId xmlns:a16="http://schemas.microsoft.com/office/drawing/2014/main" id="{ECE7C35C-5D03-1556-D0B5-C1422E557960}"/>
              </a:ext>
            </a:extLst>
          </p:cNvPr>
          <p:cNvGrpSpPr/>
          <p:nvPr/>
        </p:nvGrpSpPr>
        <p:grpSpPr>
          <a:xfrm>
            <a:off x="213360" y="5481084"/>
            <a:ext cx="11765280" cy="1262884"/>
            <a:chOff x="213360" y="5481084"/>
            <a:chExt cx="11765280" cy="1262884"/>
          </a:xfrm>
        </p:grpSpPr>
        <p:pic>
          <p:nvPicPr>
            <p:cNvPr id="4" name="Picture 3">
              <a:extLst>
                <a:ext uri="{FF2B5EF4-FFF2-40B4-BE49-F238E27FC236}">
                  <a16:creationId xmlns:a16="http://schemas.microsoft.com/office/drawing/2014/main" id="{9E49C664-4866-158A-15A1-743CC78AFEE7}"/>
                </a:ext>
              </a:extLst>
            </p:cNvPr>
            <p:cNvPicPr>
              <a:picLocks noChangeAspect="1"/>
            </p:cNvPicPr>
            <p:nvPr/>
          </p:nvPicPr>
          <p:blipFill>
            <a:blip r:embed="rId4"/>
            <a:stretch>
              <a:fillRect/>
            </a:stretch>
          </p:blipFill>
          <p:spPr>
            <a:xfrm>
              <a:off x="213360" y="5544354"/>
              <a:ext cx="1101090" cy="1008906"/>
            </a:xfrm>
            <a:prstGeom prst="rect">
              <a:avLst/>
            </a:prstGeom>
          </p:spPr>
        </p:pic>
        <p:pic>
          <p:nvPicPr>
            <p:cNvPr id="6" name="Picture 5">
              <a:extLst>
                <a:ext uri="{FF2B5EF4-FFF2-40B4-BE49-F238E27FC236}">
                  <a16:creationId xmlns:a16="http://schemas.microsoft.com/office/drawing/2014/main" id="{BDBA5203-1750-92BD-08AD-8AC74747FEE2}"/>
                </a:ext>
              </a:extLst>
            </p:cNvPr>
            <p:cNvPicPr>
              <a:picLocks noChangeAspect="1"/>
            </p:cNvPicPr>
            <p:nvPr/>
          </p:nvPicPr>
          <p:blipFill>
            <a:blip r:embed="rId5"/>
            <a:stretch>
              <a:fillRect/>
            </a:stretch>
          </p:blipFill>
          <p:spPr>
            <a:xfrm>
              <a:off x="1504205" y="5526390"/>
              <a:ext cx="1554097" cy="1172271"/>
            </a:xfrm>
            <a:prstGeom prst="rect">
              <a:avLst/>
            </a:prstGeom>
          </p:spPr>
        </p:pic>
        <p:pic>
          <p:nvPicPr>
            <p:cNvPr id="7" name="Picture 6">
              <a:extLst>
                <a:ext uri="{FF2B5EF4-FFF2-40B4-BE49-F238E27FC236}">
                  <a16:creationId xmlns:a16="http://schemas.microsoft.com/office/drawing/2014/main" id="{D1FCA217-2098-2FB9-ABE0-3B6DA0EF289C}"/>
                </a:ext>
              </a:extLst>
            </p:cNvPr>
            <p:cNvPicPr>
              <a:picLocks noChangeAspect="1"/>
            </p:cNvPicPr>
            <p:nvPr/>
          </p:nvPicPr>
          <p:blipFill>
            <a:blip r:embed="rId6"/>
            <a:stretch>
              <a:fillRect/>
            </a:stretch>
          </p:blipFill>
          <p:spPr>
            <a:xfrm>
              <a:off x="3248057" y="5806290"/>
              <a:ext cx="1968663" cy="612473"/>
            </a:xfrm>
            <a:prstGeom prst="rect">
              <a:avLst/>
            </a:prstGeom>
          </p:spPr>
        </p:pic>
        <p:pic>
          <p:nvPicPr>
            <p:cNvPr id="8" name="Picture 7">
              <a:extLst>
                <a:ext uri="{FF2B5EF4-FFF2-40B4-BE49-F238E27FC236}">
                  <a16:creationId xmlns:a16="http://schemas.microsoft.com/office/drawing/2014/main" id="{793C1337-9292-1D8C-613E-9216727D40B8}"/>
                </a:ext>
              </a:extLst>
            </p:cNvPr>
            <p:cNvPicPr>
              <a:picLocks noChangeAspect="1"/>
            </p:cNvPicPr>
            <p:nvPr/>
          </p:nvPicPr>
          <p:blipFill>
            <a:blip r:embed="rId7"/>
            <a:stretch>
              <a:fillRect/>
            </a:stretch>
          </p:blipFill>
          <p:spPr>
            <a:xfrm>
              <a:off x="5406475" y="5748504"/>
              <a:ext cx="1554097" cy="728045"/>
            </a:xfrm>
            <a:prstGeom prst="rect">
              <a:avLst/>
            </a:prstGeom>
          </p:spPr>
        </p:pic>
        <p:pic>
          <p:nvPicPr>
            <p:cNvPr id="9" name="Picture 2" descr="Growing Communities - Reimagining Horticulture - Norwich City Council -  Co-operative Councils Innovation Network">
              <a:extLst>
                <a:ext uri="{FF2B5EF4-FFF2-40B4-BE49-F238E27FC236}">
                  <a16:creationId xmlns:a16="http://schemas.microsoft.com/office/drawing/2014/main" id="{D607F776-04EC-CD0A-83B4-9B20F25B17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0327" y="5722199"/>
              <a:ext cx="1631820" cy="7806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me | UK Shared Prosperity Fund and Rural England Prosperity Fund">
              <a:extLst>
                <a:ext uri="{FF2B5EF4-FFF2-40B4-BE49-F238E27FC236}">
                  <a16:creationId xmlns:a16="http://schemas.microsoft.com/office/drawing/2014/main" id="{4E7D1D0C-A15E-3D5B-C70B-44A1D1F502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1902" y="5761226"/>
              <a:ext cx="1554097" cy="70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outh Norfolk Council">
              <a:extLst>
                <a:ext uri="{FF2B5EF4-FFF2-40B4-BE49-F238E27FC236}">
                  <a16:creationId xmlns:a16="http://schemas.microsoft.com/office/drawing/2014/main" id="{9DEA5BF6-3D7C-22D4-450E-ADB14B6CC3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756" y="5481084"/>
              <a:ext cx="1262884" cy="12628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41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Key sector and cluster definitions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9E9F3B18-BDD4-3DC1-5233-FBDD8983129E}"/>
              </a:ext>
            </a:extLst>
          </p:cNvPr>
          <p:cNvSpPr txBox="1"/>
          <p:nvPr/>
        </p:nvSpPr>
        <p:spPr>
          <a:xfrm>
            <a:off x="118865" y="942808"/>
            <a:ext cx="11954269" cy="5478423"/>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Definitions										</a:t>
            </a:r>
          </a:p>
          <a:p>
            <a:endParaRPr lang="en-GB" sz="140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Advanced Manufacturing and Engineering</a:t>
            </a:r>
            <a:r>
              <a:rPr lang="en-GB" sz="1400">
                <a:effectLst/>
                <a:latin typeface="Arial" panose="020B0604020202020204" pitchFamily="34" charset="0"/>
                <a:ea typeface="Calibri" panose="020F0502020204030204" pitchFamily="34" charset="0"/>
                <a:cs typeface="Arial" panose="020B0604020202020204" pitchFamily="34" charset="0"/>
              </a:rPr>
              <a:t> – </a:t>
            </a:r>
            <a:r>
              <a:rPr lang="en-GB" sz="1400" b="0" i="0">
                <a:solidFill>
                  <a:srgbClr val="0D0D0D"/>
                </a:solidFill>
                <a:effectLst/>
                <a:latin typeface="Arial" panose="020B0604020202020204" pitchFamily="34" charset="0"/>
                <a:cs typeface="Arial" panose="020B0604020202020204" pitchFamily="34" charset="0"/>
              </a:rPr>
              <a:t>This sector includes industries involved in the use of cutting-edge technology to improve products and processes. It encompasses high-precision manufacturing, automation, robotics, and materials engineering to create innovative products and solutions.</a:t>
            </a:r>
          </a:p>
          <a:p>
            <a:pPr marL="342900" lvl="0" indent="-342900">
              <a:buFont typeface="Symbol" panose="05050102010706020507" pitchFamily="18" charset="2"/>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Creative Sector </a:t>
            </a:r>
            <a:r>
              <a:rPr lang="en-GB" sz="1400">
                <a:effectLst/>
                <a:latin typeface="Arial" panose="020B0604020202020204" pitchFamily="34" charset="0"/>
                <a:ea typeface="Calibri" panose="020F0502020204030204" pitchFamily="34" charset="0"/>
                <a:cs typeface="Arial" panose="020B0604020202020204" pitchFamily="34" charset="0"/>
              </a:rPr>
              <a:t>– </a:t>
            </a:r>
            <a:r>
              <a:rPr lang="en-GB" sz="1400" b="0" i="0">
                <a:solidFill>
                  <a:srgbClr val="0D0D0D"/>
                </a:solidFill>
                <a:effectLst/>
                <a:latin typeface="Arial" panose="020B0604020202020204" pitchFamily="34" charset="0"/>
                <a:cs typeface="Arial" panose="020B0604020202020204" pitchFamily="34" charset="0"/>
              </a:rPr>
              <a:t>This sector includes industries that focus on the creation and distribution of products and services that are rooted in cultural, artistic, and design-oriented creativity. It encompasses activities such as advertising, architecture, arts, crafts, design, fashion, film, music, performing arts, publishing, and software development.</a:t>
            </a:r>
            <a:endParaRPr lang="en-GB" sz="1400" b="0" i="0">
              <a:solidFill>
                <a:srgbClr val="0D0D0D"/>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Ports and Logistics</a:t>
            </a:r>
            <a:r>
              <a:rPr lang="en-GB" sz="1400" b="1">
                <a:effectLst/>
                <a:latin typeface="Arial" panose="020B0604020202020204" pitchFamily="34" charset="0"/>
                <a:ea typeface="Calibri" panose="020F0502020204030204" pitchFamily="34" charset="0"/>
                <a:cs typeface="Arial" panose="020B0604020202020204" pitchFamily="34" charset="0"/>
              </a:rPr>
              <a:t> </a:t>
            </a:r>
            <a:r>
              <a:rPr lang="en-GB" sz="1400">
                <a:effectLst/>
                <a:latin typeface="Arial" panose="020B0604020202020204" pitchFamily="34" charset="0"/>
                <a:ea typeface="Calibri" panose="020F0502020204030204" pitchFamily="34" charset="0"/>
                <a:cs typeface="Arial" panose="020B0604020202020204" pitchFamily="34" charset="0"/>
              </a:rPr>
              <a:t>– </a:t>
            </a:r>
            <a:r>
              <a:rPr lang="en-GB" sz="1400" b="0" i="0">
                <a:solidFill>
                  <a:srgbClr val="0D0D0D"/>
                </a:solidFill>
                <a:effectLst/>
                <a:latin typeface="Arial" panose="020B0604020202020204" pitchFamily="34" charset="0"/>
                <a:cs typeface="Arial" panose="020B0604020202020204" pitchFamily="34" charset="0"/>
              </a:rPr>
              <a:t>This sector involves the management of the movement of goods and services, including the operation of ports, warehousing, transportation, distribution, and supply chain management. It ensures the efficient flow of products from origin to destination.</a:t>
            </a:r>
          </a:p>
          <a:p>
            <a:pPr marL="342900" lvl="0" indent="-342900">
              <a:buFont typeface="Symbol" panose="05050102010706020507" pitchFamily="18" charset="2"/>
              <a:buChar char=""/>
            </a:pPr>
            <a:endParaRPr lang="en-GB" sz="1400" b="0"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Space - </a:t>
            </a:r>
            <a:r>
              <a:rPr lang="en-GB" sz="1400" b="0" i="0">
                <a:solidFill>
                  <a:srgbClr val="0D0D0D"/>
                </a:solidFill>
                <a:effectLst/>
                <a:latin typeface="Arial" panose="020B0604020202020204" pitchFamily="34" charset="0"/>
                <a:cs typeface="Arial" panose="020B0604020202020204" pitchFamily="34" charset="0"/>
              </a:rPr>
              <a:t>This sector includes activities related to space exploration, satellite technology, space research, and the development of related technologies and infrastructure. It encompasses aerospace engineering, satellite communications, and space missions.</a:t>
            </a:r>
          </a:p>
          <a:p>
            <a:pPr marL="342900" lvl="0" indent="-342900">
              <a:buFont typeface="Symbol" panose="05050102010706020507" pitchFamily="18" charset="2"/>
              <a:buChar char=""/>
            </a:pPr>
            <a:endParaRPr lang="en-GB" sz="1400" b="0"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Visitor Economy</a:t>
            </a:r>
            <a:r>
              <a:rPr lang="en-GB" sz="1400">
                <a:solidFill>
                  <a:srgbClr val="0D0D0D"/>
                </a:solidFill>
                <a:latin typeface="Arial" panose="020B0604020202020204" pitchFamily="34" charset="0"/>
                <a:cs typeface="Arial" panose="020B0604020202020204" pitchFamily="34" charset="0"/>
              </a:rPr>
              <a:t> - </a:t>
            </a:r>
            <a:r>
              <a:rPr lang="en-GB" sz="1400" b="0" i="0">
                <a:solidFill>
                  <a:srgbClr val="0D0D0D"/>
                </a:solidFill>
                <a:effectLst/>
                <a:latin typeface="Arial" panose="020B0604020202020204" pitchFamily="34" charset="0"/>
                <a:cs typeface="Arial" panose="020B0604020202020204" pitchFamily="34" charset="0"/>
              </a:rPr>
              <a:t>This sector involves industries that support tourism and travel, including hospitality, accommodation, attractions, events, and services that cater to tourists and visitors. It plays a key role in regional economic development by attracting visitors and their spending.</a:t>
            </a:r>
          </a:p>
          <a:p>
            <a:pPr marL="342900" lvl="0" indent="-342900">
              <a:buFont typeface="Symbol" panose="05050102010706020507" pitchFamily="18" charset="2"/>
              <a:buChar char=""/>
            </a:pPr>
            <a:endParaRPr lang="en-GB" sz="1400">
              <a:solidFill>
                <a:srgbClr val="0D0D0D"/>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Construction and Development - </a:t>
            </a:r>
            <a:r>
              <a:rPr lang="en-GB" sz="1400" b="0" i="0">
                <a:solidFill>
                  <a:srgbClr val="0D0D0D"/>
                </a:solidFill>
                <a:effectLst/>
                <a:latin typeface="Arial" panose="020B0604020202020204" pitchFamily="34" charset="0"/>
                <a:cs typeface="Arial" panose="020B0604020202020204" pitchFamily="34" charset="0"/>
              </a:rPr>
              <a:t>This sector includes industries involved in the planning, design, construction, and maintenance of buildings and infrastructure. It encompasses residential, commercial, industrial, and civil engineering projects, as well as real estate development.</a:t>
            </a:r>
          </a:p>
          <a:p>
            <a:pPr marL="342900" lvl="0" indent="-342900">
              <a:buFont typeface="Symbol" panose="05050102010706020507" pitchFamily="18" charset="2"/>
              <a:buChar char=""/>
            </a:pPr>
            <a:endParaRPr lang="en-GB" sz="1400" b="0"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Financial Services</a:t>
            </a:r>
            <a:r>
              <a:rPr lang="en-GB" sz="1400" b="1">
                <a:solidFill>
                  <a:srgbClr val="0D0D0D"/>
                </a:solidFill>
                <a:latin typeface="Arial" panose="020B0604020202020204" pitchFamily="34" charset="0"/>
                <a:cs typeface="Arial" panose="020B0604020202020204" pitchFamily="34" charset="0"/>
              </a:rPr>
              <a:t> and Insurance </a:t>
            </a:r>
            <a:r>
              <a:rPr lang="en-GB" sz="1400">
                <a:solidFill>
                  <a:srgbClr val="0D0D0D"/>
                </a:solidFill>
                <a:latin typeface="Arial" panose="020B0604020202020204" pitchFamily="34" charset="0"/>
                <a:cs typeface="Arial" panose="020B0604020202020204" pitchFamily="34" charset="0"/>
              </a:rPr>
              <a:t>- </a:t>
            </a:r>
            <a:r>
              <a:rPr lang="en-GB" sz="1400" b="0" i="0">
                <a:solidFill>
                  <a:srgbClr val="0D0D0D"/>
                </a:solidFill>
                <a:effectLst/>
                <a:latin typeface="Arial" panose="020B0604020202020204" pitchFamily="34" charset="0"/>
                <a:cs typeface="Arial" panose="020B0604020202020204" pitchFamily="34" charset="0"/>
              </a:rPr>
              <a:t>This sector comprises industries that manage money, including banking, investment, insurance, real estate, and financial technology. It provides services such as lending, asset management, financial planning, and risk management.</a:t>
            </a:r>
          </a:p>
          <a:p>
            <a:pPr marL="342900" lvl="0" indent="-342900">
              <a:buFont typeface="Symbol" panose="05050102010706020507" pitchFamily="18" charset="2"/>
              <a:buChar char=""/>
            </a:pPr>
            <a:endParaRPr lang="en-GB" sz="14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0A243FF-7C9A-3E78-FE45-2504532A7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a:ln>
            <a:solidFill>
              <a:schemeClr val="bg1"/>
            </a:solidFill>
          </a:ln>
        </p:spPr>
      </p:pic>
    </p:spTree>
    <p:extLst>
      <p:ext uri="{BB962C8B-B14F-4D97-AF65-F5344CB8AC3E}">
        <p14:creationId xmlns:p14="http://schemas.microsoft.com/office/powerpoint/2010/main" val="225916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DD35C-D324-237D-0F1E-90CD9359F8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a:ln>
            <a:solidFill>
              <a:schemeClr val="bg1"/>
            </a:solidFill>
          </a:ln>
        </p:spPr>
      </p:pic>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Key sector and cluster definitions – (continued)</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2DEFD304-4FC2-BCAE-2A1E-958A27C8C56E}"/>
              </a:ext>
            </a:extLst>
          </p:cNvPr>
          <p:cNvSpPr txBox="1"/>
          <p:nvPr/>
        </p:nvSpPr>
        <p:spPr>
          <a:xfrm>
            <a:off x="118865" y="942808"/>
            <a:ext cx="11954269" cy="5724644"/>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Definitions</a:t>
            </a:r>
          </a:p>
          <a:p>
            <a:endParaRPr lang="en-GB" sz="1400">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Digital Tech - </a:t>
            </a:r>
            <a:r>
              <a:rPr lang="en-GB" sz="1400" b="0" i="0">
                <a:solidFill>
                  <a:srgbClr val="0D0D0D"/>
                </a:solidFill>
                <a:effectLst/>
                <a:latin typeface="Arial" panose="020B0604020202020204" pitchFamily="34" charset="0"/>
                <a:cs typeface="Arial" panose="020B0604020202020204" pitchFamily="34" charset="0"/>
              </a:rPr>
              <a:t>This sector encompasses industries that develop and utilize digital technologies, including software development, IT services, cybersecurity, data analytics, artificial intelligence, and telecommunications. It focuses on the innovation and application of digital solutions.</a:t>
            </a:r>
            <a:endParaRPr lang="en-GB" sz="1400" b="1"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endParaRPr lang="en-GB" sz="1400" b="1">
              <a:solidFill>
                <a:srgbClr val="0D0D0D"/>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Health and Social Work</a:t>
            </a:r>
            <a:r>
              <a:rPr lang="en-GB" sz="1400">
                <a:effectLst/>
                <a:latin typeface="Arial" panose="020B0604020202020204" pitchFamily="34" charset="0"/>
                <a:ea typeface="Calibri" panose="020F0502020204030204" pitchFamily="34" charset="0"/>
                <a:cs typeface="Arial" panose="020B0604020202020204" pitchFamily="34" charset="0"/>
              </a:rPr>
              <a:t>– </a:t>
            </a:r>
            <a:r>
              <a:rPr lang="en-GB" sz="1400" b="0" i="0">
                <a:solidFill>
                  <a:srgbClr val="0D0D0D"/>
                </a:solidFill>
                <a:effectLst/>
                <a:latin typeface="Arial" panose="020B0604020202020204" pitchFamily="34" charset="0"/>
                <a:cs typeface="Arial" panose="020B0604020202020204" pitchFamily="34" charset="0"/>
              </a:rPr>
              <a:t>This sector includes industries that provide medical care, health services, and social support. It encompasses hospitals, clinics, healthcare professionals, social workers, and organizations that offer support for mental health, elderly care, and community services.</a:t>
            </a:r>
          </a:p>
          <a:p>
            <a:pPr marL="342900" lvl="0" indent="-342900">
              <a:buFont typeface="Symbol" panose="05050102010706020507" pitchFamily="18" charset="2"/>
              <a:buChar char=""/>
            </a:pPr>
            <a:endParaRPr lang="en-GB" sz="1400">
              <a:solidFill>
                <a:srgbClr val="0D0D0D"/>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Agri-Food Tech - </a:t>
            </a:r>
            <a:r>
              <a:rPr lang="en-GB" sz="1400" b="0" i="0">
                <a:solidFill>
                  <a:srgbClr val="0D0D0D"/>
                </a:solidFill>
                <a:effectLst/>
                <a:latin typeface="Arial" panose="020B0604020202020204" pitchFamily="34" charset="0"/>
                <a:cs typeface="Arial" panose="020B0604020202020204" pitchFamily="34" charset="0"/>
              </a:rPr>
              <a:t>This sector involves the application of technology to agriculture and food production. It includes activities such as precision farming, biotechnology, food processing, supply chain management, and sustainable agriculture practices to improve productivity and efficiency in the food industry.</a:t>
            </a:r>
            <a:endParaRPr lang="en-GB" sz="1400">
              <a:solidFill>
                <a:srgbClr val="0D0D0D"/>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endParaRPr lang="en-GB" sz="1400" b="0"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Energy</a:t>
            </a:r>
            <a:r>
              <a:rPr lang="en-GB" sz="1400">
                <a:solidFill>
                  <a:srgbClr val="0D0D0D"/>
                </a:solidFill>
                <a:latin typeface="Arial" panose="020B0604020202020204" pitchFamily="34" charset="0"/>
                <a:cs typeface="Arial" panose="020B0604020202020204" pitchFamily="34" charset="0"/>
              </a:rPr>
              <a:t> - </a:t>
            </a:r>
            <a:r>
              <a:rPr lang="en-GB" sz="1400" b="0" i="0">
                <a:solidFill>
                  <a:srgbClr val="0D0D0D"/>
                </a:solidFill>
                <a:effectLst/>
                <a:latin typeface="Arial" panose="020B0604020202020204" pitchFamily="34" charset="0"/>
                <a:cs typeface="Arial" panose="020B0604020202020204" pitchFamily="34" charset="0"/>
              </a:rPr>
              <a:t>This sector includes industries involved in the production, distribution, and management of energy. It encompasses traditional energy sources like oil, gas, and coal, as well as renewable energy sources such as wind, solar, hydroelectric, and geothermal power.</a:t>
            </a:r>
            <a:endParaRPr lang="en-GB" sz="1400">
              <a:solidFill>
                <a:srgbClr val="0D0D0D"/>
              </a:solidFill>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endParaRPr lang="en-GB" sz="1400" b="0"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400" b="1" i="0">
                <a:solidFill>
                  <a:srgbClr val="0D0D0D"/>
                </a:solidFill>
                <a:effectLst/>
                <a:latin typeface="Arial" panose="020B0604020202020204" pitchFamily="34" charset="0"/>
                <a:cs typeface="Arial" panose="020B0604020202020204" pitchFamily="34" charset="0"/>
              </a:rPr>
              <a:t>Life Sciences</a:t>
            </a:r>
            <a:r>
              <a:rPr lang="en-GB" sz="1400">
                <a:solidFill>
                  <a:srgbClr val="0D0D0D"/>
                </a:solidFill>
                <a:latin typeface="Arial" panose="020B0604020202020204" pitchFamily="34" charset="0"/>
                <a:cs typeface="Arial" panose="020B0604020202020204" pitchFamily="34" charset="0"/>
              </a:rPr>
              <a:t> - </a:t>
            </a:r>
            <a:r>
              <a:rPr lang="en-GB" sz="1400" b="0" i="0">
                <a:solidFill>
                  <a:srgbClr val="0D0D0D"/>
                </a:solidFill>
                <a:effectLst/>
                <a:latin typeface="Arial" panose="020B0604020202020204" pitchFamily="34" charset="0"/>
                <a:cs typeface="Arial" panose="020B0604020202020204" pitchFamily="34" charset="0"/>
              </a:rPr>
              <a:t>This sector includes industries related to the study of living organisms and life processes. It encompasses biotechnology, pharmaceuticals, medical devices, healthcare, and environmental sciences. It focuses on research, development, and the application of biological and medical knowledge to improve health and the environment.</a:t>
            </a:r>
          </a:p>
          <a:p>
            <a:pPr marL="342900" lvl="0" indent="-342900">
              <a:buFont typeface="Symbol" panose="05050102010706020507" pitchFamily="18" charset="2"/>
              <a:buChar char=""/>
            </a:pPr>
            <a:endParaRPr lang="en-GB" sz="1400">
              <a:solidFill>
                <a:srgbClr val="0D0D0D"/>
              </a:solidFill>
              <a:latin typeface="Arial" panose="020B0604020202020204" pitchFamily="34" charset="0"/>
              <a:cs typeface="Arial" panose="020B0604020202020204" pitchFamily="34" charset="0"/>
            </a:endParaRPr>
          </a:p>
          <a:p>
            <a:pPr lvl="0"/>
            <a:r>
              <a:rPr lang="en-GB" sz="1600" b="0" i="0" u="none" strike="noStrike">
                <a:solidFill>
                  <a:srgbClr val="000000"/>
                </a:solidFill>
                <a:effectLst/>
                <a:latin typeface="Arial" panose="020B0604020202020204" pitchFamily="34" charset="0"/>
              </a:rPr>
              <a:t>The above definitions are not intended to replace or replicate strict Standard Industrial Classification (SIC) sector definitions, while specific SIC sector codes definitions will be composite elements within these strategic opportunities, they are deliberately intended to be cross-cutting and are understood to often operate in support of one another - fundamentally underpinning the</a:t>
            </a:r>
          </a:p>
          <a:p>
            <a:pPr lvl="0"/>
            <a:r>
              <a:rPr lang="en-GB" sz="1600" b="0" i="0" u="none" strike="noStrike">
                <a:solidFill>
                  <a:srgbClr val="000000"/>
                </a:solidFill>
                <a:effectLst/>
                <a:latin typeface="Arial" panose="020B0604020202020204" pitchFamily="34" charset="0"/>
              </a:rPr>
              <a:t>over-arching objective of clean growth.</a:t>
            </a:r>
            <a:endParaRPr lang="en-GB" sz="1600" b="0" i="0">
              <a:solidFill>
                <a:srgbClr val="0D0D0D"/>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17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D063F-6296-13D1-DB73-37106C2D93BD}"/>
              </a:ext>
            </a:extLst>
          </p:cNvPr>
          <p:cNvSpPr txBox="1">
            <a:spLocks noGrp="1"/>
          </p:cNvSpPr>
          <p:nvPr>
            <p:ph type="title" idx="4294967295"/>
          </p:nvPr>
        </p:nvSpPr>
        <p:spPr>
          <a:xfrm>
            <a:off x="131726" y="267856"/>
            <a:ext cx="5447039" cy="508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Business Counts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CD3F6F0A-065D-8A17-911B-6B66145D8377}"/>
              </a:ext>
            </a:extLst>
          </p:cNvPr>
          <p:cNvSpPr txBox="1"/>
          <p:nvPr/>
        </p:nvSpPr>
        <p:spPr>
          <a:xfrm>
            <a:off x="451372" y="851808"/>
            <a:ext cx="5043906" cy="3046988"/>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has the highest share of business counts within the businesses in North Norfolk (24.89%) and the </a:t>
            </a:r>
            <a:r>
              <a:rPr lang="en-GB" sz="1200" b="1">
                <a:latin typeface="Arial" panose="020B0604020202020204" pitchFamily="34" charset="0"/>
                <a:cs typeface="Arial" panose="020B0604020202020204" pitchFamily="34" charset="0"/>
              </a:rPr>
              <a:t>Space</a:t>
            </a:r>
            <a:r>
              <a:rPr lang="en-GB" sz="1200">
                <a:latin typeface="Arial" panose="020B0604020202020204" pitchFamily="34" charset="0"/>
                <a:cs typeface="Arial" panose="020B0604020202020204" pitchFamily="34" charset="0"/>
              </a:rPr>
              <a:t> sector being the smallest (0.08%).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Construction and Development </a:t>
            </a:r>
            <a:r>
              <a:rPr lang="en-GB" sz="1200">
                <a:latin typeface="Arial" panose="020B0604020202020204" pitchFamily="34" charset="0"/>
                <a:cs typeface="Arial" panose="020B0604020202020204" pitchFamily="34" charset="0"/>
              </a:rPr>
              <a:t>sector demonstrated the highest increase in the business counts by 2.33% from 2022-2023, followed by </a:t>
            </a:r>
            <a:r>
              <a:rPr lang="en-GB" sz="1200" b="1">
                <a:latin typeface="Arial" panose="020B0604020202020204" pitchFamily="34" charset="0"/>
                <a:cs typeface="Arial" panose="020B0604020202020204" pitchFamily="34" charset="0"/>
              </a:rPr>
              <a:t>Ports and Logistics </a:t>
            </a:r>
            <a:r>
              <a:rPr lang="en-GB" sz="1200">
                <a:latin typeface="Arial" panose="020B0604020202020204" pitchFamily="34" charset="0"/>
                <a:cs typeface="Arial" panose="020B0604020202020204" pitchFamily="34" charset="0"/>
              </a:rPr>
              <a:t>sector at 1.89%.</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Energy </a:t>
            </a:r>
            <a:r>
              <a:rPr lang="en-GB" sz="1200">
                <a:latin typeface="Arial" panose="020B0604020202020204" pitchFamily="34" charset="0"/>
                <a:cs typeface="Arial" panose="020B0604020202020204" pitchFamily="34" charset="0"/>
              </a:rPr>
              <a:t>sector showed the most decrease (-11.13%) in the number of businesses within Norfolk, followed by </a:t>
            </a:r>
            <a:r>
              <a:rPr lang="en-GB" sz="1200" b="1">
                <a:latin typeface="Arial" panose="020B0604020202020204" pitchFamily="34" charset="0"/>
                <a:cs typeface="Arial" panose="020B0604020202020204" pitchFamily="34" charset="0"/>
              </a:rPr>
              <a:t>Advanced Manufacturing and Engineering</a:t>
            </a:r>
            <a:r>
              <a:rPr lang="en-GB" sz="1200">
                <a:latin typeface="Arial" panose="020B0604020202020204" pitchFamily="34" charset="0"/>
                <a:cs typeface="Arial" panose="020B0604020202020204" pitchFamily="34" charset="0"/>
              </a:rPr>
              <a:t> sector at -8.7%</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North Norfolk in higher than England in the </a:t>
            </a:r>
            <a:r>
              <a:rPr lang="en-GB" sz="1200" b="1">
                <a:latin typeface="Arial" panose="020B0604020202020204" pitchFamily="34" charset="0"/>
                <a:cs typeface="Arial" panose="020B0604020202020204" pitchFamily="34" charset="0"/>
              </a:rPr>
              <a:t>Agri-food Tech </a:t>
            </a:r>
            <a:r>
              <a:rPr lang="en-GB" sz="1200">
                <a:latin typeface="Arial" panose="020B0604020202020204" pitchFamily="34" charset="0"/>
                <a:cs typeface="Arial" panose="020B0604020202020204" pitchFamily="34" charset="0"/>
              </a:rPr>
              <a:t>sector by</a:t>
            </a:r>
            <a:r>
              <a:rPr lang="en-GB" sz="1200" b="1">
                <a:latin typeface="Arial" panose="020B0604020202020204" pitchFamily="34" charset="0"/>
                <a:cs typeface="Arial" panose="020B0604020202020204" pitchFamily="34" charset="0"/>
              </a:rPr>
              <a:t> 6.67%</a:t>
            </a:r>
            <a:r>
              <a:rPr lang="en-GB" sz="1200">
                <a:latin typeface="Arial" panose="020B0604020202020204" pitchFamily="34" charset="0"/>
                <a:cs typeface="Arial" panose="020B0604020202020204" pitchFamily="34" charset="0"/>
              </a:rPr>
              <a:t> in the business count share and lower than the national figures in </a:t>
            </a:r>
            <a:r>
              <a:rPr lang="en-GB" sz="1200" b="1">
                <a:latin typeface="Arial" panose="020B0604020202020204" pitchFamily="34" charset="0"/>
                <a:cs typeface="Arial" panose="020B0604020202020204" pitchFamily="34" charset="0"/>
              </a:rPr>
              <a:t>Digital Tech</a:t>
            </a:r>
            <a:r>
              <a:rPr lang="en-GB" sz="1200">
                <a:latin typeface="Arial" panose="020B0604020202020204" pitchFamily="34" charset="0"/>
                <a:cs typeface="Arial" panose="020B0604020202020204" pitchFamily="34" charset="0"/>
              </a:rPr>
              <a:t> sector by 7.23%.</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02DA7A3-F830-81CC-4257-EFB80AB885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a:ln>
            <a:solidFill>
              <a:schemeClr val="bg1"/>
            </a:solidFill>
          </a:ln>
        </p:spPr>
      </p:pic>
      <p:graphicFrame>
        <p:nvGraphicFramePr>
          <p:cNvPr id="3" name="Chart 2" descr="Bar chart showing the total business counts by sector for North Norfolk. ">
            <a:extLst>
              <a:ext uri="{FF2B5EF4-FFF2-40B4-BE49-F238E27FC236}">
                <a16:creationId xmlns:a16="http://schemas.microsoft.com/office/drawing/2014/main" id="{A2866752-D815-765C-0AE5-A8159CCD03DA}"/>
              </a:ext>
            </a:extLst>
          </p:cNvPr>
          <p:cNvGraphicFramePr>
            <a:graphicFrameLocks/>
          </p:cNvGraphicFramePr>
          <p:nvPr>
            <p:extLst>
              <p:ext uri="{D42A27DB-BD31-4B8C-83A1-F6EECF244321}">
                <p14:modId xmlns:p14="http://schemas.microsoft.com/office/powerpoint/2010/main" val="1201640337"/>
              </p:ext>
            </p:extLst>
          </p:nvPr>
        </p:nvGraphicFramePr>
        <p:xfrm>
          <a:off x="131726" y="4000059"/>
          <a:ext cx="5878457" cy="281597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1="http://schemas.microsoft.com/office/drawing/2015/9/8/chartex">
        <mc:Choice Requires="cx1">
          <p:graphicFrame>
            <p:nvGraphicFramePr>
              <p:cNvPr id="6" name="Chart 5" descr="Bar chart showing the percentage change in business counts for North Norfolk, 2022 to 2023.">
                <a:extLst>
                  <a:ext uri="{FF2B5EF4-FFF2-40B4-BE49-F238E27FC236}">
                    <a16:creationId xmlns:a16="http://schemas.microsoft.com/office/drawing/2014/main" id="{78671959-2F99-4991-4D2E-9E77D9CAE500}"/>
                  </a:ext>
                </a:extLst>
              </p:cNvPr>
              <p:cNvGraphicFramePr/>
              <p:nvPr>
                <p:extLst>
                  <p:ext uri="{D42A27DB-BD31-4B8C-83A1-F6EECF244321}">
                    <p14:modId xmlns:p14="http://schemas.microsoft.com/office/powerpoint/2010/main" val="4202576925"/>
                  </p:ext>
                </p:extLst>
              </p:nvPr>
            </p:nvGraphicFramePr>
            <p:xfrm>
              <a:off x="5780842" y="266595"/>
              <a:ext cx="6204012" cy="647348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Chart 5" descr="Bar chart showing the percentage change in business counts for North Norfolk, 2022 to 2023.">
                <a:extLst>
                  <a:ext uri="{FF2B5EF4-FFF2-40B4-BE49-F238E27FC236}">
                    <a16:creationId xmlns:a16="http://schemas.microsoft.com/office/drawing/2014/main" id="{78671959-2F99-4991-4D2E-9E77D9CAE500}"/>
                  </a:ext>
                </a:extLst>
              </p:cNvPr>
              <p:cNvPicPr>
                <a:picLocks noGrp="1" noRot="1" noChangeAspect="1" noMove="1" noResize="1" noEditPoints="1" noAdjustHandles="1" noChangeArrowheads="1" noChangeShapeType="1"/>
              </p:cNvPicPr>
              <p:nvPr/>
            </p:nvPicPr>
            <p:blipFill>
              <a:blip r:embed="rId5"/>
              <a:stretch>
                <a:fillRect/>
              </a:stretch>
            </p:blipFill>
            <p:spPr>
              <a:xfrm>
                <a:off x="5780842" y="266595"/>
                <a:ext cx="6204012" cy="6473489"/>
              </a:xfrm>
              <a:prstGeom prst="rect">
                <a:avLst/>
              </a:prstGeom>
            </p:spPr>
          </p:pic>
        </mc:Fallback>
      </mc:AlternateContent>
    </p:spTree>
    <p:extLst>
      <p:ext uri="{BB962C8B-B14F-4D97-AF65-F5344CB8AC3E}">
        <p14:creationId xmlns:p14="http://schemas.microsoft.com/office/powerpoint/2010/main" val="2771305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46BE9A-757A-AC16-6659-E564E8B4EB5C}"/>
              </a:ext>
            </a:extLst>
          </p:cNvPr>
          <p:cNvSpPr txBox="1">
            <a:spLocks noGrp="1"/>
          </p:cNvSpPr>
          <p:nvPr>
            <p:ph type="title" idx="4294967295"/>
          </p:nvPr>
        </p:nvSpPr>
        <p:spPr>
          <a:xfrm>
            <a:off x="140963" y="175492"/>
            <a:ext cx="6144428" cy="43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Distribution of clusters between districts</a:t>
            </a: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B61B6FF3-2D64-103F-EB2A-95F74B7D8E02}"/>
              </a:ext>
            </a:extLst>
          </p:cNvPr>
          <p:cNvSpPr txBox="1"/>
          <p:nvPr/>
        </p:nvSpPr>
        <p:spPr>
          <a:xfrm>
            <a:off x="323272" y="851191"/>
            <a:ext cx="5828145" cy="1569660"/>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North Norfolk has the second lowest number of business units (3576 units) in Norfolk, with the lowest number in Great Yarmouth (2302) in 2023.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North Norfolk’s highest proportion of business units are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(890 business units) followed by </a:t>
            </a:r>
            <a:r>
              <a:rPr lang="en-GB" sz="1200" b="1">
                <a:latin typeface="Arial" panose="020B0604020202020204" pitchFamily="34" charset="0"/>
                <a:cs typeface="Arial" panose="020B0604020202020204" pitchFamily="34" charset="0"/>
              </a:rPr>
              <a:t>Agri-Food Tech</a:t>
            </a:r>
            <a:r>
              <a:rPr lang="en-GB" sz="1200">
                <a:latin typeface="Arial" panose="020B0604020202020204" pitchFamily="34" charset="0"/>
                <a:cs typeface="Arial" panose="020B0604020202020204" pitchFamily="34" charset="0"/>
              </a:rPr>
              <a:t> sector (779 units).</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Space </a:t>
            </a:r>
            <a:r>
              <a:rPr lang="en-GB" sz="1200">
                <a:latin typeface="Arial" panose="020B0604020202020204" pitchFamily="34" charset="0"/>
                <a:cs typeface="Arial" panose="020B0604020202020204" pitchFamily="34" charset="0"/>
              </a:rPr>
              <a:t>(5)</a:t>
            </a:r>
            <a:r>
              <a:rPr lang="en-GB" sz="1200" b="1">
                <a:latin typeface="Arial" panose="020B0604020202020204" pitchFamily="34" charset="0"/>
                <a:cs typeface="Arial" panose="020B0604020202020204" pitchFamily="34" charset="0"/>
              </a:rPr>
              <a:t>, Energy</a:t>
            </a:r>
            <a:r>
              <a:rPr lang="en-GB" sz="1200">
                <a:latin typeface="Arial" panose="020B0604020202020204" pitchFamily="34" charset="0"/>
                <a:cs typeface="Arial" panose="020B0604020202020204" pitchFamily="34" charset="0"/>
              </a:rPr>
              <a:t> (41) and </a:t>
            </a:r>
            <a:r>
              <a:rPr lang="en-GB" sz="1200" b="1">
                <a:latin typeface="Arial" panose="020B0604020202020204" pitchFamily="34" charset="0"/>
                <a:cs typeface="Arial" panose="020B0604020202020204" pitchFamily="34" charset="0"/>
              </a:rPr>
              <a:t>Life Sciences </a:t>
            </a:r>
            <a:r>
              <a:rPr lang="en-GB" sz="1200">
                <a:latin typeface="Arial" panose="020B0604020202020204" pitchFamily="34" charset="0"/>
                <a:cs typeface="Arial" panose="020B0604020202020204" pitchFamily="34" charset="0"/>
              </a:rPr>
              <a:t>(61)</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sectors have the least number of business counts in North Norfolk.</a:t>
            </a:r>
          </a:p>
        </p:txBody>
      </p:sp>
      <p:graphicFrame>
        <p:nvGraphicFramePr>
          <p:cNvPr id="6" name="Table 5">
            <a:extLst>
              <a:ext uri="{FF2B5EF4-FFF2-40B4-BE49-F238E27FC236}">
                <a16:creationId xmlns:a16="http://schemas.microsoft.com/office/drawing/2014/main" id="{21C6761E-35FF-2A6C-2EC6-4E1DD45E7390}"/>
              </a:ext>
            </a:extLst>
          </p:cNvPr>
          <p:cNvGraphicFramePr>
            <a:graphicFrameLocks noGrp="1"/>
          </p:cNvGraphicFramePr>
          <p:nvPr>
            <p:extLst>
              <p:ext uri="{D42A27DB-BD31-4B8C-83A1-F6EECF244321}">
                <p14:modId xmlns:p14="http://schemas.microsoft.com/office/powerpoint/2010/main" val="3222058565"/>
              </p:ext>
            </p:extLst>
          </p:nvPr>
        </p:nvGraphicFramePr>
        <p:xfrm>
          <a:off x="6373973" y="235331"/>
          <a:ext cx="5588095" cy="2620906"/>
        </p:xfrm>
        <a:graphic>
          <a:graphicData uri="http://schemas.openxmlformats.org/drawingml/2006/table">
            <a:tbl>
              <a:tblPr firstRow="1">
                <a:tableStyleId>{5C22544A-7EE6-4342-B048-85BDC9FD1C3A}</a:tableStyleId>
              </a:tblPr>
              <a:tblGrid>
                <a:gridCol w="2488878">
                  <a:extLst>
                    <a:ext uri="{9D8B030D-6E8A-4147-A177-3AD203B41FA5}">
                      <a16:colId xmlns:a16="http://schemas.microsoft.com/office/drawing/2014/main" val="174625351"/>
                    </a:ext>
                  </a:extLst>
                </a:gridCol>
                <a:gridCol w="1489348">
                  <a:extLst>
                    <a:ext uri="{9D8B030D-6E8A-4147-A177-3AD203B41FA5}">
                      <a16:colId xmlns:a16="http://schemas.microsoft.com/office/drawing/2014/main" val="3063687376"/>
                    </a:ext>
                  </a:extLst>
                </a:gridCol>
                <a:gridCol w="1609869">
                  <a:extLst>
                    <a:ext uri="{9D8B030D-6E8A-4147-A177-3AD203B41FA5}">
                      <a16:colId xmlns:a16="http://schemas.microsoft.com/office/drawing/2014/main" val="2408985908"/>
                    </a:ext>
                  </a:extLst>
                </a:gridCol>
              </a:tblGrid>
              <a:tr h="302689">
                <a:tc>
                  <a:txBody>
                    <a:bodyPr/>
                    <a:lstStyle/>
                    <a:p>
                      <a:pPr algn="l" fontAlgn="b"/>
                      <a:r>
                        <a:rPr lang="en-GB" sz="1100" b="1" u="none" strike="noStrike">
                          <a:solidFill>
                            <a:schemeClr val="tx1"/>
                          </a:solidFill>
                          <a:effectLst/>
                          <a:latin typeface="Arial" panose="020B0604020202020204" pitchFamily="34" charset="0"/>
                          <a:cs typeface="Arial" panose="020B0604020202020204" pitchFamily="34" charset="0"/>
                        </a:rPr>
                        <a:t> Foundational Sectors</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Highest share of business units</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Lowest share of business units</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2100302689"/>
                  </a:ext>
                </a:extLst>
              </a:tr>
              <a:tr h="289186">
                <a:tc>
                  <a:txBody>
                    <a:bodyPr/>
                    <a:lstStyle/>
                    <a:p>
                      <a:pPr algn="l" fontAlgn="b"/>
                      <a:r>
                        <a:rPr lang="en-GB" sz="1050" u="none" strike="noStrike">
                          <a:effectLst/>
                          <a:latin typeface="Arial" panose="020B0604020202020204" pitchFamily="34" charset="0"/>
                          <a:cs typeface="Arial" panose="020B0604020202020204" pitchFamily="34" charset="0"/>
                        </a:rPr>
                        <a:t> Advance Manufacturing and Engineering</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Breckland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527623"/>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Creative Sector</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220563"/>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Ports and Logistics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68788"/>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Space</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Broadland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583223"/>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Visitor Economy</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Broadland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1528259"/>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Construction and Development</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King's Lynn and West Norfolk</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4929652"/>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Financial Services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30123"/>
                  </a:ext>
                </a:extLst>
              </a:tr>
              <a:tr h="147406">
                <a:tc>
                  <a:txBody>
                    <a:bodyPr/>
                    <a:lstStyle/>
                    <a:p>
                      <a:pPr algn="l" fontAlgn="b"/>
                      <a:r>
                        <a:rPr lang="en-GB" sz="1050" u="none" strike="noStrike">
                          <a:effectLst/>
                          <a:latin typeface="Arial" panose="020B0604020202020204" pitchFamily="34" charset="0"/>
                          <a:cs typeface="Arial" panose="020B0604020202020204" pitchFamily="34" charset="0"/>
                        </a:rPr>
                        <a:t> Health and Social Work</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636988"/>
                  </a:ext>
                </a:extLst>
              </a:tr>
              <a:tr h="147406">
                <a:tc>
                  <a:txBody>
                    <a:bodyPr/>
                    <a:lstStyle/>
                    <a:p>
                      <a:pPr algn="l" fontAlgn="ctr"/>
                      <a:r>
                        <a:rPr lang="en-GB" sz="1050" u="none" strike="noStrike">
                          <a:effectLst/>
                          <a:latin typeface="Arial" panose="020B0604020202020204" pitchFamily="34" charset="0"/>
                          <a:cs typeface="Arial" panose="020B0604020202020204" pitchFamily="34" charset="0"/>
                        </a:rPr>
                        <a:t> Agri-Food Tech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Breckland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7605600"/>
                  </a:ext>
                </a:extLst>
              </a:tr>
              <a:tr h="147406">
                <a:tc>
                  <a:txBody>
                    <a:bodyPr/>
                    <a:lstStyle/>
                    <a:p>
                      <a:pPr algn="l" fontAlgn="ctr"/>
                      <a:r>
                        <a:rPr lang="en-GB" sz="1050" u="none" strike="noStrike">
                          <a:effectLst/>
                          <a:latin typeface="Arial" panose="020B0604020202020204" pitchFamily="34" charset="0"/>
                          <a:cs typeface="Arial" panose="020B0604020202020204" pitchFamily="34" charset="0"/>
                        </a:rPr>
                        <a:t> Digital Tech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Norwich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8400819"/>
                  </a:ext>
                </a:extLst>
              </a:tr>
              <a:tr h="147406">
                <a:tc>
                  <a:txBody>
                    <a:bodyPr/>
                    <a:lstStyle/>
                    <a:p>
                      <a:pPr algn="l" fontAlgn="ctr"/>
                      <a:r>
                        <a:rPr lang="en-GB" sz="1050" u="none" strike="noStrike">
                          <a:effectLst/>
                          <a:latin typeface="Arial" panose="020B0604020202020204" pitchFamily="34" charset="0"/>
                          <a:cs typeface="Arial" panose="020B0604020202020204" pitchFamily="34" charset="0"/>
                        </a:rPr>
                        <a:t> Energy</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Breckland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Broadland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7428341"/>
                  </a:ext>
                </a:extLst>
              </a:tr>
              <a:tr h="147406">
                <a:tc>
                  <a:txBody>
                    <a:bodyPr/>
                    <a:lstStyle/>
                    <a:p>
                      <a:pPr algn="l" fontAlgn="ctr"/>
                      <a:r>
                        <a:rPr lang="en-GB" sz="1050" u="none" strike="noStrike">
                          <a:effectLst/>
                          <a:latin typeface="Arial" panose="020B0604020202020204" pitchFamily="34" charset="0"/>
                          <a:cs typeface="Arial" panose="020B0604020202020204" pitchFamily="34" charset="0"/>
                        </a:rPr>
                        <a:t> Life Sciences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South Norfolk</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50" u="none" strike="noStrike">
                          <a:effectLst/>
                          <a:latin typeface="Arial" panose="020B0604020202020204" pitchFamily="34" charset="0"/>
                          <a:cs typeface="Arial" panose="020B0604020202020204" pitchFamily="34" charset="0"/>
                        </a:rPr>
                        <a:t>Great Yarmouth</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5762943"/>
                  </a:ext>
                </a:extLst>
              </a:tr>
            </a:tbl>
          </a:graphicData>
        </a:graphic>
      </p:graphicFrame>
      <p:graphicFrame>
        <p:nvGraphicFramePr>
          <p:cNvPr id="2" name="Chart 1" descr="Percentage of business sectors by district">
            <a:extLst>
              <a:ext uri="{FF2B5EF4-FFF2-40B4-BE49-F238E27FC236}">
                <a16:creationId xmlns:a16="http://schemas.microsoft.com/office/drawing/2014/main" id="{7F1921D7-8E55-02FC-DE84-83EECC0E0B09}"/>
              </a:ext>
            </a:extLst>
          </p:cNvPr>
          <p:cNvGraphicFramePr>
            <a:graphicFrameLocks/>
          </p:cNvGraphicFramePr>
          <p:nvPr>
            <p:extLst>
              <p:ext uri="{D42A27DB-BD31-4B8C-83A1-F6EECF244321}">
                <p14:modId xmlns:p14="http://schemas.microsoft.com/office/powerpoint/2010/main" val="2203836609"/>
              </p:ext>
            </p:extLst>
          </p:nvPr>
        </p:nvGraphicFramePr>
        <p:xfrm>
          <a:off x="136839" y="2774199"/>
          <a:ext cx="11730181" cy="37678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6D222EA-82F0-B469-CD23-6EA31AA9E3FA}"/>
              </a:ext>
            </a:extLst>
          </p:cNvPr>
          <p:cNvSpPr txBox="1"/>
          <p:nvPr/>
        </p:nvSpPr>
        <p:spPr>
          <a:xfrm>
            <a:off x="58766" y="6590144"/>
            <a:ext cx="8161956"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Nomis - Official Census and Labour Market Statistics (nomisweb.co.uk)</a:t>
            </a:r>
            <a:r>
              <a:rPr lang="en-GB" sz="1200">
                <a:latin typeface="Arial" panose="020B0604020202020204" pitchFamily="34" charset="0"/>
                <a:cs typeface="Arial" panose="020B0604020202020204" pitchFamily="34" charset="0"/>
              </a:rPr>
              <a:t> - </a:t>
            </a:r>
            <a:r>
              <a:rPr lang="en-GB" sz="1200" i="0" u="none" strike="noStrike">
                <a:solidFill>
                  <a:srgbClr val="404040"/>
                </a:solidFill>
                <a:effectLst/>
                <a:latin typeface="Arial" panose="020B0604020202020204" pitchFamily="34" charset="0"/>
                <a:cs typeface="Arial" panose="020B0604020202020204" pitchFamily="34" charset="0"/>
              </a:rPr>
              <a:t>UK Business Counts (local units)</a:t>
            </a:r>
          </a:p>
        </p:txBody>
      </p:sp>
      <p:pic>
        <p:nvPicPr>
          <p:cNvPr id="4" name="Picture 3">
            <a:extLst>
              <a:ext uri="{FF2B5EF4-FFF2-40B4-BE49-F238E27FC236}">
                <a16:creationId xmlns:a16="http://schemas.microsoft.com/office/drawing/2014/main" id="{A6C53853-4378-A267-BD31-1DFEC7E54E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a:ln>
            <a:solidFill>
              <a:schemeClr val="bg1"/>
            </a:solidFill>
          </a:ln>
        </p:spPr>
      </p:pic>
    </p:spTree>
    <p:extLst>
      <p:ext uri="{BB962C8B-B14F-4D97-AF65-F5344CB8AC3E}">
        <p14:creationId xmlns:p14="http://schemas.microsoft.com/office/powerpoint/2010/main" val="1620391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B2A1EE-3DD0-C1F3-F836-FB1F5A683B49}"/>
              </a:ext>
            </a:extLst>
          </p:cNvPr>
          <p:cNvSpPr txBox="1">
            <a:spLocks noGrp="1"/>
          </p:cNvSpPr>
          <p:nvPr>
            <p:ph type="title" idx="4294967295"/>
          </p:nvPr>
        </p:nvSpPr>
        <p:spPr>
          <a:xfrm>
            <a:off x="191650" y="262236"/>
            <a:ext cx="7876201" cy="43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Gross Value Added (GVA)</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48C07EC6-8C66-FB2D-8D36-5498AA38C9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24619" y="5864265"/>
            <a:ext cx="1232498" cy="875819"/>
          </a:xfrm>
          <a:prstGeom prst="rect">
            <a:avLst/>
          </a:prstGeom>
          <a:ln>
            <a:solidFill>
              <a:schemeClr val="bg1"/>
            </a:solidFill>
          </a:ln>
        </p:spPr>
      </p:pic>
      <p:sp>
        <p:nvSpPr>
          <p:cNvPr id="9" name="TextBox 8">
            <a:extLst>
              <a:ext uri="{FF2B5EF4-FFF2-40B4-BE49-F238E27FC236}">
                <a16:creationId xmlns:a16="http://schemas.microsoft.com/office/drawing/2014/main" id="{D5AAECF7-0501-F85D-5A8E-428AB749EDB8}"/>
              </a:ext>
            </a:extLst>
          </p:cNvPr>
          <p:cNvSpPr txBox="1"/>
          <p:nvPr/>
        </p:nvSpPr>
        <p:spPr>
          <a:xfrm>
            <a:off x="315390" y="936010"/>
            <a:ext cx="5503519" cy="2308324"/>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Agri-Food Tech </a:t>
            </a:r>
            <a:r>
              <a:rPr lang="en-GB" sz="1200" i="0">
                <a:effectLst/>
                <a:latin typeface="Arial" panose="020B0604020202020204" pitchFamily="34" charset="0"/>
                <a:cs typeface="Arial" panose="020B0604020202020204" pitchFamily="34" charset="0"/>
              </a:rPr>
              <a:t>sector</a:t>
            </a:r>
            <a:r>
              <a:rPr lang="en-GB" sz="1200" b="1" i="0">
                <a:effectLst/>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has the highest GVA in North Norfolk (£0.53 B) occupying a share of 20%, followed by  Visitor Economy at 19%.</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Space sector </a:t>
            </a:r>
            <a:r>
              <a:rPr lang="en-GB" sz="1200">
                <a:latin typeface="Arial" panose="020B0604020202020204" pitchFamily="34" charset="0"/>
                <a:cs typeface="Arial" panose="020B0604020202020204" pitchFamily="34" charset="0"/>
              </a:rPr>
              <a:t>occupies the least GVA share with a value of £0.5 million followed by </a:t>
            </a:r>
            <a:r>
              <a:rPr lang="en-GB" sz="1200" b="1">
                <a:latin typeface="Arial" panose="020B0604020202020204" pitchFamily="34" charset="0"/>
                <a:cs typeface="Arial" panose="020B0604020202020204" pitchFamily="34" charset="0"/>
              </a:rPr>
              <a:t>Financial Services and Insurances</a:t>
            </a:r>
            <a:r>
              <a:rPr lang="en-GB" sz="1200">
                <a:latin typeface="Arial" panose="020B0604020202020204" pitchFamily="34" charset="0"/>
                <a:cs typeface="Arial" panose="020B0604020202020204" pitchFamily="34" charset="0"/>
              </a:rPr>
              <a:t> sector (1%) and Life-Sciences at 2%.</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GVA per head (calculated by GVA per number of jobs) is the highest in the </a:t>
            </a:r>
            <a:r>
              <a:rPr lang="en-GB" sz="1200" b="1">
                <a:latin typeface="Arial" panose="020B0604020202020204" pitchFamily="34" charset="0"/>
                <a:cs typeface="Arial" panose="020B0604020202020204" pitchFamily="34" charset="0"/>
              </a:rPr>
              <a:t>Energy </a:t>
            </a:r>
            <a:r>
              <a:rPr lang="en-GB" sz="1200">
                <a:latin typeface="Arial" panose="020B0604020202020204" pitchFamily="34" charset="0"/>
                <a:cs typeface="Arial" panose="020B0604020202020204" pitchFamily="34" charset="0"/>
              </a:rPr>
              <a:t>sector</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(£308,800), followed by </a:t>
            </a:r>
            <a:r>
              <a:rPr lang="en-GB" sz="1200" b="1">
                <a:latin typeface="Arial" panose="020B0604020202020204" pitchFamily="34" charset="0"/>
                <a:cs typeface="Arial" panose="020B0604020202020204" pitchFamily="34" charset="0"/>
              </a:rPr>
              <a:t>Digital-Tech </a:t>
            </a:r>
            <a:r>
              <a:rPr lang="en-GB" sz="1200">
                <a:latin typeface="Arial" panose="020B0604020202020204" pitchFamily="34" charset="0"/>
                <a:cs typeface="Arial" panose="020B0604020202020204" pitchFamily="34" charset="0"/>
              </a:rPr>
              <a:t>sector</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(£39,500).</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GVA per head is least in the </a:t>
            </a:r>
            <a:r>
              <a:rPr lang="en-GB" sz="1200" b="1">
                <a:latin typeface="Arial" panose="020B0604020202020204" pitchFamily="34" charset="0"/>
                <a:cs typeface="Arial" panose="020B0604020202020204" pitchFamily="34" charset="0"/>
              </a:rPr>
              <a:t>Space </a:t>
            </a:r>
            <a:r>
              <a:rPr lang="en-GB" sz="1200">
                <a:latin typeface="Arial" panose="020B0604020202020204" pitchFamily="34" charset="0"/>
                <a:cs typeface="Arial" panose="020B0604020202020204" pitchFamily="34" charset="0"/>
              </a:rPr>
              <a:t>sector</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with a value of £16,000, followed by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at £17,500.</a:t>
            </a:r>
            <a:endParaRPr lang="en-GB" sz="1200" b="1">
              <a:latin typeface="Arial" panose="020B0604020202020204" pitchFamily="34" charset="0"/>
              <a:cs typeface="Arial" panose="020B0604020202020204" pitchFamily="34" charset="0"/>
            </a:endParaRPr>
          </a:p>
        </p:txBody>
      </p:sp>
      <p:graphicFrame>
        <p:nvGraphicFramePr>
          <p:cNvPr id="8" name="Chart 7" descr="Bar chart showing the total Gros Value Added per head in North Norfolk.">
            <a:extLst>
              <a:ext uri="{FF2B5EF4-FFF2-40B4-BE49-F238E27FC236}">
                <a16:creationId xmlns:a16="http://schemas.microsoft.com/office/drawing/2014/main" id="{2ED3D34F-03C5-B398-0113-7E8F1FAE741B}"/>
              </a:ext>
            </a:extLst>
          </p:cNvPr>
          <p:cNvGraphicFramePr>
            <a:graphicFrameLocks/>
          </p:cNvGraphicFramePr>
          <p:nvPr>
            <p:extLst>
              <p:ext uri="{D42A27DB-BD31-4B8C-83A1-F6EECF244321}">
                <p14:modId xmlns:p14="http://schemas.microsoft.com/office/powerpoint/2010/main" val="55637211"/>
              </p:ext>
            </p:extLst>
          </p:nvPr>
        </p:nvGraphicFramePr>
        <p:xfrm>
          <a:off x="85117" y="3506680"/>
          <a:ext cx="6463600" cy="314900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D508D92-8665-C6AD-5998-C8D1F23850D9}"/>
              </a:ext>
            </a:extLst>
          </p:cNvPr>
          <p:cNvSpPr txBox="1"/>
          <p:nvPr/>
        </p:nvSpPr>
        <p:spPr>
          <a:xfrm>
            <a:off x="6655250" y="270622"/>
            <a:ext cx="4692073" cy="461665"/>
          </a:xfrm>
          <a:prstGeom prst="rect">
            <a:avLst/>
          </a:prstGeom>
          <a:noFill/>
          <a:ln w="12700">
            <a:solidFill>
              <a:schemeClr val="tx1"/>
            </a:solidFill>
          </a:ln>
        </p:spPr>
        <p:txBody>
          <a:bodyPr wrap="square" rtlCol="0">
            <a:spAutoFit/>
          </a:bodyPr>
          <a:lstStyle/>
          <a:p>
            <a:r>
              <a:rPr lang="en-GB" sz="1200" b="1" i="0">
                <a:effectLst/>
                <a:latin typeface="Arial" panose="020B0604020202020204" pitchFamily="34" charset="0"/>
                <a:cs typeface="Arial" panose="020B0604020202020204" pitchFamily="34" charset="0"/>
              </a:rPr>
              <a:t>Gross value added</a:t>
            </a:r>
            <a:r>
              <a:rPr lang="en-GB" sz="1200" b="0" i="0">
                <a:effectLst/>
                <a:latin typeface="Arial" panose="020B0604020202020204" pitchFamily="34" charset="0"/>
                <a:cs typeface="Arial" panose="020B0604020202020204" pitchFamily="34" charset="0"/>
              </a:rPr>
              <a:t> (</a:t>
            </a:r>
            <a:r>
              <a:rPr lang="en-GB" sz="1200" b="1" i="0">
                <a:effectLst/>
                <a:latin typeface="Arial" panose="020B0604020202020204" pitchFamily="34" charset="0"/>
                <a:cs typeface="Arial" panose="020B0604020202020204" pitchFamily="34" charset="0"/>
              </a:rPr>
              <a:t>GVA</a:t>
            </a:r>
            <a:r>
              <a:rPr lang="en-GB" sz="1200" b="0" i="0">
                <a:effectLst/>
                <a:latin typeface="Arial" panose="020B0604020202020204" pitchFamily="34" charset="0"/>
                <a:cs typeface="Arial" panose="020B0604020202020204" pitchFamily="34" charset="0"/>
              </a:rPr>
              <a:t>), which is the value generated by any unit engaged in the production of goods and services.</a:t>
            </a:r>
            <a:endParaRPr lang="en-GB" sz="1200">
              <a:latin typeface="Arial" panose="020B0604020202020204" pitchFamily="34" charset="0"/>
              <a:cs typeface="Arial" panose="020B0604020202020204" pitchFamily="34" charset="0"/>
            </a:endParaRPr>
          </a:p>
        </p:txBody>
      </p:sp>
      <p:graphicFrame>
        <p:nvGraphicFramePr>
          <p:cNvPr id="6" name="Chart 5" descr="Pie chart showing gross value added by sector in North Norfolk. ">
            <a:extLst>
              <a:ext uri="{FF2B5EF4-FFF2-40B4-BE49-F238E27FC236}">
                <a16:creationId xmlns:a16="http://schemas.microsoft.com/office/drawing/2014/main" id="{F695796B-2D21-3675-72FB-AAC59F9D8CDA}"/>
              </a:ext>
            </a:extLst>
          </p:cNvPr>
          <p:cNvGraphicFramePr>
            <a:graphicFrameLocks/>
          </p:cNvGraphicFramePr>
          <p:nvPr>
            <p:extLst>
              <p:ext uri="{D42A27DB-BD31-4B8C-83A1-F6EECF244321}">
                <p14:modId xmlns:p14="http://schemas.microsoft.com/office/powerpoint/2010/main" val="10806603"/>
              </p:ext>
            </p:extLst>
          </p:nvPr>
        </p:nvGraphicFramePr>
        <p:xfrm>
          <a:off x="6084338" y="868683"/>
          <a:ext cx="5862062" cy="5434463"/>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412DAFE-406A-96BA-23FE-D7AAEEF8F91F}"/>
              </a:ext>
            </a:extLst>
          </p:cNvPr>
          <p:cNvSpPr txBox="1"/>
          <p:nvPr/>
        </p:nvSpPr>
        <p:spPr>
          <a:xfrm>
            <a:off x="76920" y="6553198"/>
            <a:ext cx="5150543"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6"/>
              </a:rPr>
              <a:t>Lightcast</a:t>
            </a:r>
            <a:endParaRPr lang="en-GB" sz="1200" i="0" u="none" strike="noStrike">
              <a:solidFill>
                <a:srgbClr val="40404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38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Population</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descr="East of England population density map 2021">
            <a:extLst>
              <a:ext uri="{FF2B5EF4-FFF2-40B4-BE49-F238E27FC236}">
                <a16:creationId xmlns:a16="http://schemas.microsoft.com/office/drawing/2014/main" id="{8078AE15-2BEF-7BAE-2DD7-EE1831DD7537}"/>
              </a:ext>
            </a:extLst>
          </p:cNvPr>
          <p:cNvGrpSpPr/>
          <p:nvPr/>
        </p:nvGrpSpPr>
        <p:grpSpPr>
          <a:xfrm>
            <a:off x="193643" y="1087329"/>
            <a:ext cx="6094144" cy="5375116"/>
            <a:chOff x="-3534" y="-327933"/>
            <a:chExt cx="5731510" cy="4740559"/>
          </a:xfrm>
        </p:grpSpPr>
        <p:pic>
          <p:nvPicPr>
            <p:cNvPr id="3" name="Picture 2">
              <a:extLst>
                <a:ext uri="{FF2B5EF4-FFF2-40B4-BE49-F238E27FC236}">
                  <a16:creationId xmlns:a16="http://schemas.microsoft.com/office/drawing/2014/main" id="{BB093B0D-F32F-5DB3-03D2-3E893591A031}"/>
                </a:ext>
              </a:extLst>
            </p:cNvPr>
            <p:cNvPicPr>
              <a:picLocks noChangeAspect="1"/>
            </p:cNvPicPr>
            <p:nvPr/>
          </p:nvPicPr>
          <p:blipFill rotWithShape="1">
            <a:blip r:embed="rId2">
              <a:extLst>
                <a:ext uri="{28A0092B-C50C-407E-A947-70E740481C1C}">
                  <a14:useLocalDpi xmlns:a14="http://schemas.microsoft.com/office/drawing/2010/main" val="0"/>
                </a:ext>
              </a:extLst>
            </a:blip>
            <a:srcRect l="23368" r="23365"/>
            <a:stretch/>
          </p:blipFill>
          <p:spPr bwMode="auto">
            <a:xfrm>
              <a:off x="341905" y="160666"/>
              <a:ext cx="5040630" cy="4251960"/>
            </a:xfrm>
            <a:prstGeom prst="rect">
              <a:avLst/>
            </a:prstGeom>
            <a:noFill/>
            <a:ln>
              <a:noFill/>
            </a:ln>
            <a:extLst>
              <a:ext uri="{53640926-AAD7-44D8-BBD7-CCE9431645EC}">
                <a14:shadowObscured xmlns:a14="http://schemas.microsoft.com/office/drawing/2010/main"/>
              </a:ext>
            </a:extLst>
          </p:spPr>
        </p:pic>
        <p:sp>
          <p:nvSpPr>
            <p:cNvPr id="6" name="Text Box 57">
              <a:extLst>
                <a:ext uri="{FF2B5EF4-FFF2-40B4-BE49-F238E27FC236}">
                  <a16:creationId xmlns:a16="http://schemas.microsoft.com/office/drawing/2014/main" id="{6FC1550E-949A-4464-F12C-B476722BF95F}"/>
                </a:ext>
              </a:extLst>
            </p:cNvPr>
            <p:cNvSpPr txBox="1"/>
            <p:nvPr/>
          </p:nvSpPr>
          <p:spPr>
            <a:xfrm>
              <a:off x="-3534" y="-327933"/>
              <a:ext cx="5731510" cy="3710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r>
                <a:rPr lang="en-GB" sz="1200" b="1">
                  <a:effectLst/>
                  <a:latin typeface="Arial" panose="020B0604020202020204" pitchFamily="34" charset="0"/>
                  <a:ea typeface="Arial" panose="020B0604020202020204" pitchFamily="34" charset="0"/>
                  <a:cs typeface="Arial" panose="020B0604020202020204" pitchFamily="34" charset="0"/>
                </a:rPr>
                <a:t>Population density (number of usual residents per square kilometre) within East of England by local authority district, 2021</a:t>
              </a:r>
              <a:endParaRPr lang="en-GB" sz="1200">
                <a:effectLst/>
                <a:latin typeface="Arial" panose="020B0604020202020204" pitchFamily="34" charset="0"/>
                <a:ea typeface="Arial" panose="020B0604020202020204" pitchFamily="34" charset="0"/>
                <a:cs typeface="Arial" panose="020B0604020202020204" pitchFamily="34" charset="0"/>
              </a:endParaRPr>
            </a:p>
          </p:txBody>
        </p:sp>
      </p:grpSp>
      <p:pic>
        <p:nvPicPr>
          <p:cNvPr id="16" name="Picture 15" descr="Age profile Norfolk compared to England">
            <a:extLst>
              <a:ext uri="{FF2B5EF4-FFF2-40B4-BE49-F238E27FC236}">
                <a16:creationId xmlns:a16="http://schemas.microsoft.com/office/drawing/2014/main" id="{F24E36CF-5864-B587-9452-4CFCCF499413}"/>
              </a:ext>
            </a:extLst>
          </p:cNvPr>
          <p:cNvPicPr>
            <a:picLocks noChangeAspect="1"/>
          </p:cNvPicPr>
          <p:nvPr/>
        </p:nvPicPr>
        <p:blipFill>
          <a:blip r:embed="rId3"/>
          <a:stretch>
            <a:fillRect/>
          </a:stretch>
        </p:blipFill>
        <p:spPr>
          <a:xfrm>
            <a:off x="5575460" y="1732358"/>
            <a:ext cx="2340000" cy="1696642"/>
          </a:xfrm>
          <a:prstGeom prst="rect">
            <a:avLst/>
          </a:prstGeom>
          <a:ln>
            <a:solidFill>
              <a:schemeClr val="tx1"/>
            </a:solidFill>
          </a:ln>
        </p:spPr>
      </p:pic>
      <p:pic>
        <p:nvPicPr>
          <p:cNvPr id="18" name="Picture 17" descr="Percentage of Males and Females in Norfolk compared to England">
            <a:extLst>
              <a:ext uri="{FF2B5EF4-FFF2-40B4-BE49-F238E27FC236}">
                <a16:creationId xmlns:a16="http://schemas.microsoft.com/office/drawing/2014/main" id="{657D24EF-2FC0-8EFC-32A1-720719310AB0}"/>
              </a:ext>
            </a:extLst>
          </p:cNvPr>
          <p:cNvPicPr>
            <a:picLocks noChangeAspect="1"/>
          </p:cNvPicPr>
          <p:nvPr/>
        </p:nvPicPr>
        <p:blipFill>
          <a:blip r:embed="rId4"/>
          <a:stretch>
            <a:fillRect/>
          </a:stretch>
        </p:blipFill>
        <p:spPr>
          <a:xfrm>
            <a:off x="5600502" y="3979964"/>
            <a:ext cx="2340000" cy="1499418"/>
          </a:xfrm>
          <a:prstGeom prst="rect">
            <a:avLst/>
          </a:prstGeom>
          <a:ln>
            <a:solidFill>
              <a:schemeClr val="tx1"/>
            </a:solidFill>
          </a:ln>
        </p:spPr>
      </p:pic>
      <p:sp>
        <p:nvSpPr>
          <p:cNvPr id="5" name="TextBox 4">
            <a:extLst>
              <a:ext uri="{FF2B5EF4-FFF2-40B4-BE49-F238E27FC236}">
                <a16:creationId xmlns:a16="http://schemas.microsoft.com/office/drawing/2014/main" id="{BB637061-3B19-430B-9331-E2266382A989}"/>
              </a:ext>
            </a:extLst>
          </p:cNvPr>
          <p:cNvSpPr txBox="1"/>
          <p:nvPr/>
        </p:nvSpPr>
        <p:spPr>
          <a:xfrm>
            <a:off x="8080678" y="2274838"/>
            <a:ext cx="3907190" cy="2123658"/>
          </a:xfrm>
          <a:prstGeom prst="rect">
            <a:avLst/>
          </a:prstGeom>
          <a:noFill/>
          <a:ln w="12700">
            <a:solidFill>
              <a:schemeClr val="tx1"/>
            </a:solidFill>
          </a:ln>
        </p:spPr>
        <p:txBody>
          <a:bodyPr wrap="square" lIns="91440" tIns="45720" rIns="91440" bIns="45720" anchor="t">
            <a:spAutoFit/>
          </a:bodyPr>
          <a:lstStyle/>
          <a:p>
            <a:pPr marL="171450" indent="-171450" fontAlgn="base">
              <a:buFont typeface="Arial" panose="020B0604020202020204" pitchFamily="34" charset="0"/>
              <a:buChar char="•"/>
            </a:pPr>
            <a:r>
              <a:rPr lang="en-GB" sz="1200">
                <a:effectLst/>
                <a:latin typeface="Arial"/>
                <a:ea typeface="Times New Roman" panose="02020603050405020304" pitchFamily="18" charset="0"/>
                <a:cs typeface="Arial"/>
              </a:rPr>
              <a:t>Norfolk has </a:t>
            </a:r>
            <a:r>
              <a:rPr lang="en-GB" sz="1200">
                <a:latin typeface="Arial"/>
                <a:ea typeface="Times New Roman" panose="02020603050405020304" pitchFamily="18" charset="0"/>
                <a:cs typeface="Arial"/>
              </a:rPr>
              <a:t>an</a:t>
            </a:r>
            <a:r>
              <a:rPr lang="en-GB" sz="1200">
                <a:effectLst/>
                <a:latin typeface="Arial"/>
                <a:ea typeface="Times New Roman" panose="02020603050405020304" pitchFamily="18" charset="0"/>
                <a:cs typeface="Arial"/>
              </a:rPr>
              <a:t> </a:t>
            </a:r>
            <a:r>
              <a:rPr lang="en-GB" sz="1200">
                <a:latin typeface="Arial"/>
                <a:ea typeface="Times New Roman" panose="02020603050405020304" pitchFamily="18" charset="0"/>
                <a:cs typeface="Arial"/>
              </a:rPr>
              <a:t>estimated </a:t>
            </a:r>
            <a:r>
              <a:rPr lang="en-GB" sz="1200">
                <a:effectLst/>
                <a:latin typeface="Arial"/>
                <a:ea typeface="Times New Roman" panose="02020603050405020304" pitchFamily="18" charset="0"/>
                <a:cs typeface="Arial"/>
              </a:rPr>
              <a:t>population of </a:t>
            </a:r>
            <a:r>
              <a:rPr lang="en-GB" sz="1200">
                <a:latin typeface="Arial"/>
                <a:ea typeface="Times New Roman" panose="02020603050405020304" pitchFamily="18" charset="0"/>
                <a:cs typeface="Arial"/>
              </a:rPr>
              <a:t>around 916,100 people.</a:t>
            </a:r>
            <a:endParaRPr lang="en-GB" sz="1200">
              <a:effectLst/>
              <a:latin typeface="Arial"/>
              <a:ea typeface="Times New Roman" panose="02020603050405020304" pitchFamily="18" charset="0"/>
              <a:cs typeface="Arial"/>
            </a:endParaRPr>
          </a:p>
          <a:p>
            <a:pPr marL="171450" indent="-171450">
              <a:buFont typeface="Arial" panose="020B0604020202020204" pitchFamily="34" charset="0"/>
              <a:buChar char="•"/>
            </a:pPr>
            <a:endParaRPr lang="en-GB" sz="1200">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200">
                <a:latin typeface="Arial"/>
                <a:ea typeface="Times New Roman" panose="02020603050405020304" pitchFamily="18" charset="0"/>
                <a:cs typeface="Arial"/>
              </a:rPr>
              <a:t>Norfolk’s population has a much older age profile than England as a whole, with 24.4% aged 65 and over, compared with 18.4% for England.</a:t>
            </a:r>
            <a:endParaRPr lang="en-GB" sz="1200">
              <a:latin typeface="Arial" panose="020B0604020202020204" pitchFamily="34" charset="0"/>
              <a:ea typeface="Times New Roman" panose="02020603050405020304" pitchFamily="18" charset="0"/>
              <a:cs typeface="Arial" panose="020B0604020202020204" pitchFamily="34" charset="0"/>
            </a:endParaRPr>
          </a:p>
          <a:p>
            <a:pPr marL="171450" indent="-171450" fontAlgn="base">
              <a:buFont typeface="Arial" panose="020B0604020202020204" pitchFamily="34" charset="0"/>
              <a:buChar char="•"/>
            </a:pPr>
            <a:endParaRPr lang="en-GB" sz="1200">
              <a:latin typeface="Arial" panose="020B0604020202020204" pitchFamily="34" charset="0"/>
              <a:ea typeface="Times New Roman" panose="02020603050405020304" pitchFamily="18" charset="0"/>
              <a:cs typeface="Arial" panose="020B0604020202020204" pitchFamily="34" charset="0"/>
            </a:endParaRPr>
          </a:p>
          <a:p>
            <a:pPr marL="171450" indent="-171450" fontAlgn="base">
              <a:buFont typeface="Arial" panose="020B0604020202020204" pitchFamily="34" charset="0"/>
              <a:buChar char="•"/>
            </a:pPr>
            <a:r>
              <a:rPr lang="en-GB" sz="1200">
                <a:latin typeface="Arial"/>
                <a:cs typeface="Arial"/>
              </a:rPr>
              <a:t>Norfolk's population aged 65 and over are more concentrated within the rural and coastal parts of the county, in contrast to the working age and younger residents being within the more urban areas. </a:t>
            </a:r>
            <a:endParaRPr lang="en-GB" sz="120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E5487F4-7B65-5580-E756-8EC62AE338FC}"/>
              </a:ext>
            </a:extLst>
          </p:cNvPr>
          <p:cNvSpPr txBox="1"/>
          <p:nvPr/>
        </p:nvSpPr>
        <p:spPr>
          <a:xfrm>
            <a:off x="58765" y="6585154"/>
            <a:ext cx="9094760" cy="461665"/>
          </a:xfrm>
          <a:prstGeom prst="rect">
            <a:avLst/>
          </a:prstGeom>
          <a:noFill/>
        </p:spPr>
        <p:txBody>
          <a:bodyPr wrap="square" lIns="91440" tIns="45720" rIns="91440" bIns="45720" rtlCol="0" anchor="t">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Norfolk Population Overview August 2023 (norfolkinsight.org.uk)</a:t>
            </a:r>
            <a:r>
              <a:rPr lang="en-GB" sz="1200">
                <a:latin typeface="Arial" panose="020B0604020202020204" pitchFamily="34" charset="0"/>
                <a:cs typeface="Arial" panose="020B0604020202020204" pitchFamily="34" charset="0"/>
              </a:rPr>
              <a:t> &amp; </a:t>
            </a:r>
            <a:r>
              <a:rPr lang="en-GB" sz="1200">
                <a:latin typeface="Arial" panose="020B0604020202020204" pitchFamily="34" charset="0"/>
                <a:cs typeface="Arial" panose="020B0604020202020204" pitchFamily="34" charset="0"/>
                <a:hlinkClick r:id="rId6"/>
              </a:rPr>
              <a:t>Build a custom area profile - Census 2021, ONS</a:t>
            </a:r>
            <a:r>
              <a:rPr lang="en-GB" sz="120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A5C06496-75C3-026F-F457-4FF724625D5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824619" y="5864265"/>
            <a:ext cx="1232498" cy="875819"/>
          </a:xfrm>
          <a:prstGeom prst="rect">
            <a:avLst/>
          </a:prstGeom>
        </p:spPr>
      </p:pic>
    </p:spTree>
    <p:extLst>
      <p:ext uri="{BB962C8B-B14F-4D97-AF65-F5344CB8AC3E}">
        <p14:creationId xmlns:p14="http://schemas.microsoft.com/office/powerpoint/2010/main" val="104214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4C3E9-7EB4-4144-5995-3428708DEE9B}"/>
              </a:ext>
            </a:extLst>
          </p:cNvPr>
          <p:cNvSpPr txBox="1">
            <a:spLocks noGrp="1"/>
          </p:cNvSpPr>
          <p:nvPr>
            <p:ph type="title" idx="4294967295"/>
          </p:nvPr>
        </p:nvSpPr>
        <p:spPr>
          <a:xfrm>
            <a:off x="114730" y="285159"/>
            <a:ext cx="7876201" cy="43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Jobs and Average Wages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03F4D88E-C44E-F7C4-8D2A-AA45DD8E003E}"/>
              </a:ext>
            </a:extLst>
          </p:cNvPr>
          <p:cNvSpPr txBox="1"/>
          <p:nvPr/>
        </p:nvSpPr>
        <p:spPr>
          <a:xfrm>
            <a:off x="278444" y="948308"/>
            <a:ext cx="11553338" cy="1754326"/>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a:t>
            </a:r>
            <a:r>
              <a:rPr lang="en-GB" sz="1200" b="1">
                <a:latin typeface="Arial" panose="020B0604020202020204" pitchFamily="34" charset="0"/>
                <a:cs typeface="Arial" panose="020B0604020202020204" pitchFamily="34" charset="0"/>
              </a:rPr>
              <a:t> Space</a:t>
            </a:r>
            <a:r>
              <a:rPr lang="en-GB" sz="1200" b="1" i="0">
                <a:effectLst/>
                <a:latin typeface="Arial" panose="020B0604020202020204" pitchFamily="34" charset="0"/>
                <a:cs typeface="Arial" panose="020B0604020202020204" pitchFamily="34" charset="0"/>
              </a:rPr>
              <a:t> </a:t>
            </a:r>
            <a:r>
              <a:rPr lang="en-GB" sz="1200" i="0">
                <a:effectLst/>
                <a:latin typeface="Arial" panose="020B0604020202020204" pitchFamily="34" charset="0"/>
                <a:cs typeface="Arial" panose="020B0604020202020204" pitchFamily="34" charset="0"/>
              </a:rPr>
              <a:t>sector</a:t>
            </a:r>
            <a:r>
              <a:rPr lang="en-GB" sz="1200" b="1" i="0">
                <a:effectLst/>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provides the highest average wages (£48,900k) among the foundational sectors, followed by </a:t>
            </a:r>
            <a:r>
              <a:rPr lang="en-GB" sz="1200" b="1" i="0">
                <a:effectLst/>
                <a:latin typeface="Arial" panose="020B0604020202020204" pitchFamily="34" charset="0"/>
                <a:cs typeface="Arial" panose="020B0604020202020204" pitchFamily="34" charset="0"/>
              </a:rPr>
              <a:t>Energy </a:t>
            </a:r>
            <a:r>
              <a:rPr lang="en-GB" sz="1200" b="0" i="0">
                <a:effectLst/>
                <a:latin typeface="Arial" panose="020B0604020202020204" pitchFamily="34" charset="0"/>
                <a:cs typeface="Arial" panose="020B0604020202020204" pitchFamily="34" charset="0"/>
              </a:rPr>
              <a:t>(£44,000).</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sector has the lowest average wages in North Norfolk (£19,900).</a:t>
            </a:r>
          </a:p>
          <a:p>
            <a:endParaRPr lang="en-GB" sz="1200" b="1">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a:t>
            </a:r>
            <a:r>
              <a:rPr lang="en-GB" sz="1200" b="1">
                <a:latin typeface="Arial" panose="020B0604020202020204" pitchFamily="34" charset="0"/>
                <a:cs typeface="Arial" panose="020B0604020202020204" pitchFamily="34" charset="0"/>
              </a:rPr>
              <a:t> Space </a:t>
            </a:r>
            <a:r>
              <a:rPr lang="en-GB" sz="1200">
                <a:latin typeface="Arial" panose="020B0604020202020204" pitchFamily="34" charset="0"/>
                <a:cs typeface="Arial" panose="020B0604020202020204" pitchFamily="34" charset="0"/>
              </a:rPr>
              <a:t>sector has the lowest number of jobs available in North Norfolk (34 jobs), followed by </a:t>
            </a:r>
            <a:r>
              <a:rPr lang="en-GB" sz="1200" b="1">
                <a:latin typeface="Arial" panose="020B0604020202020204" pitchFamily="34" charset="0"/>
                <a:cs typeface="Arial" panose="020B0604020202020204" pitchFamily="34" charset="0"/>
              </a:rPr>
              <a:t>Energy </a:t>
            </a:r>
            <a:r>
              <a:rPr lang="en-GB" sz="1200">
                <a:latin typeface="Arial" panose="020B0604020202020204" pitchFamily="34" charset="0"/>
                <a:cs typeface="Arial" panose="020B0604020202020204" pitchFamily="34" charset="0"/>
              </a:rPr>
              <a:t>at 321 jobs.</a:t>
            </a:r>
          </a:p>
          <a:p>
            <a:pPr marL="171450" indent="-171450">
              <a:buFont typeface="Arial" panose="020B0604020202020204" pitchFamily="34" charset="0"/>
              <a:buChar char="•"/>
            </a:pPr>
            <a:endParaRPr lang="en-GB" sz="1200" b="1">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sector has the highest number of jobs available in North Norfolk (9016 jobs), followed by </a:t>
            </a:r>
            <a:r>
              <a:rPr lang="en-GB" sz="1200" b="1">
                <a:latin typeface="Arial" panose="020B0604020202020204" pitchFamily="34" charset="0"/>
                <a:cs typeface="Arial" panose="020B0604020202020204" pitchFamily="34" charset="0"/>
              </a:rPr>
              <a:t>Agri-food Tech </a:t>
            </a:r>
            <a:r>
              <a:rPr lang="en-GB" sz="1200">
                <a:latin typeface="Arial" panose="020B0604020202020204" pitchFamily="34" charset="0"/>
                <a:cs typeface="Arial" panose="020B0604020202020204" pitchFamily="34" charset="0"/>
              </a:rPr>
              <a:t>at 5870.</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mc:AlternateContent xmlns:mc="http://schemas.openxmlformats.org/markup-compatibility/2006" xmlns:cx2="http://schemas.microsoft.com/office/drawing/2015/10/21/chartex">
        <mc:Choice Requires="cx2">
          <p:graphicFrame>
            <p:nvGraphicFramePr>
              <p:cNvPr id="7" name="Chart 6" descr="Chart showing average wages by sector in North Norfolk. ">
                <a:extLst>
                  <a:ext uri="{FF2B5EF4-FFF2-40B4-BE49-F238E27FC236}">
                    <a16:creationId xmlns:a16="http://schemas.microsoft.com/office/drawing/2014/main" id="{3B839D45-B93C-74C2-955C-012533822C94}"/>
                  </a:ext>
                </a:extLst>
              </p:cNvPr>
              <p:cNvGraphicFramePr/>
              <p:nvPr>
                <p:extLst>
                  <p:ext uri="{D42A27DB-BD31-4B8C-83A1-F6EECF244321}">
                    <p14:modId xmlns:p14="http://schemas.microsoft.com/office/powerpoint/2010/main" val="2904127964"/>
                  </p:ext>
                </p:extLst>
              </p:nvPr>
            </p:nvGraphicFramePr>
            <p:xfrm>
              <a:off x="278444" y="2841568"/>
              <a:ext cx="5571940" cy="36036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descr="Chart showing average wages by sector in North Norfolk. ">
                <a:extLst>
                  <a:ext uri="{FF2B5EF4-FFF2-40B4-BE49-F238E27FC236}">
                    <a16:creationId xmlns:a16="http://schemas.microsoft.com/office/drawing/2014/main" id="{3B839D45-B93C-74C2-955C-012533822C94}"/>
                  </a:ext>
                </a:extLst>
              </p:cNvPr>
              <p:cNvPicPr>
                <a:picLocks noGrp="1" noRot="1" noChangeAspect="1" noMove="1" noResize="1" noEditPoints="1" noAdjustHandles="1" noChangeArrowheads="1" noChangeShapeType="1"/>
              </p:cNvPicPr>
              <p:nvPr/>
            </p:nvPicPr>
            <p:blipFill>
              <a:blip r:embed="rId4"/>
              <a:stretch>
                <a:fillRect/>
              </a:stretch>
            </p:blipFill>
            <p:spPr>
              <a:xfrm>
                <a:off x="278444" y="2841568"/>
                <a:ext cx="5571940" cy="3603620"/>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9" name="Chart 8" descr="Chart showing the number of jobs by sector in North Norfolk. ">
                <a:extLst>
                  <a:ext uri="{FF2B5EF4-FFF2-40B4-BE49-F238E27FC236}">
                    <a16:creationId xmlns:a16="http://schemas.microsoft.com/office/drawing/2014/main" id="{A8AB70BD-EFBF-2C7E-E26A-A8C6DC524A65}"/>
                  </a:ext>
                </a:extLst>
              </p:cNvPr>
              <p:cNvGraphicFramePr/>
              <p:nvPr>
                <p:extLst>
                  <p:ext uri="{D42A27DB-BD31-4B8C-83A1-F6EECF244321}">
                    <p14:modId xmlns:p14="http://schemas.microsoft.com/office/powerpoint/2010/main" val="3555635283"/>
                  </p:ext>
                </p:extLst>
              </p:nvPr>
            </p:nvGraphicFramePr>
            <p:xfrm>
              <a:off x="6259843" y="2841568"/>
              <a:ext cx="5571939" cy="360362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Chart 8" descr="Chart showing the number of jobs by sector in North Norfolk. ">
                <a:extLst>
                  <a:ext uri="{FF2B5EF4-FFF2-40B4-BE49-F238E27FC236}">
                    <a16:creationId xmlns:a16="http://schemas.microsoft.com/office/drawing/2014/main" id="{A8AB70BD-EFBF-2C7E-E26A-A8C6DC524A65}"/>
                  </a:ext>
                </a:extLst>
              </p:cNvPr>
              <p:cNvPicPr>
                <a:picLocks noGrp="1" noRot="1" noChangeAspect="1" noMove="1" noResize="1" noEditPoints="1" noAdjustHandles="1" noChangeArrowheads="1" noChangeShapeType="1"/>
              </p:cNvPicPr>
              <p:nvPr/>
            </p:nvPicPr>
            <p:blipFill>
              <a:blip r:embed="rId6"/>
              <a:stretch>
                <a:fillRect/>
              </a:stretch>
            </p:blipFill>
            <p:spPr>
              <a:xfrm>
                <a:off x="6259843" y="2841568"/>
                <a:ext cx="5571939" cy="3603620"/>
              </a:xfrm>
              <a:prstGeom prst="rect">
                <a:avLst/>
              </a:prstGeom>
            </p:spPr>
          </p:pic>
        </mc:Fallback>
      </mc:AlternateContent>
      <p:sp>
        <p:nvSpPr>
          <p:cNvPr id="5" name="TextBox 4">
            <a:extLst>
              <a:ext uri="{FF2B5EF4-FFF2-40B4-BE49-F238E27FC236}">
                <a16:creationId xmlns:a16="http://schemas.microsoft.com/office/drawing/2014/main" id="{1B05EF27-1644-AC94-C699-80AE9522F621}"/>
              </a:ext>
            </a:extLst>
          </p:cNvPr>
          <p:cNvSpPr txBox="1"/>
          <p:nvPr/>
        </p:nvSpPr>
        <p:spPr>
          <a:xfrm>
            <a:off x="0" y="6576121"/>
            <a:ext cx="5150543"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7"/>
              </a:rPr>
              <a:t>Lightcast</a:t>
            </a:r>
            <a:endParaRPr lang="en-GB" sz="1200" i="0" u="none" strike="noStrike">
              <a:solidFill>
                <a:srgbClr val="404040"/>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7A04D0E-3F44-3F80-553F-A25696F2182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24619" y="5864265"/>
            <a:ext cx="1232498" cy="875819"/>
          </a:xfrm>
          <a:prstGeom prst="rect">
            <a:avLst/>
          </a:prstGeom>
          <a:ln>
            <a:solidFill>
              <a:schemeClr val="bg1"/>
            </a:solidFill>
          </a:ln>
        </p:spPr>
      </p:pic>
    </p:spTree>
    <p:extLst>
      <p:ext uri="{BB962C8B-B14F-4D97-AF65-F5344CB8AC3E}">
        <p14:creationId xmlns:p14="http://schemas.microsoft.com/office/powerpoint/2010/main" val="29004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B11CAEB-139C-963B-1756-4EF4B20B9B65}"/>
              </a:ext>
            </a:extLst>
          </p:cNvPr>
          <p:cNvSpPr txBox="1">
            <a:spLocks noGrp="1"/>
          </p:cNvSpPr>
          <p:nvPr>
            <p:ph type="title" idx="4294967295"/>
          </p:nvPr>
        </p:nvSpPr>
        <p:spPr>
          <a:xfrm>
            <a:off x="82347" y="175492"/>
            <a:ext cx="8350097" cy="43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Location Quotient and Competitive Effect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6" name="TextBox 15">
            <a:extLst>
              <a:ext uri="{FF2B5EF4-FFF2-40B4-BE49-F238E27FC236}">
                <a16:creationId xmlns:a16="http://schemas.microsoft.com/office/drawing/2014/main" id="{0C1E7037-385B-4A79-4B28-7C3D625417EC}"/>
              </a:ext>
            </a:extLst>
          </p:cNvPr>
          <p:cNvSpPr txBox="1"/>
          <p:nvPr/>
        </p:nvSpPr>
        <p:spPr>
          <a:xfrm>
            <a:off x="284126" y="859803"/>
            <a:ext cx="7876201" cy="193899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Agri-Food Tech</a:t>
            </a:r>
            <a:r>
              <a:rPr lang="en-GB" sz="1200">
                <a:latin typeface="Arial" panose="020B0604020202020204" pitchFamily="34" charset="0"/>
                <a:cs typeface="Arial" panose="020B0604020202020204" pitchFamily="34" charset="0"/>
              </a:rPr>
              <a:t> sector has the highest location quotient (2.15) followed by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sector (1.89) in North Norfolk.</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Digital-Tech</a:t>
            </a:r>
            <a:r>
              <a:rPr lang="en-GB" sz="1200">
                <a:latin typeface="Arial" panose="020B0604020202020204" pitchFamily="34" charset="0"/>
                <a:cs typeface="Arial" panose="020B0604020202020204" pitchFamily="34" charset="0"/>
              </a:rPr>
              <a:t> sector has the lowest LQ (0.22) indicating the lack of specialization in the industry in North Norfolk.</a:t>
            </a:r>
          </a:p>
          <a:p>
            <a:pPr marL="171450" indent="-171450">
              <a:buFont typeface="Arial" panose="020B0604020202020204" pitchFamily="34" charset="0"/>
              <a:buChar char="•"/>
            </a:pPr>
            <a:endParaRPr lang="en-GB" sz="1200" b="1">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has the highest competitive effect (1366) among the foundational sectors, followed by </a:t>
            </a:r>
            <a:r>
              <a:rPr lang="en-GB" sz="1200" b="1">
                <a:latin typeface="Arial" panose="020B0604020202020204" pitchFamily="34" charset="0"/>
                <a:cs typeface="Arial" panose="020B0604020202020204" pitchFamily="34" charset="0"/>
              </a:rPr>
              <a:t>Agri-Food Tech</a:t>
            </a:r>
            <a:r>
              <a:rPr lang="en-GB" sz="1200">
                <a:latin typeface="Arial" panose="020B0604020202020204" pitchFamily="34" charset="0"/>
                <a:cs typeface="Arial" panose="020B0604020202020204" pitchFamily="34" charset="0"/>
              </a:rPr>
              <a:t> (442).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Advanced Manufacturing and Engineering </a:t>
            </a:r>
            <a:r>
              <a:rPr lang="en-GB" sz="1200">
                <a:latin typeface="Arial" panose="020B0604020202020204" pitchFamily="34" charset="0"/>
                <a:cs typeface="Arial" panose="020B0604020202020204" pitchFamily="34" charset="0"/>
              </a:rPr>
              <a:t>sector has the lowest competitive effect (-1410) in North Norfolk.</a:t>
            </a:r>
          </a:p>
        </p:txBody>
      </p:sp>
      <p:graphicFrame>
        <p:nvGraphicFramePr>
          <p:cNvPr id="5" name="Chart 4" descr="Bar chart showing competitive effect by sector in North Norfolk. ">
            <a:extLst>
              <a:ext uri="{FF2B5EF4-FFF2-40B4-BE49-F238E27FC236}">
                <a16:creationId xmlns:a16="http://schemas.microsoft.com/office/drawing/2014/main" id="{FA5E24B8-1439-242A-B0F8-77FC303B3C50}"/>
              </a:ext>
            </a:extLst>
          </p:cNvPr>
          <p:cNvGraphicFramePr>
            <a:graphicFrameLocks/>
          </p:cNvGraphicFramePr>
          <p:nvPr>
            <p:extLst>
              <p:ext uri="{D42A27DB-BD31-4B8C-83A1-F6EECF244321}">
                <p14:modId xmlns:p14="http://schemas.microsoft.com/office/powerpoint/2010/main" val="1641977381"/>
              </p:ext>
            </p:extLst>
          </p:nvPr>
        </p:nvGraphicFramePr>
        <p:xfrm>
          <a:off x="154413" y="3242854"/>
          <a:ext cx="5941587" cy="344884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C8B0026-C202-7A77-56DA-4D028A9CBC86}"/>
              </a:ext>
            </a:extLst>
          </p:cNvPr>
          <p:cNvSpPr txBox="1"/>
          <p:nvPr/>
        </p:nvSpPr>
        <p:spPr>
          <a:xfrm>
            <a:off x="8303491" y="268434"/>
            <a:ext cx="3747546" cy="1200329"/>
          </a:xfrm>
          <a:prstGeom prst="rect">
            <a:avLst/>
          </a:prstGeom>
          <a:noFill/>
          <a:ln w="12700">
            <a:solidFill>
              <a:schemeClr val="tx1"/>
            </a:solidFill>
          </a:ln>
        </p:spPr>
        <p:txBody>
          <a:bodyPr wrap="square" rtlCol="0">
            <a:spAutoFit/>
          </a:bodyPr>
          <a:lstStyle/>
          <a:p>
            <a:r>
              <a:rPr lang="en-GB" sz="1200" b="1" i="0">
                <a:solidFill>
                  <a:srgbClr val="0D0D0D"/>
                </a:solidFill>
                <a:effectLst/>
                <a:latin typeface="Arial" panose="020B0604020202020204" pitchFamily="34" charset="0"/>
                <a:cs typeface="Arial" panose="020B0604020202020204" pitchFamily="34" charset="0"/>
              </a:rPr>
              <a:t>Competitive effect </a:t>
            </a:r>
            <a:r>
              <a:rPr lang="en-GB" sz="1200" b="0" i="0">
                <a:solidFill>
                  <a:srgbClr val="0D0D0D"/>
                </a:solidFill>
                <a:effectLst/>
                <a:latin typeface="Arial" panose="020B0604020202020204" pitchFamily="34" charset="0"/>
                <a:cs typeface="Arial" panose="020B0604020202020204" pitchFamily="34" charset="0"/>
              </a:rPr>
              <a:t>indicates how much of the job change within a given region is the result of some unique competitive advantage of the region. A positive competitive effect suggests that the region has some competitive edge or unique factors driving job growth beyond national or industry trends.</a:t>
            </a:r>
            <a:endParaRPr lang="en-GB" sz="12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2449C8-CC2B-8FF9-E5FE-F42CF8081B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86765" y="5961923"/>
            <a:ext cx="1232498" cy="875819"/>
          </a:xfrm>
          <a:prstGeom prst="rect">
            <a:avLst/>
          </a:prstGeom>
          <a:ln>
            <a:solidFill>
              <a:schemeClr val="bg1"/>
            </a:solidFill>
          </a:ln>
        </p:spPr>
      </p:pic>
      <p:sp>
        <p:nvSpPr>
          <p:cNvPr id="15" name="TextBox 14">
            <a:extLst>
              <a:ext uri="{FF2B5EF4-FFF2-40B4-BE49-F238E27FC236}">
                <a16:creationId xmlns:a16="http://schemas.microsoft.com/office/drawing/2014/main" id="{78908E75-CB7E-80F8-594F-EF6D10CE280D}"/>
              </a:ext>
            </a:extLst>
          </p:cNvPr>
          <p:cNvSpPr txBox="1"/>
          <p:nvPr/>
        </p:nvSpPr>
        <p:spPr>
          <a:xfrm>
            <a:off x="8273365" y="1562391"/>
            <a:ext cx="3777672" cy="1569660"/>
          </a:xfrm>
          <a:prstGeom prst="rect">
            <a:avLst/>
          </a:prstGeom>
          <a:noFill/>
          <a:ln w="12700">
            <a:solidFill>
              <a:schemeClr val="tx1"/>
            </a:solidFill>
          </a:ln>
        </p:spPr>
        <p:txBody>
          <a:bodyPr wrap="square" rtlCol="0">
            <a:spAutoFit/>
          </a:bodyPr>
          <a:lstStyle/>
          <a:p>
            <a:r>
              <a:rPr lang="en-GB" sz="1200" b="0" i="0">
                <a:solidFill>
                  <a:srgbClr val="0D0D0D"/>
                </a:solidFill>
                <a:effectLst/>
                <a:latin typeface="Arial" panose="020B0604020202020204" pitchFamily="34" charset="0"/>
                <a:cs typeface="Arial" panose="020B0604020202020204" pitchFamily="34" charset="0"/>
              </a:rPr>
              <a:t>A </a:t>
            </a:r>
            <a:r>
              <a:rPr lang="en-GB" sz="1200" b="1" i="0">
                <a:solidFill>
                  <a:srgbClr val="0D0D0D"/>
                </a:solidFill>
                <a:effectLst/>
                <a:latin typeface="Arial" panose="020B0604020202020204" pitchFamily="34" charset="0"/>
                <a:cs typeface="Arial" panose="020B0604020202020204" pitchFamily="34" charset="0"/>
              </a:rPr>
              <a:t>location quotient (LQ) </a:t>
            </a:r>
            <a:r>
              <a:rPr lang="en-GB" sz="1200" b="0" i="0">
                <a:solidFill>
                  <a:srgbClr val="0D0D0D"/>
                </a:solidFill>
                <a:effectLst/>
                <a:latin typeface="Arial" panose="020B0604020202020204" pitchFamily="34" charset="0"/>
                <a:cs typeface="Arial" panose="020B0604020202020204" pitchFamily="34" charset="0"/>
              </a:rPr>
              <a:t>is an analytical statistic that measures a region's industrial specialization relative to a larger geographic unit. </a:t>
            </a:r>
            <a:r>
              <a:rPr lang="en-GB" sz="1200">
                <a:solidFill>
                  <a:srgbClr val="0D0D0D"/>
                </a:solidFill>
                <a:latin typeface="Arial" panose="020B0604020202020204" pitchFamily="34" charset="0"/>
                <a:cs typeface="Arial" panose="020B0604020202020204" pitchFamily="34" charset="0"/>
              </a:rPr>
              <a:t>It is a</a:t>
            </a:r>
            <a:r>
              <a:rPr lang="en-GB" sz="1200" b="0" i="0">
                <a:solidFill>
                  <a:srgbClr val="0D0D0D"/>
                </a:solidFill>
                <a:effectLst/>
                <a:latin typeface="Arial" panose="020B0604020202020204" pitchFamily="34" charset="0"/>
                <a:cs typeface="Arial" panose="020B0604020202020204" pitchFamily="34" charset="0"/>
              </a:rPr>
              <a:t> ratio that compares the concentration of a particular industry or sector in a region to the national average. An LQ greater than 1 indicates that the industry has a higher concentration in the region than nationally, suggesting specialization.</a:t>
            </a:r>
            <a:endParaRPr lang="en-GB" sz="1200">
              <a:latin typeface="Arial" panose="020B0604020202020204" pitchFamily="34" charset="0"/>
              <a:cs typeface="Arial" panose="020B0604020202020204" pitchFamily="34" charset="0"/>
            </a:endParaRPr>
          </a:p>
        </p:txBody>
      </p:sp>
      <p:graphicFrame>
        <p:nvGraphicFramePr>
          <p:cNvPr id="7" name="Chart 6" descr="Bar chart showing location quotient by sector in North Norfolk. ">
            <a:extLst>
              <a:ext uri="{FF2B5EF4-FFF2-40B4-BE49-F238E27FC236}">
                <a16:creationId xmlns:a16="http://schemas.microsoft.com/office/drawing/2014/main" id="{E8DA81B5-FDC7-71F4-1B76-4128F421296D}"/>
              </a:ext>
            </a:extLst>
          </p:cNvPr>
          <p:cNvGraphicFramePr>
            <a:graphicFrameLocks/>
          </p:cNvGraphicFramePr>
          <p:nvPr>
            <p:extLst>
              <p:ext uri="{D42A27DB-BD31-4B8C-83A1-F6EECF244321}">
                <p14:modId xmlns:p14="http://schemas.microsoft.com/office/powerpoint/2010/main" val="1298554278"/>
              </p:ext>
            </p:extLst>
          </p:nvPr>
        </p:nvGraphicFramePr>
        <p:xfrm>
          <a:off x="6250414" y="3190337"/>
          <a:ext cx="5716685" cy="342114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DFA7E02A-D1B0-1860-2757-880E099A31FF}"/>
              </a:ext>
            </a:extLst>
          </p:cNvPr>
          <p:cNvSpPr txBox="1"/>
          <p:nvPr/>
        </p:nvSpPr>
        <p:spPr>
          <a:xfrm>
            <a:off x="76920" y="6553198"/>
            <a:ext cx="5150543"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6"/>
              </a:rPr>
              <a:t>Lightcast</a:t>
            </a:r>
            <a:endParaRPr lang="en-GB" sz="1200" i="0" u="none" strike="noStrike">
              <a:solidFill>
                <a:srgbClr val="40404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49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52AE36-28A4-3EED-1414-A32B1AF6F135}"/>
              </a:ext>
            </a:extLst>
          </p:cNvPr>
          <p:cNvSpPr txBox="1">
            <a:spLocks noGrp="1"/>
          </p:cNvSpPr>
          <p:nvPr>
            <p:ph type="title" idx="4294967295"/>
          </p:nvPr>
        </p:nvSpPr>
        <p:spPr>
          <a:xfrm>
            <a:off x="261648" y="213951"/>
            <a:ext cx="9233333" cy="43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Percentage Change in Jobs and Job Forecast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7E504C51-8558-F51F-1443-AD0221E027F4}"/>
              </a:ext>
            </a:extLst>
          </p:cNvPr>
          <p:cNvSpPr txBox="1"/>
          <p:nvPr/>
        </p:nvSpPr>
        <p:spPr>
          <a:xfrm>
            <a:off x="257854" y="969139"/>
            <a:ext cx="11712473" cy="2123658"/>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Visitor Economy </a:t>
            </a:r>
            <a:r>
              <a:rPr lang="en-GB" sz="1200">
                <a:latin typeface="Arial" panose="020B0604020202020204" pitchFamily="34" charset="0"/>
                <a:cs typeface="Arial" panose="020B0604020202020204" pitchFamily="34" charset="0"/>
              </a:rPr>
              <a:t>sector</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has the highest percentage increase in the number of jobs among the foundational sectors (+10.4%), followed by </a:t>
            </a:r>
            <a:r>
              <a:rPr lang="en-GB" sz="1200" b="1">
                <a:latin typeface="Arial" panose="020B0604020202020204" pitchFamily="34" charset="0"/>
                <a:cs typeface="Arial" panose="020B0604020202020204" pitchFamily="34" charset="0"/>
              </a:rPr>
              <a:t>Space </a:t>
            </a:r>
            <a:r>
              <a:rPr lang="en-GB" sz="1200">
                <a:latin typeface="Arial" panose="020B0604020202020204" pitchFamily="34" charset="0"/>
                <a:cs typeface="Arial" panose="020B0604020202020204" pitchFamily="34" charset="0"/>
              </a:rPr>
              <a:t>sector (+7.2%) from 2022-2023 in North Norfolk.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Creative Industries </a:t>
            </a:r>
            <a:r>
              <a:rPr lang="en-GB" sz="1200">
                <a:latin typeface="Arial" panose="020B0604020202020204" pitchFamily="34" charset="0"/>
                <a:cs typeface="Arial" panose="020B0604020202020204" pitchFamily="34" charset="0"/>
              </a:rPr>
              <a:t>(-2.5%) and</a:t>
            </a:r>
            <a:r>
              <a:rPr lang="en-GB" sz="1200" b="1">
                <a:latin typeface="Arial" panose="020B0604020202020204" pitchFamily="34" charset="0"/>
                <a:cs typeface="Arial" panose="020B0604020202020204" pitchFamily="34" charset="0"/>
              </a:rPr>
              <a:t> Energy</a:t>
            </a:r>
            <a:r>
              <a:rPr lang="en-GB" sz="1200">
                <a:latin typeface="Arial" panose="020B0604020202020204" pitchFamily="34" charset="0"/>
                <a:cs typeface="Arial" panose="020B0604020202020204" pitchFamily="34" charset="0"/>
              </a:rPr>
              <a:t>(-1.8%)</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sectors</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faced the highest decline in the number of jobs from 2022 to 2023.</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Space</a:t>
            </a:r>
            <a:r>
              <a:rPr lang="en-GB" sz="1200">
                <a:latin typeface="Arial" panose="020B0604020202020204" pitchFamily="34" charset="0"/>
                <a:cs typeface="Arial" panose="020B0604020202020204" pitchFamily="34" charset="0"/>
              </a:rPr>
              <a:t>(+26.3%) sector</a:t>
            </a:r>
            <a:r>
              <a:rPr lang="en-GB" sz="1200" b="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has the highest </a:t>
            </a:r>
            <a:r>
              <a:rPr lang="en-GB" sz="1200" u="sng">
                <a:latin typeface="Arial" panose="020B0604020202020204" pitchFamily="34" charset="0"/>
                <a:cs typeface="Arial" panose="020B0604020202020204" pitchFamily="34" charset="0"/>
              </a:rPr>
              <a:t>forecasted</a:t>
            </a:r>
            <a:r>
              <a:rPr lang="en-GB" sz="1200">
                <a:latin typeface="Arial" panose="020B0604020202020204" pitchFamily="34" charset="0"/>
                <a:cs typeface="Arial" panose="020B0604020202020204" pitchFamily="34" charset="0"/>
              </a:rPr>
              <a:t> percentage increase in the number of jobs among the foundational sectors, followed by </a:t>
            </a:r>
            <a:r>
              <a:rPr lang="en-GB" sz="1200" b="1">
                <a:latin typeface="Arial" panose="020B0604020202020204" pitchFamily="34" charset="0"/>
                <a:cs typeface="Arial" panose="020B0604020202020204" pitchFamily="34" charset="0"/>
              </a:rPr>
              <a:t>Financial Services and Insurance </a:t>
            </a:r>
            <a:r>
              <a:rPr lang="en-GB" sz="1200">
                <a:latin typeface="Arial" panose="020B0604020202020204" pitchFamily="34" charset="0"/>
                <a:cs typeface="Arial" panose="020B0604020202020204" pitchFamily="34" charset="0"/>
              </a:rPr>
              <a:t>sector (+25.3%) for the period of 2023 to 2033.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a:latin typeface="Arial" panose="020B0604020202020204" pitchFamily="34" charset="0"/>
                <a:cs typeface="Arial" panose="020B0604020202020204" pitchFamily="34" charset="0"/>
              </a:rPr>
              <a:t>Health and Social Work </a:t>
            </a:r>
            <a:r>
              <a:rPr lang="en-GB" sz="1200">
                <a:latin typeface="Arial" panose="020B0604020202020204" pitchFamily="34" charset="0"/>
                <a:cs typeface="Arial" panose="020B0604020202020204" pitchFamily="34" charset="0"/>
              </a:rPr>
              <a:t>and </a:t>
            </a:r>
            <a:r>
              <a:rPr lang="en-GB" sz="1200" b="1">
                <a:latin typeface="Arial" panose="020B0604020202020204" pitchFamily="34" charset="0"/>
                <a:cs typeface="Arial" panose="020B0604020202020204" pitchFamily="34" charset="0"/>
              </a:rPr>
              <a:t>Advanced Manufacturing and Engineering </a:t>
            </a:r>
            <a:r>
              <a:rPr lang="en-GB" sz="1200">
                <a:latin typeface="Arial" panose="020B0604020202020204" pitchFamily="34" charset="0"/>
                <a:cs typeface="Arial" panose="020B0604020202020204" pitchFamily="34" charset="0"/>
              </a:rPr>
              <a:t>sector had a decline (-0.3% ) in the percentage of forecasted jobs from 2023 to 2033.</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r>
              <a:rPr lang="en-GB" sz="1200" i="1">
                <a:latin typeface="Arial" panose="020B0604020202020204" pitchFamily="34" charset="0"/>
                <a:cs typeface="Arial" panose="020B0604020202020204" pitchFamily="34" charset="0"/>
              </a:rPr>
              <a:t>(The percentage change of </a:t>
            </a:r>
            <a:r>
              <a:rPr lang="en-GB" sz="1200" i="1">
                <a:latin typeface="Arial" panose="020B0604020202020204" pitchFamily="34" charset="0"/>
                <a:cs typeface="Arial" panose="020B0604020202020204" pitchFamily="34" charset="0"/>
                <a:hlinkClick r:id="rId3"/>
              </a:rPr>
              <a:t>job forecasting </a:t>
            </a:r>
            <a:r>
              <a:rPr lang="en-GB" sz="1200" i="1">
                <a:latin typeface="Arial" panose="020B0604020202020204" pitchFamily="34" charset="0"/>
                <a:cs typeface="Arial" panose="020B0604020202020204" pitchFamily="34" charset="0"/>
              </a:rPr>
              <a:t>was obtained from </a:t>
            </a:r>
            <a:r>
              <a:rPr lang="en-GB" sz="1200" i="1" err="1">
                <a:latin typeface="Arial" panose="020B0604020202020204" pitchFamily="34" charset="0"/>
                <a:cs typeface="Arial" panose="020B0604020202020204" pitchFamily="34" charset="0"/>
              </a:rPr>
              <a:t>Lightcast</a:t>
            </a:r>
            <a:r>
              <a:rPr lang="en-GB" sz="1200" i="1">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9AEF7292-8142-612A-A534-96729B3F2C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04521" y="5935289"/>
            <a:ext cx="1232498" cy="875819"/>
          </a:xfrm>
          <a:prstGeom prst="rect">
            <a:avLst/>
          </a:prstGeom>
          <a:ln>
            <a:solidFill>
              <a:schemeClr val="bg1"/>
            </a:solidFill>
          </a:ln>
        </p:spPr>
      </p:pic>
      <p:graphicFrame>
        <p:nvGraphicFramePr>
          <p:cNvPr id="5" name="Chart 4" descr="Chart showing the percentage of change in jobs for North Norfolk, 2022 to 2023. ">
            <a:extLst>
              <a:ext uri="{FF2B5EF4-FFF2-40B4-BE49-F238E27FC236}">
                <a16:creationId xmlns:a16="http://schemas.microsoft.com/office/drawing/2014/main" id="{45A9B233-2221-E96A-792E-16BD8B654A29}"/>
              </a:ext>
            </a:extLst>
          </p:cNvPr>
          <p:cNvGraphicFramePr>
            <a:graphicFrameLocks/>
          </p:cNvGraphicFramePr>
          <p:nvPr>
            <p:extLst>
              <p:ext uri="{D42A27DB-BD31-4B8C-83A1-F6EECF244321}">
                <p14:modId xmlns:p14="http://schemas.microsoft.com/office/powerpoint/2010/main" val="2244990752"/>
              </p:ext>
            </p:extLst>
          </p:nvPr>
        </p:nvGraphicFramePr>
        <p:xfrm>
          <a:off x="94804" y="3270264"/>
          <a:ext cx="5702310" cy="328293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C6BF4A58-6CBD-CC59-F0DC-85AC814E14BE}"/>
              </a:ext>
            </a:extLst>
          </p:cNvPr>
          <p:cNvSpPr txBox="1"/>
          <p:nvPr/>
        </p:nvSpPr>
        <p:spPr>
          <a:xfrm>
            <a:off x="76920" y="6553198"/>
            <a:ext cx="6421534"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6"/>
              </a:rPr>
              <a:t>Lightcast</a:t>
            </a:r>
            <a:r>
              <a:rPr lang="en-GB" sz="1200">
                <a:latin typeface="Arial" panose="020B0604020202020204" pitchFamily="34" charset="0"/>
                <a:cs typeface="Arial" panose="020B0604020202020204" pitchFamily="34" charset="0"/>
              </a:rPr>
              <a:t> </a:t>
            </a:r>
            <a:r>
              <a:rPr lang="en-GB" sz="1200" i="1">
                <a:latin typeface="Arial" panose="020B0604020202020204" pitchFamily="34" charset="0"/>
                <a:cs typeface="Arial" panose="020B0604020202020204" pitchFamily="34" charset="0"/>
              </a:rPr>
              <a:t>(The percentage change of </a:t>
            </a:r>
            <a:r>
              <a:rPr lang="en-GB" sz="1200" i="1">
                <a:latin typeface="Arial" panose="020B0604020202020204" pitchFamily="34" charset="0"/>
                <a:cs typeface="Arial" panose="020B0604020202020204" pitchFamily="34" charset="0"/>
                <a:hlinkClick r:id="rId3"/>
              </a:rPr>
              <a:t>job forecasting </a:t>
            </a:r>
            <a:r>
              <a:rPr lang="en-GB" sz="1200" i="1">
                <a:latin typeface="Arial" panose="020B0604020202020204" pitchFamily="34" charset="0"/>
                <a:cs typeface="Arial" panose="020B0604020202020204" pitchFamily="34" charset="0"/>
              </a:rPr>
              <a:t>was obtained from Lightcast)</a:t>
            </a:r>
          </a:p>
          <a:p>
            <a:endParaRPr lang="en-GB" sz="1200" i="0" u="none" strike="noStrike">
              <a:solidFill>
                <a:srgbClr val="404040"/>
              </a:solidFill>
              <a:effectLst/>
              <a:latin typeface="Arial" panose="020B0604020202020204" pitchFamily="34" charset="0"/>
              <a:cs typeface="Arial" panose="020B0604020202020204" pitchFamily="34" charset="0"/>
            </a:endParaRPr>
          </a:p>
        </p:txBody>
      </p:sp>
      <p:graphicFrame>
        <p:nvGraphicFramePr>
          <p:cNvPr id="10" name="Chart 9" descr="Chart showing job change forecast for North Norfolk, 2023 to 2033. ">
            <a:extLst>
              <a:ext uri="{FF2B5EF4-FFF2-40B4-BE49-F238E27FC236}">
                <a16:creationId xmlns:a16="http://schemas.microsoft.com/office/drawing/2014/main" id="{9E42FEFA-EF8B-5B1B-063B-A6B583FF018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98859299"/>
              </p:ext>
            </p:extLst>
          </p:nvPr>
        </p:nvGraphicFramePr>
        <p:xfrm>
          <a:off x="6096000" y="3187083"/>
          <a:ext cx="6001196" cy="34569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59388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Norfolk business size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94871264-F7EF-9519-E0AE-2D636E15F8A7}"/>
              </a:ext>
            </a:extLst>
          </p:cNvPr>
          <p:cNvSpPr txBox="1"/>
          <p:nvPr/>
        </p:nvSpPr>
        <p:spPr>
          <a:xfrm>
            <a:off x="1473306" y="1017605"/>
            <a:ext cx="9245388" cy="575863"/>
          </a:xfrm>
          <a:prstGeom prst="rect">
            <a:avLst/>
          </a:prstGeom>
          <a:noFill/>
          <a:ln w="12700">
            <a:solidFill>
              <a:schemeClr val="tx1"/>
            </a:solidFill>
          </a:ln>
        </p:spPr>
        <p:txBody>
          <a:bodyPr wrap="square" lIns="91440" tIns="45720" rIns="91440" bIns="45720" rtlCol="0" anchor="t">
            <a:spAutoFit/>
          </a:bodyPr>
          <a:lstStyle/>
          <a:p>
            <a:pPr marL="171450" indent="-171450">
              <a:lnSpc>
                <a:spcPct val="107000"/>
              </a:lnSpc>
              <a:spcAft>
                <a:spcPts val="800"/>
              </a:spcAft>
              <a:buFont typeface="Arial" panose="020B0604020202020204" pitchFamily="34" charset="0"/>
              <a:buChar char="•"/>
            </a:pPr>
            <a:r>
              <a:rPr lang="en-GB" sz="1200">
                <a:latin typeface="Arial"/>
                <a:ea typeface="Calibri"/>
                <a:cs typeface="Arial"/>
              </a:rPr>
              <a:t>The districts show a similar picture to Norfolk and England overall, including North Norfolk.</a:t>
            </a:r>
          </a:p>
          <a:p>
            <a:pPr marL="171450" indent="-171450">
              <a:lnSpc>
                <a:spcPct val="107000"/>
              </a:lnSpc>
              <a:spcAft>
                <a:spcPts val="800"/>
              </a:spcAft>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North Norfolk has 4,980 businesses as of 2023, with 88% of these micro businesses</a:t>
            </a:r>
            <a:r>
              <a:rPr lang="en-GB" sz="1200">
                <a:latin typeface="Arial" panose="020B0604020202020204" pitchFamily="34" charset="0"/>
                <a:ea typeface="Calibri" panose="020F050202020403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Chart 9" descr="Stacked bar graph showing the proportion of businesses by size, 2023 for Norfolk districts compared to Norfolk, East of England and England. ">
            <a:extLst>
              <a:ext uri="{FF2B5EF4-FFF2-40B4-BE49-F238E27FC236}">
                <a16:creationId xmlns:a16="http://schemas.microsoft.com/office/drawing/2014/main" id="{5696AF5C-E7C1-16FE-E423-E53C6032A3CF}"/>
              </a:ext>
            </a:extLst>
          </p:cNvPr>
          <p:cNvGraphicFramePr>
            <a:graphicFrameLocks/>
          </p:cNvGraphicFramePr>
          <p:nvPr>
            <p:extLst>
              <p:ext uri="{D42A27DB-BD31-4B8C-83A1-F6EECF244321}">
                <p14:modId xmlns:p14="http://schemas.microsoft.com/office/powerpoint/2010/main" val="3274774935"/>
              </p:ext>
            </p:extLst>
          </p:nvPr>
        </p:nvGraphicFramePr>
        <p:xfrm>
          <a:off x="58766" y="1664641"/>
          <a:ext cx="6602893" cy="483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9B174196-65C2-0541-ED47-573C60F55495}"/>
              </a:ext>
            </a:extLst>
          </p:cNvPr>
          <p:cNvGraphicFramePr>
            <a:graphicFrameLocks noGrp="1"/>
          </p:cNvGraphicFramePr>
          <p:nvPr>
            <p:extLst>
              <p:ext uri="{D42A27DB-BD31-4B8C-83A1-F6EECF244321}">
                <p14:modId xmlns:p14="http://schemas.microsoft.com/office/powerpoint/2010/main" val="1726513982"/>
              </p:ext>
            </p:extLst>
          </p:nvPr>
        </p:nvGraphicFramePr>
        <p:xfrm>
          <a:off x="6762328" y="1780084"/>
          <a:ext cx="5270238" cy="4013203"/>
        </p:xfrm>
        <a:graphic>
          <a:graphicData uri="http://schemas.openxmlformats.org/drawingml/2006/table">
            <a:tbl>
              <a:tblPr firstRow="1" bandRow="1">
                <a:tableStyleId>{F5AB1C69-6EDB-4FF4-983F-18BD219EF322}</a:tableStyleId>
              </a:tblPr>
              <a:tblGrid>
                <a:gridCol w="1463303">
                  <a:extLst>
                    <a:ext uri="{9D8B030D-6E8A-4147-A177-3AD203B41FA5}">
                      <a16:colId xmlns:a16="http://schemas.microsoft.com/office/drawing/2014/main" val="2064025480"/>
                    </a:ext>
                  </a:extLst>
                </a:gridCol>
                <a:gridCol w="918369">
                  <a:extLst>
                    <a:ext uri="{9D8B030D-6E8A-4147-A177-3AD203B41FA5}">
                      <a16:colId xmlns:a16="http://schemas.microsoft.com/office/drawing/2014/main" val="2391093351"/>
                    </a:ext>
                  </a:extLst>
                </a:gridCol>
                <a:gridCol w="604405">
                  <a:extLst>
                    <a:ext uri="{9D8B030D-6E8A-4147-A177-3AD203B41FA5}">
                      <a16:colId xmlns:a16="http://schemas.microsoft.com/office/drawing/2014/main" val="2798683664"/>
                    </a:ext>
                  </a:extLst>
                </a:gridCol>
                <a:gridCol w="761387">
                  <a:extLst>
                    <a:ext uri="{9D8B030D-6E8A-4147-A177-3AD203B41FA5}">
                      <a16:colId xmlns:a16="http://schemas.microsoft.com/office/drawing/2014/main" val="696551011"/>
                    </a:ext>
                  </a:extLst>
                </a:gridCol>
                <a:gridCol w="761387">
                  <a:extLst>
                    <a:ext uri="{9D8B030D-6E8A-4147-A177-3AD203B41FA5}">
                      <a16:colId xmlns:a16="http://schemas.microsoft.com/office/drawing/2014/main" val="2370191076"/>
                    </a:ext>
                  </a:extLst>
                </a:gridCol>
                <a:gridCol w="761387">
                  <a:extLst>
                    <a:ext uri="{9D8B030D-6E8A-4147-A177-3AD203B41FA5}">
                      <a16:colId xmlns:a16="http://schemas.microsoft.com/office/drawing/2014/main" val="3096493047"/>
                    </a:ext>
                  </a:extLst>
                </a:gridCol>
              </a:tblGrid>
              <a:tr h="720318">
                <a:tc>
                  <a:txBody>
                    <a:bodyPr/>
                    <a:lstStyle/>
                    <a:p>
                      <a:endParaRPr lang="en-GB" sz="1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GB" sz="1200">
                          <a:solidFill>
                            <a:schemeClr val="tx1"/>
                          </a:solidFill>
                          <a:latin typeface="Arial"/>
                          <a:cs typeface="Arial"/>
                        </a:rPr>
                        <a:t>Business count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GB" sz="1200">
                          <a:solidFill>
                            <a:schemeClr val="tx1"/>
                          </a:solidFill>
                          <a:latin typeface="Arial"/>
                          <a:cs typeface="Arial"/>
                        </a:rPr>
                        <a:t>Micro (0-9)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GB" sz="1200">
                          <a:solidFill>
                            <a:schemeClr val="tx1"/>
                          </a:solidFill>
                          <a:latin typeface="Arial"/>
                          <a:cs typeface="Arial"/>
                        </a:rPr>
                        <a:t>Small (10-49)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GB" sz="1200">
                          <a:solidFill>
                            <a:schemeClr val="tx1"/>
                          </a:solidFill>
                          <a:latin typeface="Arial"/>
                          <a:cs typeface="Arial"/>
                        </a:rPr>
                        <a:t>Medium (50-249)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GB" sz="1200">
                          <a:solidFill>
                            <a:schemeClr val="tx1"/>
                          </a:solidFill>
                          <a:latin typeface="Arial"/>
                          <a:cs typeface="Arial"/>
                        </a:rPr>
                        <a:t>Large (250+)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775044966"/>
                  </a:ext>
                </a:extLst>
              </a:tr>
              <a:tr h="308708">
                <a:tc>
                  <a:txBody>
                    <a:bodyPr/>
                    <a:lstStyle/>
                    <a:p>
                      <a:r>
                        <a:rPr lang="en-GB" sz="1200">
                          <a:latin typeface="Arial"/>
                          <a:cs typeface="Arial"/>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6,080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814735"/>
                  </a:ext>
                </a:extLst>
              </a:tr>
              <a:tr h="308708">
                <a:tc>
                  <a:txBody>
                    <a:bodyPr/>
                    <a:lstStyle/>
                    <a:p>
                      <a:r>
                        <a:rPr lang="en-GB" sz="1200">
                          <a:latin typeface="Arial"/>
                          <a:cs typeface="Arial"/>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5,475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4241241"/>
                  </a:ext>
                </a:extLst>
              </a:tr>
              <a:tr h="308708">
                <a:tc>
                  <a:txBody>
                    <a:bodyPr/>
                    <a:lstStyle/>
                    <a:p>
                      <a:r>
                        <a:rPr lang="en-GB" sz="1200">
                          <a:latin typeface="Arial"/>
                          <a:cs typeface="Arial"/>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3,520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750428"/>
                  </a:ext>
                </a:extLst>
              </a:tr>
              <a:tr h="514513">
                <a:tc>
                  <a:txBody>
                    <a:bodyPr/>
                    <a:lstStyle/>
                    <a:p>
                      <a:r>
                        <a:rPr lang="en-GB" sz="1200">
                          <a:latin typeface="Arial"/>
                          <a:cs typeface="Arial"/>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6,650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652800"/>
                  </a:ext>
                </a:extLst>
              </a:tr>
              <a:tr h="308708">
                <a:tc>
                  <a:txBody>
                    <a:bodyPr/>
                    <a:lstStyle/>
                    <a:p>
                      <a:r>
                        <a:rPr lang="en-GB" sz="1200">
                          <a:latin typeface="Arial"/>
                          <a:cs typeface="Arial"/>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4,980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4553097"/>
                  </a:ext>
                </a:extLst>
              </a:tr>
              <a:tr h="308708">
                <a:tc>
                  <a:txBody>
                    <a:bodyPr/>
                    <a:lstStyle/>
                    <a:p>
                      <a:r>
                        <a:rPr lang="en-GB" sz="1200">
                          <a:latin typeface="Arial"/>
                          <a:cs typeface="Arial"/>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6,500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3583952"/>
                  </a:ext>
                </a:extLst>
              </a:tr>
              <a:tr h="308708">
                <a:tc>
                  <a:txBody>
                    <a:bodyPr/>
                    <a:lstStyle/>
                    <a:p>
                      <a:r>
                        <a:rPr lang="en-GB" sz="1200">
                          <a:latin typeface="Arial"/>
                          <a:cs typeface="Arial"/>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6,555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064043"/>
                  </a:ext>
                </a:extLst>
              </a:tr>
              <a:tr h="308708">
                <a:tc>
                  <a:txBody>
                    <a:bodyPr/>
                    <a:lstStyle/>
                    <a:p>
                      <a:pPr algn="l"/>
                      <a:r>
                        <a:rPr lang="en-GB" sz="1200">
                          <a:latin typeface="Arial"/>
                          <a:cs typeface="Arial"/>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39,760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0378051"/>
                  </a:ext>
                </a:extLst>
              </a:tr>
              <a:tr h="308708">
                <a:tc>
                  <a:txBody>
                    <a:bodyPr/>
                    <a:lstStyle/>
                    <a:p>
                      <a:pPr algn="l"/>
                      <a:r>
                        <a:rPr lang="en-GB" sz="1200">
                          <a:latin typeface="Arial"/>
                          <a:cs typeface="Arial"/>
                        </a:rPr>
                        <a:t>East of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308,685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296301"/>
                  </a:ext>
                </a:extLst>
              </a:tr>
              <a:tr h="308708">
                <a:tc>
                  <a:txBody>
                    <a:bodyPr/>
                    <a:lstStyle/>
                    <a:p>
                      <a:pPr algn="l"/>
                      <a:r>
                        <a:rPr lang="en-GB" sz="1200">
                          <a:latin typeface="Arial"/>
                          <a:cs typeface="Arial"/>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2,737,105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1200" kern="1200">
                          <a:solidFill>
                            <a:schemeClr val="dk1"/>
                          </a:solidFill>
                          <a:latin typeface="Arial"/>
                          <a:ea typeface="+mn-ea"/>
                          <a:cs typeface="Arial"/>
                        </a:rPr>
                        <a:t>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761819"/>
                  </a:ext>
                </a:extLst>
              </a:tr>
            </a:tbl>
          </a:graphicData>
        </a:graphic>
      </p:graphicFrame>
      <p:sp>
        <p:nvSpPr>
          <p:cNvPr id="2" name="TextBox 1">
            <a:extLst>
              <a:ext uri="{FF2B5EF4-FFF2-40B4-BE49-F238E27FC236}">
                <a16:creationId xmlns:a16="http://schemas.microsoft.com/office/drawing/2014/main" id="{416DEE86-DBBC-67D3-896D-E5D4AF0FB24C}"/>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Nomis - Official Census and Labour Market Statistics (nomisweb.co.uk)</a:t>
            </a:r>
            <a:r>
              <a:rPr lang="en-GB" sz="1200">
                <a:latin typeface="Arial" panose="020B0604020202020204" pitchFamily="34" charset="0"/>
                <a:cs typeface="Arial" panose="020B0604020202020204" pitchFamily="34" charset="0"/>
              </a:rPr>
              <a:t> – UK Business Counts (enterprises)</a:t>
            </a:r>
          </a:p>
        </p:txBody>
      </p:sp>
      <p:pic>
        <p:nvPicPr>
          <p:cNvPr id="4" name="Picture 3">
            <a:extLst>
              <a:ext uri="{FF2B5EF4-FFF2-40B4-BE49-F238E27FC236}">
                <a16:creationId xmlns:a16="http://schemas.microsoft.com/office/drawing/2014/main" id="{1BEBC795-FECC-2157-EEE2-62E1D7224BA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5" name="Rectangle 4">
            <a:extLst>
              <a:ext uri="{FF2B5EF4-FFF2-40B4-BE49-F238E27FC236}">
                <a16:creationId xmlns:a16="http://schemas.microsoft.com/office/drawing/2014/main" id="{ED688DB3-54D1-6936-8C3B-F32558ABD604}"/>
              </a:ext>
              <a:ext uri="{C183D7F6-B498-43B3-948B-1728B52AA6E4}">
                <adec:decorative xmlns:adec="http://schemas.microsoft.com/office/drawing/2017/decorative" val="1"/>
              </a:ext>
            </a:extLst>
          </p:cNvPr>
          <p:cNvSpPr/>
          <p:nvPr/>
        </p:nvSpPr>
        <p:spPr>
          <a:xfrm>
            <a:off x="1757238" y="5414833"/>
            <a:ext cx="477079" cy="254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
            <a:extLst>
              <a:ext uri="{FF2B5EF4-FFF2-40B4-BE49-F238E27FC236}">
                <a16:creationId xmlns:a16="http://schemas.microsoft.com/office/drawing/2014/main" id="{AEA819A3-6D42-9012-ABB5-ECD22A76789F}"/>
              </a:ext>
              <a:ext uri="{C183D7F6-B498-43B3-948B-1728B52AA6E4}">
                <adec:decorative xmlns:adec="http://schemas.microsoft.com/office/drawing/2017/decorative" val="1"/>
              </a:ext>
            </a:extLst>
          </p:cNvPr>
          <p:cNvSpPr txBox="1"/>
          <p:nvPr/>
        </p:nvSpPr>
        <p:spPr>
          <a:xfrm>
            <a:off x="1005177" y="5376374"/>
            <a:ext cx="1307989" cy="276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solidFill>
                  <a:schemeClr val="tx1">
                    <a:lumMod val="65000"/>
                    <a:lumOff val="35000"/>
                  </a:schemeClr>
                </a:solidFill>
                <a:latin typeface="Arial" panose="020B0604020202020204" pitchFamily="34" charset="0"/>
                <a:cs typeface="Arial" panose="020B0604020202020204" pitchFamily="34" charset="0"/>
              </a:rPr>
              <a:t>East of England</a:t>
            </a:r>
          </a:p>
        </p:txBody>
      </p:sp>
      <p:sp>
        <p:nvSpPr>
          <p:cNvPr id="7" name="TextBox 6">
            <a:extLst>
              <a:ext uri="{FF2B5EF4-FFF2-40B4-BE49-F238E27FC236}">
                <a16:creationId xmlns:a16="http://schemas.microsoft.com/office/drawing/2014/main" id="{426206C6-D905-DB71-2817-246F0C55AF10}"/>
              </a:ext>
              <a:ext uri="{C183D7F6-B498-43B3-948B-1728B52AA6E4}">
                <adec:decorative xmlns:adec="http://schemas.microsoft.com/office/drawing/2017/decorative" val="1"/>
              </a:ext>
            </a:extLst>
          </p:cNvPr>
          <p:cNvSpPr txBox="1"/>
          <p:nvPr/>
        </p:nvSpPr>
        <p:spPr>
          <a:xfrm>
            <a:off x="6762328" y="3934088"/>
            <a:ext cx="5270238" cy="312834"/>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8" name="TextBox 7">
            <a:extLst>
              <a:ext uri="{FF2B5EF4-FFF2-40B4-BE49-F238E27FC236}">
                <a16:creationId xmlns:a16="http://schemas.microsoft.com/office/drawing/2014/main" id="{1A8A517F-8160-7402-BB04-30CA9C53BAE6}"/>
              </a:ext>
              <a:ext uri="{C183D7F6-B498-43B3-948B-1728B52AA6E4}">
                <adec:decorative xmlns:adec="http://schemas.microsoft.com/office/drawing/2017/decorative" val="1"/>
              </a:ext>
            </a:extLst>
          </p:cNvPr>
          <p:cNvSpPr txBox="1"/>
          <p:nvPr/>
        </p:nvSpPr>
        <p:spPr>
          <a:xfrm>
            <a:off x="1190625" y="3984362"/>
            <a:ext cx="1043692"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496841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Business change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3" name="Chart 2" descr="Graph showing the percentage of business change (2013-2023) for Norfolk districts compared to Norfolk, East of England and England.">
            <a:extLst>
              <a:ext uri="{FF2B5EF4-FFF2-40B4-BE49-F238E27FC236}">
                <a16:creationId xmlns:a16="http://schemas.microsoft.com/office/drawing/2014/main" id="{712A69F7-F06F-7C87-9DBD-10C738FC2753}"/>
              </a:ext>
            </a:extLst>
          </p:cNvPr>
          <p:cNvGraphicFramePr>
            <a:graphicFrameLocks/>
          </p:cNvGraphicFramePr>
          <p:nvPr>
            <p:extLst>
              <p:ext uri="{D42A27DB-BD31-4B8C-83A1-F6EECF244321}">
                <p14:modId xmlns:p14="http://schemas.microsoft.com/office/powerpoint/2010/main" val="167306808"/>
              </p:ext>
            </p:extLst>
          </p:nvPr>
        </p:nvGraphicFramePr>
        <p:xfrm>
          <a:off x="311834" y="1119050"/>
          <a:ext cx="7498218" cy="52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7920166" y="2736503"/>
            <a:ext cx="3960000" cy="1200329"/>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has seen a 7% business growth, which is below the Norfolk average</a:t>
            </a:r>
            <a:r>
              <a:rPr lang="en-GB" sz="1200">
                <a:solidFill>
                  <a:srgbClr val="000000"/>
                </a:solidFill>
                <a:latin typeface="Arial" panose="020B0604020202020204" pitchFamily="34" charset="0"/>
              </a:rPr>
              <a:t>.</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endParaRPr>
          </a:p>
          <a:p>
            <a:pPr marL="171450" indent="-171450">
              <a:buFont typeface="Arial" panose="020B0604020202020204" pitchFamily="34" charset="0"/>
              <a:buChar char="•"/>
            </a:pPr>
            <a:r>
              <a:rPr lang="en-GB" sz="1200">
                <a:solidFill>
                  <a:srgbClr val="000000"/>
                </a:solidFill>
                <a:latin typeface="Arial" panose="020B0604020202020204" pitchFamily="34" charset="0"/>
              </a:rPr>
              <a:t>North Norfolk</a:t>
            </a:r>
            <a:r>
              <a:rPr lang="en-GB" sz="1200" b="0" i="0" u="none" strike="noStrike">
                <a:solidFill>
                  <a:srgbClr val="000000"/>
                </a:solidFill>
                <a:effectLst/>
                <a:latin typeface="Arial" panose="020B0604020202020204" pitchFamily="34" charset="0"/>
              </a:rPr>
              <a:t> is </a:t>
            </a:r>
            <a:r>
              <a:rPr lang="en-GB" sz="1200">
                <a:solidFill>
                  <a:srgbClr val="000000"/>
                </a:solidFill>
                <a:latin typeface="Arial" panose="020B0604020202020204" pitchFamily="34" charset="0"/>
              </a:rPr>
              <a:t>14</a:t>
            </a:r>
            <a:r>
              <a:rPr lang="en-GB" sz="1200" b="0" i="0" u="none" strike="noStrike">
                <a:solidFill>
                  <a:srgbClr val="000000"/>
                </a:solidFill>
                <a:effectLst/>
                <a:latin typeface="Arial" panose="020B0604020202020204" pitchFamily="34" charset="0"/>
              </a:rPr>
              <a:t>% under the East of England and 16% under the England average. </a:t>
            </a:r>
            <a:r>
              <a:rPr lang="en-US" sz="12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sz="1200" b="0" i="0">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2A279DCE-977E-1B2D-E678-5232BF8BB03E}"/>
              </a:ext>
            </a:extLst>
          </p:cNvPr>
          <p:cNvSpPr txBox="1"/>
          <p:nvPr/>
        </p:nvSpPr>
        <p:spPr>
          <a:xfrm>
            <a:off x="58766" y="6585154"/>
            <a:ext cx="9893756"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Nomis - Official Census and Labour Market Statistics (nomisweb.co.uk)</a:t>
            </a:r>
            <a:r>
              <a:rPr lang="en-GB" sz="1200">
                <a:latin typeface="Arial" panose="020B0604020202020204" pitchFamily="34" charset="0"/>
                <a:cs typeface="Arial" panose="020B0604020202020204" pitchFamily="34" charset="0"/>
              </a:rPr>
              <a:t> - </a:t>
            </a:r>
            <a:r>
              <a:rPr lang="en-GB" sz="1200" i="0" u="none" strike="noStrike">
                <a:solidFill>
                  <a:srgbClr val="404040"/>
                </a:solidFill>
                <a:effectLst/>
                <a:latin typeface="Arial" panose="020B0604020202020204" pitchFamily="34" charset="0"/>
                <a:cs typeface="Arial" panose="020B0604020202020204" pitchFamily="34" charset="0"/>
              </a:rPr>
              <a:t>UK Business Counts (local units)</a:t>
            </a:r>
          </a:p>
        </p:txBody>
      </p:sp>
      <p:pic>
        <p:nvPicPr>
          <p:cNvPr id="2" name="Picture 1">
            <a:extLst>
              <a:ext uri="{FF2B5EF4-FFF2-40B4-BE49-F238E27FC236}">
                <a16:creationId xmlns:a16="http://schemas.microsoft.com/office/drawing/2014/main" id="{4E101992-2A47-1F2C-EA58-E5C9F763E6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1">
            <a:extLst>
              <a:ext uri="{FF2B5EF4-FFF2-40B4-BE49-F238E27FC236}">
                <a16:creationId xmlns:a16="http://schemas.microsoft.com/office/drawing/2014/main" id="{AEA819A3-6D42-9012-ABB5-ECD22A76789F}"/>
              </a:ext>
              <a:ext uri="{C183D7F6-B498-43B3-948B-1728B52AA6E4}">
                <adec:decorative xmlns:adec="http://schemas.microsoft.com/office/drawing/2017/decorative" val="1"/>
              </a:ext>
            </a:extLst>
          </p:cNvPr>
          <p:cNvSpPr txBox="1"/>
          <p:nvPr/>
        </p:nvSpPr>
        <p:spPr>
          <a:xfrm>
            <a:off x="1720192" y="5559039"/>
            <a:ext cx="767964" cy="5181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a:solidFill>
                  <a:schemeClr val="tx1">
                    <a:lumMod val="65000"/>
                    <a:lumOff val="35000"/>
                  </a:schemeClr>
                </a:solidFill>
                <a:latin typeface="Arial" panose="020B0604020202020204" pitchFamily="34" charset="0"/>
                <a:cs typeface="Arial" panose="020B0604020202020204" pitchFamily="34" charset="0"/>
              </a:rPr>
              <a:t>East of England</a:t>
            </a:r>
          </a:p>
        </p:txBody>
      </p:sp>
      <p:sp>
        <p:nvSpPr>
          <p:cNvPr id="5" name="TextBox 4">
            <a:extLst>
              <a:ext uri="{FF2B5EF4-FFF2-40B4-BE49-F238E27FC236}">
                <a16:creationId xmlns:a16="http://schemas.microsoft.com/office/drawing/2014/main" id="{F1E61BF5-9E1B-BEBE-5B98-8BF89C5B94BB}"/>
              </a:ext>
              <a:ext uri="{C183D7F6-B498-43B3-948B-1728B52AA6E4}">
                <adec:decorative xmlns:adec="http://schemas.microsoft.com/office/drawing/2017/decorative" val="1"/>
              </a:ext>
            </a:extLst>
          </p:cNvPr>
          <p:cNvSpPr txBox="1"/>
          <p:nvPr/>
        </p:nvSpPr>
        <p:spPr>
          <a:xfrm>
            <a:off x="6405472" y="5547006"/>
            <a:ext cx="576353" cy="518173"/>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487071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Business ‘births’ and survival rates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A47DB0-12D8-46AE-BC2A-B97127CA2759}"/>
              </a:ext>
            </a:extLst>
          </p:cNvPr>
          <p:cNvSpPr txBox="1"/>
          <p:nvPr/>
        </p:nvSpPr>
        <p:spPr>
          <a:xfrm>
            <a:off x="155701" y="875720"/>
            <a:ext cx="6999063" cy="193899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In 2021 in North Norfolk, </a:t>
            </a:r>
            <a:r>
              <a:rPr lang="en-GB" sz="1200">
                <a:solidFill>
                  <a:srgbClr val="000000"/>
                </a:solidFill>
                <a:latin typeface="Arial" panose="020B0604020202020204" pitchFamily="34" charset="0"/>
              </a:rPr>
              <a:t>390</a:t>
            </a:r>
            <a:r>
              <a:rPr lang="en-GB" sz="1200" b="0" i="0" u="none" strike="noStrike">
                <a:solidFill>
                  <a:srgbClr val="000000"/>
                </a:solidFill>
                <a:effectLst/>
                <a:latin typeface="Arial" panose="020B0604020202020204" pitchFamily="34" charset="0"/>
              </a:rPr>
              <a:t> new enterprises were ‘born’ and 96.2% of these enterprises ‘survived’ their first year of business.</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1-year survival rates were similar across the board.</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3-year survival rate (based on business ‘births’ in 2019) was higher in North Norfolk than England, but lower than the Norfolk average overall.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When looking at 5-year survival rates (for business births in 2017), North Norfolk achieved better survival rates (50.8%) than England (39.4%) and Norfolk (40.1%).</a:t>
            </a:r>
          </a:p>
        </p:txBody>
      </p:sp>
      <p:graphicFrame>
        <p:nvGraphicFramePr>
          <p:cNvPr id="3" name="Table 2">
            <a:extLst>
              <a:ext uri="{FF2B5EF4-FFF2-40B4-BE49-F238E27FC236}">
                <a16:creationId xmlns:a16="http://schemas.microsoft.com/office/drawing/2014/main" id="{884BC21D-1A09-167D-5F5E-E5155699B089}"/>
              </a:ext>
            </a:extLst>
          </p:cNvPr>
          <p:cNvGraphicFramePr>
            <a:graphicFrameLocks noGrp="1"/>
          </p:cNvGraphicFramePr>
          <p:nvPr>
            <p:extLst>
              <p:ext uri="{D42A27DB-BD31-4B8C-83A1-F6EECF244321}">
                <p14:modId xmlns:p14="http://schemas.microsoft.com/office/powerpoint/2010/main" val="3822032480"/>
              </p:ext>
            </p:extLst>
          </p:nvPr>
        </p:nvGraphicFramePr>
        <p:xfrm>
          <a:off x="7263664" y="541792"/>
          <a:ext cx="4674126" cy="2423160"/>
        </p:xfrm>
        <a:graphic>
          <a:graphicData uri="http://schemas.openxmlformats.org/drawingml/2006/table">
            <a:tbl>
              <a:tblPr firstRow="1" bandRow="1">
                <a:tableStyleId>{F5AB1C69-6EDB-4FF4-983F-18BD219EF322}</a:tableStyleId>
              </a:tblPr>
              <a:tblGrid>
                <a:gridCol w="1882176">
                  <a:extLst>
                    <a:ext uri="{9D8B030D-6E8A-4147-A177-3AD203B41FA5}">
                      <a16:colId xmlns:a16="http://schemas.microsoft.com/office/drawing/2014/main" val="2064025480"/>
                    </a:ext>
                  </a:extLst>
                </a:gridCol>
                <a:gridCol w="1311502">
                  <a:extLst>
                    <a:ext uri="{9D8B030D-6E8A-4147-A177-3AD203B41FA5}">
                      <a16:colId xmlns:a16="http://schemas.microsoft.com/office/drawing/2014/main" val="2391093351"/>
                    </a:ext>
                  </a:extLst>
                </a:gridCol>
                <a:gridCol w="1480448">
                  <a:extLst>
                    <a:ext uri="{9D8B030D-6E8A-4147-A177-3AD203B41FA5}">
                      <a16:colId xmlns:a16="http://schemas.microsoft.com/office/drawing/2014/main" val="207143109"/>
                    </a:ext>
                  </a:extLst>
                </a:gridCol>
              </a:tblGrid>
              <a:tr h="190021">
                <a:tc>
                  <a:txBody>
                    <a:bodyPr/>
                    <a:lstStyle/>
                    <a:p>
                      <a:r>
                        <a:rPr lang="en-GB" sz="1050" b="1" i="0" u="none" strike="noStrike">
                          <a:solidFill>
                            <a:schemeClr val="tx1"/>
                          </a:solidFill>
                          <a:effectLst/>
                          <a:latin typeface="Arial" panose="020B0604020202020204" pitchFamily="34" charset="0"/>
                          <a:cs typeface="Arial" panose="020B0604020202020204" pitchFamily="34" charset="0"/>
                        </a:rPr>
                        <a:t>Births Of New Enterprises</a:t>
                      </a:r>
                      <a:endParaRPr lang="en-GB" sz="105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GB" sz="1050" b="1" i="0" u="none" strike="noStrike">
                          <a:solidFill>
                            <a:schemeClr val="tx1"/>
                          </a:solidFill>
                          <a:effectLst/>
                          <a:latin typeface="Arial" panose="020B0604020202020204" pitchFamily="34" charset="0"/>
                          <a:cs typeface="Arial" panose="020B0604020202020204"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3793732003"/>
                  </a:ext>
                </a:extLst>
              </a:tr>
              <a:tr h="158352">
                <a:tc>
                  <a:txBody>
                    <a:bodyPr/>
                    <a:lstStyle/>
                    <a:p>
                      <a:pPr algn="l"/>
                      <a:r>
                        <a:rPr lang="en-GB" sz="105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3,585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3,270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81327"/>
                  </a:ext>
                </a:extLst>
              </a:tr>
              <a:tr h="158352">
                <a:tc>
                  <a:txBody>
                    <a:bodyPr/>
                    <a:lstStyle/>
                    <a:p>
                      <a:r>
                        <a:rPr lang="en-GB" sz="105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485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470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14735"/>
                  </a:ext>
                </a:extLst>
              </a:tr>
              <a:tr h="158352">
                <a:tc>
                  <a:txBody>
                    <a:bodyPr/>
                    <a:lstStyle/>
                    <a:p>
                      <a:r>
                        <a:rPr lang="en-GB" sz="105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445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4241241"/>
                  </a:ext>
                </a:extLst>
              </a:tr>
              <a:tr h="158352">
                <a:tc>
                  <a:txBody>
                    <a:bodyPr/>
                    <a:lstStyle/>
                    <a:p>
                      <a:r>
                        <a:rPr lang="en-GB" sz="105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445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50428"/>
                  </a:ext>
                </a:extLst>
              </a:tr>
              <a:tr h="158352">
                <a:tc>
                  <a:txBody>
                    <a:bodyPr/>
                    <a:lstStyle/>
                    <a:p>
                      <a:r>
                        <a:rPr lang="en-GB" sz="105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530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475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52800"/>
                  </a:ext>
                </a:extLst>
              </a:tr>
              <a:tr h="158352">
                <a:tc>
                  <a:txBody>
                    <a:bodyPr/>
                    <a:lstStyle/>
                    <a:p>
                      <a:r>
                        <a:rPr lang="en-GB" sz="105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553097"/>
                  </a:ext>
                </a:extLst>
              </a:tr>
              <a:tr h="158352">
                <a:tc>
                  <a:txBody>
                    <a:bodyPr/>
                    <a:lstStyle/>
                    <a:p>
                      <a:r>
                        <a:rPr lang="en-GB" sz="105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710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675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583952"/>
                  </a:ext>
                </a:extLst>
              </a:tr>
              <a:tr h="158352">
                <a:tc>
                  <a:txBody>
                    <a:bodyPr/>
                    <a:lstStyle/>
                    <a:p>
                      <a:r>
                        <a:rPr lang="en-GB" sz="105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535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a:effectLst/>
                          <a:latin typeface="Arial" panose="020B0604020202020204" pitchFamily="34" charset="0"/>
                          <a:cs typeface="Arial" panose="020B0604020202020204" pitchFamily="34" charset="0"/>
                        </a:rPr>
                        <a:t>525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064043"/>
                  </a:ext>
                </a:extLst>
              </a:tr>
            </a:tbl>
          </a:graphicData>
        </a:graphic>
      </p:graphicFrame>
      <p:pic>
        <p:nvPicPr>
          <p:cNvPr id="5" name="Picture 4">
            <a:extLst>
              <a:ext uri="{FF2B5EF4-FFF2-40B4-BE49-F238E27FC236}">
                <a16:creationId xmlns:a16="http://schemas.microsoft.com/office/drawing/2014/main" id="{2B8B380E-B791-6230-093C-9BA67E6CC3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43669" y="5902365"/>
            <a:ext cx="1232498" cy="875819"/>
          </a:xfrm>
          <a:prstGeom prst="rect">
            <a:avLst/>
          </a:prstGeom>
        </p:spPr>
      </p:pic>
      <p:graphicFrame>
        <p:nvGraphicFramePr>
          <p:cNvPr id="11" name="Table 10">
            <a:extLst>
              <a:ext uri="{FF2B5EF4-FFF2-40B4-BE49-F238E27FC236}">
                <a16:creationId xmlns:a16="http://schemas.microsoft.com/office/drawing/2014/main" id="{FFC0D9F0-76B9-1F6D-55DD-AE734F6E5DC9}"/>
              </a:ext>
            </a:extLst>
          </p:cNvPr>
          <p:cNvGraphicFramePr>
            <a:graphicFrameLocks noGrp="1"/>
          </p:cNvGraphicFramePr>
          <p:nvPr>
            <p:extLst>
              <p:ext uri="{D42A27DB-BD31-4B8C-83A1-F6EECF244321}">
                <p14:modId xmlns:p14="http://schemas.microsoft.com/office/powerpoint/2010/main" val="3952736740"/>
              </p:ext>
            </p:extLst>
          </p:nvPr>
        </p:nvGraphicFramePr>
        <p:xfrm>
          <a:off x="114128" y="3086222"/>
          <a:ext cx="2440888" cy="2994660"/>
        </p:xfrm>
        <a:graphic>
          <a:graphicData uri="http://schemas.openxmlformats.org/drawingml/2006/table">
            <a:tbl>
              <a:tblPr firstRow="1" bandRow="1">
                <a:tableStyleId>{F5AB1C69-6EDB-4FF4-983F-18BD219EF322}</a:tableStyleId>
              </a:tblPr>
              <a:tblGrid>
                <a:gridCol w="1836109">
                  <a:extLst>
                    <a:ext uri="{9D8B030D-6E8A-4147-A177-3AD203B41FA5}">
                      <a16:colId xmlns:a16="http://schemas.microsoft.com/office/drawing/2014/main" val="2064025480"/>
                    </a:ext>
                  </a:extLst>
                </a:gridCol>
                <a:gridCol w="604779">
                  <a:extLst>
                    <a:ext uri="{9D8B030D-6E8A-4147-A177-3AD203B41FA5}">
                      <a16:colId xmlns:a16="http://schemas.microsoft.com/office/drawing/2014/main" val="2391093351"/>
                    </a:ext>
                  </a:extLst>
                </a:gridCol>
              </a:tblGrid>
              <a:tr h="190021">
                <a:tc>
                  <a:txBody>
                    <a:bodyPr/>
                    <a:lstStyle/>
                    <a:p>
                      <a:r>
                        <a:rPr lang="en-GB" sz="1050">
                          <a:solidFill>
                            <a:schemeClr val="tx1"/>
                          </a:solidFill>
                          <a:latin typeface="Arial" panose="020B0604020202020204" pitchFamily="34" charset="0"/>
                          <a:cs typeface="Arial" panose="020B0604020202020204" pitchFamily="34" charset="0"/>
                        </a:rPr>
                        <a:t>Survival Of Newly Born Enterprises (2021 business births)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GB" sz="1050" b="1" i="0" u="none" strike="noStrike">
                          <a:solidFill>
                            <a:schemeClr val="tx1"/>
                          </a:solidFill>
                          <a:effectLst/>
                          <a:latin typeface="Arial" panose="020B0604020202020204" pitchFamily="34" charset="0"/>
                          <a:cs typeface="Arial" panose="020B0604020202020204" pitchFamily="34" charset="0"/>
                        </a:rPr>
                        <a:t>1-year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58352">
                <a:tc>
                  <a:txBody>
                    <a:bodyPr/>
                    <a:lstStyle/>
                    <a:p>
                      <a:pPr algn="l"/>
                      <a:r>
                        <a:rPr lang="en-GB" sz="105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81327"/>
                  </a:ext>
                </a:extLst>
              </a:tr>
              <a:tr h="158352">
                <a:tc>
                  <a:txBody>
                    <a:bodyPr/>
                    <a:lstStyle/>
                    <a:p>
                      <a:r>
                        <a:rPr lang="en-GB" sz="105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14735"/>
                  </a:ext>
                </a:extLst>
              </a:tr>
              <a:tr h="158352">
                <a:tc>
                  <a:txBody>
                    <a:bodyPr/>
                    <a:lstStyle/>
                    <a:p>
                      <a:r>
                        <a:rPr lang="en-GB" sz="105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4241241"/>
                  </a:ext>
                </a:extLst>
              </a:tr>
              <a:tr h="158352">
                <a:tc>
                  <a:txBody>
                    <a:bodyPr/>
                    <a:lstStyle/>
                    <a:p>
                      <a:r>
                        <a:rPr lang="en-GB" sz="105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50428"/>
                  </a:ext>
                </a:extLst>
              </a:tr>
              <a:tr h="158352">
                <a:tc>
                  <a:txBody>
                    <a:bodyPr/>
                    <a:lstStyle/>
                    <a:p>
                      <a:r>
                        <a:rPr lang="en-GB" sz="105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52800"/>
                  </a:ext>
                </a:extLst>
              </a:tr>
              <a:tr h="158352">
                <a:tc>
                  <a:txBody>
                    <a:bodyPr/>
                    <a:lstStyle/>
                    <a:p>
                      <a:r>
                        <a:rPr lang="en-GB" sz="105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553097"/>
                  </a:ext>
                </a:extLst>
              </a:tr>
              <a:tr h="158352">
                <a:tc>
                  <a:txBody>
                    <a:bodyPr/>
                    <a:lstStyle/>
                    <a:p>
                      <a:r>
                        <a:rPr lang="en-GB" sz="105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583952"/>
                  </a:ext>
                </a:extLst>
              </a:tr>
              <a:tr h="158352">
                <a:tc>
                  <a:txBody>
                    <a:bodyPr/>
                    <a:lstStyle/>
                    <a:p>
                      <a:r>
                        <a:rPr lang="en-GB" sz="105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064043"/>
                  </a:ext>
                </a:extLst>
              </a:tr>
              <a:tr h="158352">
                <a:tc>
                  <a:txBody>
                    <a:bodyPr/>
                    <a:lstStyle/>
                    <a:p>
                      <a:r>
                        <a:rPr lang="en-GB" sz="105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595751"/>
                  </a:ext>
                </a:extLst>
              </a:tr>
            </a:tbl>
          </a:graphicData>
        </a:graphic>
      </p:graphicFrame>
      <p:graphicFrame>
        <p:nvGraphicFramePr>
          <p:cNvPr id="10" name="Table 9">
            <a:extLst>
              <a:ext uri="{FF2B5EF4-FFF2-40B4-BE49-F238E27FC236}">
                <a16:creationId xmlns:a16="http://schemas.microsoft.com/office/drawing/2014/main" id="{FED9DDC2-98C7-19C9-AE8E-01A2D73E08A3}"/>
              </a:ext>
            </a:extLst>
          </p:cNvPr>
          <p:cNvGraphicFramePr>
            <a:graphicFrameLocks noGrp="1"/>
          </p:cNvGraphicFramePr>
          <p:nvPr>
            <p:extLst>
              <p:ext uri="{D42A27DB-BD31-4B8C-83A1-F6EECF244321}">
                <p14:modId xmlns:p14="http://schemas.microsoft.com/office/powerpoint/2010/main" val="103908587"/>
              </p:ext>
            </p:extLst>
          </p:nvPr>
        </p:nvGraphicFramePr>
        <p:xfrm>
          <a:off x="2690427" y="3095549"/>
          <a:ext cx="3650446" cy="2994660"/>
        </p:xfrm>
        <a:graphic>
          <a:graphicData uri="http://schemas.openxmlformats.org/drawingml/2006/table">
            <a:tbl>
              <a:tblPr firstRow="1" bandRow="1">
                <a:tableStyleId>{F5AB1C69-6EDB-4FF4-983F-18BD219EF322}</a:tableStyleId>
              </a:tblPr>
              <a:tblGrid>
                <a:gridCol w="1836109">
                  <a:extLst>
                    <a:ext uri="{9D8B030D-6E8A-4147-A177-3AD203B41FA5}">
                      <a16:colId xmlns:a16="http://schemas.microsoft.com/office/drawing/2014/main" val="2064025480"/>
                    </a:ext>
                  </a:extLst>
                </a:gridCol>
                <a:gridCol w="604779">
                  <a:extLst>
                    <a:ext uri="{9D8B030D-6E8A-4147-A177-3AD203B41FA5}">
                      <a16:colId xmlns:a16="http://schemas.microsoft.com/office/drawing/2014/main" val="2391093351"/>
                    </a:ext>
                  </a:extLst>
                </a:gridCol>
                <a:gridCol w="604779">
                  <a:extLst>
                    <a:ext uri="{9D8B030D-6E8A-4147-A177-3AD203B41FA5}">
                      <a16:colId xmlns:a16="http://schemas.microsoft.com/office/drawing/2014/main" val="207143109"/>
                    </a:ext>
                  </a:extLst>
                </a:gridCol>
                <a:gridCol w="604779">
                  <a:extLst>
                    <a:ext uri="{9D8B030D-6E8A-4147-A177-3AD203B41FA5}">
                      <a16:colId xmlns:a16="http://schemas.microsoft.com/office/drawing/2014/main" val="401433365"/>
                    </a:ext>
                  </a:extLst>
                </a:gridCol>
              </a:tblGrid>
              <a:tr h="190021">
                <a:tc>
                  <a:txBody>
                    <a:bodyPr/>
                    <a:lstStyle/>
                    <a:p>
                      <a:r>
                        <a:rPr lang="en-GB" sz="1050">
                          <a:solidFill>
                            <a:schemeClr val="tx1"/>
                          </a:solidFill>
                          <a:latin typeface="Arial" panose="020B0604020202020204" pitchFamily="34" charset="0"/>
                          <a:cs typeface="Arial" panose="020B0604020202020204" pitchFamily="34" charset="0"/>
                        </a:rPr>
                        <a:t>Survival Of Newly Born Enterprises (2019 business births)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GB" sz="1050" b="1" i="0" u="none" strike="noStrike">
                          <a:solidFill>
                            <a:schemeClr val="tx1"/>
                          </a:solidFill>
                          <a:effectLst/>
                          <a:latin typeface="Arial" panose="020B0604020202020204" pitchFamily="34" charset="0"/>
                          <a:cs typeface="Arial" panose="020B0604020202020204" pitchFamily="34" charset="0"/>
                        </a:rPr>
                        <a:t>1-year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2-year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3-year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58352">
                <a:tc>
                  <a:txBody>
                    <a:bodyPr/>
                    <a:lstStyle/>
                    <a:p>
                      <a:pPr algn="l"/>
                      <a:r>
                        <a:rPr lang="en-GB" sz="105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81327"/>
                  </a:ext>
                </a:extLst>
              </a:tr>
              <a:tr h="0">
                <a:tc>
                  <a:txBody>
                    <a:bodyPr/>
                    <a:lstStyle/>
                    <a:p>
                      <a:r>
                        <a:rPr lang="en-GB" sz="105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14735"/>
                  </a:ext>
                </a:extLst>
              </a:tr>
              <a:tr h="158352">
                <a:tc>
                  <a:txBody>
                    <a:bodyPr/>
                    <a:lstStyle/>
                    <a:p>
                      <a:r>
                        <a:rPr lang="en-GB" sz="105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81.9%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4241241"/>
                  </a:ext>
                </a:extLst>
              </a:tr>
              <a:tr h="158352">
                <a:tc>
                  <a:txBody>
                    <a:bodyPr/>
                    <a:lstStyle/>
                    <a:p>
                      <a:r>
                        <a:rPr lang="en-GB" sz="105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50428"/>
                  </a:ext>
                </a:extLst>
              </a:tr>
              <a:tr h="158352">
                <a:tc>
                  <a:txBody>
                    <a:bodyPr/>
                    <a:lstStyle/>
                    <a:p>
                      <a:r>
                        <a:rPr lang="en-GB" sz="105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52800"/>
                  </a:ext>
                </a:extLst>
              </a:tr>
              <a:tr h="158352">
                <a:tc>
                  <a:txBody>
                    <a:bodyPr/>
                    <a:lstStyle/>
                    <a:p>
                      <a:r>
                        <a:rPr lang="en-GB" sz="105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553097"/>
                  </a:ext>
                </a:extLst>
              </a:tr>
              <a:tr h="158352">
                <a:tc>
                  <a:txBody>
                    <a:bodyPr/>
                    <a:lstStyle/>
                    <a:p>
                      <a:r>
                        <a:rPr lang="en-GB" sz="105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583952"/>
                  </a:ext>
                </a:extLst>
              </a:tr>
              <a:tr h="158352">
                <a:tc>
                  <a:txBody>
                    <a:bodyPr/>
                    <a:lstStyle/>
                    <a:p>
                      <a:r>
                        <a:rPr lang="en-GB" sz="105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064043"/>
                  </a:ext>
                </a:extLst>
              </a:tr>
              <a:tr h="158352">
                <a:tc>
                  <a:txBody>
                    <a:bodyPr/>
                    <a:lstStyle/>
                    <a:p>
                      <a:r>
                        <a:rPr lang="en-GB" sz="105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165944"/>
                  </a:ext>
                </a:extLst>
              </a:tr>
            </a:tbl>
          </a:graphicData>
        </a:graphic>
      </p:graphicFrame>
      <p:graphicFrame>
        <p:nvGraphicFramePr>
          <p:cNvPr id="6" name="Table 5">
            <a:extLst>
              <a:ext uri="{FF2B5EF4-FFF2-40B4-BE49-F238E27FC236}">
                <a16:creationId xmlns:a16="http://schemas.microsoft.com/office/drawing/2014/main" id="{3700CA2A-BF55-9188-C151-2277624A311C}"/>
              </a:ext>
            </a:extLst>
          </p:cNvPr>
          <p:cNvGraphicFramePr>
            <a:graphicFrameLocks noGrp="1"/>
          </p:cNvGraphicFramePr>
          <p:nvPr>
            <p:extLst>
              <p:ext uri="{D42A27DB-BD31-4B8C-83A1-F6EECF244321}">
                <p14:modId xmlns:p14="http://schemas.microsoft.com/office/powerpoint/2010/main" val="1108123008"/>
              </p:ext>
            </p:extLst>
          </p:nvPr>
        </p:nvGraphicFramePr>
        <p:xfrm>
          <a:off x="6466916" y="3095549"/>
          <a:ext cx="4860004" cy="2994660"/>
        </p:xfrm>
        <a:graphic>
          <a:graphicData uri="http://schemas.openxmlformats.org/drawingml/2006/table">
            <a:tbl>
              <a:tblPr firstRow="1" bandRow="1">
                <a:tableStyleId>{F5AB1C69-6EDB-4FF4-983F-18BD219EF322}</a:tableStyleId>
              </a:tblPr>
              <a:tblGrid>
                <a:gridCol w="1836109">
                  <a:extLst>
                    <a:ext uri="{9D8B030D-6E8A-4147-A177-3AD203B41FA5}">
                      <a16:colId xmlns:a16="http://schemas.microsoft.com/office/drawing/2014/main" val="2064025480"/>
                    </a:ext>
                  </a:extLst>
                </a:gridCol>
                <a:gridCol w="648660">
                  <a:extLst>
                    <a:ext uri="{9D8B030D-6E8A-4147-A177-3AD203B41FA5}">
                      <a16:colId xmlns:a16="http://schemas.microsoft.com/office/drawing/2014/main" val="2391093351"/>
                    </a:ext>
                  </a:extLst>
                </a:gridCol>
                <a:gridCol w="560898">
                  <a:extLst>
                    <a:ext uri="{9D8B030D-6E8A-4147-A177-3AD203B41FA5}">
                      <a16:colId xmlns:a16="http://schemas.microsoft.com/office/drawing/2014/main" val="207143109"/>
                    </a:ext>
                  </a:extLst>
                </a:gridCol>
                <a:gridCol w="604779">
                  <a:extLst>
                    <a:ext uri="{9D8B030D-6E8A-4147-A177-3AD203B41FA5}">
                      <a16:colId xmlns:a16="http://schemas.microsoft.com/office/drawing/2014/main" val="401433365"/>
                    </a:ext>
                  </a:extLst>
                </a:gridCol>
                <a:gridCol w="604779">
                  <a:extLst>
                    <a:ext uri="{9D8B030D-6E8A-4147-A177-3AD203B41FA5}">
                      <a16:colId xmlns:a16="http://schemas.microsoft.com/office/drawing/2014/main" val="1394129880"/>
                    </a:ext>
                  </a:extLst>
                </a:gridCol>
                <a:gridCol w="604779">
                  <a:extLst>
                    <a:ext uri="{9D8B030D-6E8A-4147-A177-3AD203B41FA5}">
                      <a16:colId xmlns:a16="http://schemas.microsoft.com/office/drawing/2014/main" val="3260946886"/>
                    </a:ext>
                  </a:extLst>
                </a:gridCol>
              </a:tblGrid>
              <a:tr h="190021">
                <a:tc>
                  <a:txBody>
                    <a:bodyPr/>
                    <a:lstStyle/>
                    <a:p>
                      <a:r>
                        <a:rPr lang="en-GB" sz="1050">
                          <a:solidFill>
                            <a:schemeClr val="tx1"/>
                          </a:solidFill>
                          <a:latin typeface="Arial" panose="020B0604020202020204" pitchFamily="34" charset="0"/>
                          <a:cs typeface="Arial" panose="020B0604020202020204" pitchFamily="34" charset="0"/>
                        </a:rPr>
                        <a:t>Survival Of Newly Born Enterprises (2017 business births)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GB" sz="1050" b="1" i="0" u="none" strike="noStrike">
                          <a:solidFill>
                            <a:schemeClr val="tx1"/>
                          </a:solidFill>
                          <a:effectLst/>
                          <a:latin typeface="Arial" panose="020B0604020202020204" pitchFamily="34" charset="0"/>
                          <a:cs typeface="Arial" panose="020B0604020202020204" pitchFamily="34" charset="0"/>
                        </a:rPr>
                        <a:t>1-year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2-year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3-year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4-year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Arial" panose="020B0604020202020204" pitchFamily="34" charset="0"/>
                          <a:cs typeface="Arial" panose="020B0604020202020204" pitchFamily="34" charset="0"/>
                        </a:rPr>
                        <a:t>5-year survival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58352">
                <a:tc>
                  <a:txBody>
                    <a:bodyPr/>
                    <a:lstStyle/>
                    <a:p>
                      <a:pPr algn="l"/>
                      <a:r>
                        <a:rPr lang="en-GB" sz="105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81327"/>
                  </a:ext>
                </a:extLst>
              </a:tr>
              <a:tr h="158352">
                <a:tc>
                  <a:txBody>
                    <a:bodyPr/>
                    <a:lstStyle/>
                    <a:p>
                      <a:r>
                        <a:rPr lang="en-GB" sz="105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14735"/>
                  </a:ext>
                </a:extLst>
              </a:tr>
              <a:tr h="158352">
                <a:tc>
                  <a:txBody>
                    <a:bodyPr/>
                    <a:lstStyle/>
                    <a:p>
                      <a:r>
                        <a:rPr lang="en-GB" sz="105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4241241"/>
                  </a:ext>
                </a:extLst>
              </a:tr>
              <a:tr h="158352">
                <a:tc>
                  <a:txBody>
                    <a:bodyPr/>
                    <a:lstStyle/>
                    <a:p>
                      <a:r>
                        <a:rPr lang="en-GB" sz="105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50428"/>
                  </a:ext>
                </a:extLst>
              </a:tr>
              <a:tr h="158352">
                <a:tc>
                  <a:txBody>
                    <a:bodyPr/>
                    <a:lstStyle/>
                    <a:p>
                      <a:r>
                        <a:rPr lang="en-GB" sz="105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52800"/>
                  </a:ext>
                </a:extLst>
              </a:tr>
              <a:tr h="158352">
                <a:tc>
                  <a:txBody>
                    <a:bodyPr/>
                    <a:lstStyle/>
                    <a:p>
                      <a:r>
                        <a:rPr lang="en-GB" sz="105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553097"/>
                  </a:ext>
                </a:extLst>
              </a:tr>
              <a:tr h="158352">
                <a:tc>
                  <a:txBody>
                    <a:bodyPr/>
                    <a:lstStyle/>
                    <a:p>
                      <a:r>
                        <a:rPr lang="en-GB" sz="105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81.4%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34.4%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28.8%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583952"/>
                  </a:ext>
                </a:extLst>
              </a:tr>
              <a:tr h="158352">
                <a:tc>
                  <a:txBody>
                    <a:bodyPr/>
                    <a:lstStyle/>
                    <a:p>
                      <a:r>
                        <a:rPr lang="en-GB" sz="105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63.1%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064043"/>
                  </a:ext>
                </a:extLst>
              </a:tr>
              <a:tr h="158352">
                <a:tc>
                  <a:txBody>
                    <a:bodyPr/>
                    <a:lstStyle/>
                    <a:p>
                      <a:r>
                        <a:rPr lang="en-GB" sz="105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72.6%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55.9%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45.7%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a:solidFill>
                            <a:schemeClr val="dk1"/>
                          </a:solidFill>
                          <a:effectLst/>
                          <a:latin typeface="Arial" panose="020B0604020202020204" pitchFamily="34" charset="0"/>
                          <a:ea typeface="+mn-ea"/>
                          <a:cs typeface="Arial" panose="020B0604020202020204" pitchFamily="34" charset="0"/>
                        </a:rPr>
                        <a:t>39.4%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654163"/>
                  </a:ext>
                </a:extLst>
              </a:tr>
            </a:tbl>
          </a:graphicData>
        </a:graphic>
      </p:graphicFrame>
      <p:sp>
        <p:nvSpPr>
          <p:cNvPr id="2" name="TextBox 1">
            <a:extLst>
              <a:ext uri="{FF2B5EF4-FFF2-40B4-BE49-F238E27FC236}">
                <a16:creationId xmlns:a16="http://schemas.microsoft.com/office/drawing/2014/main" id="{8F85620E-CC67-7C35-6C6B-CA1A1E5E8CAF}"/>
              </a:ext>
            </a:extLst>
          </p:cNvPr>
          <p:cNvSpPr txBox="1"/>
          <p:nvPr/>
        </p:nvSpPr>
        <p:spPr>
          <a:xfrm>
            <a:off x="29683" y="6642556"/>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Business demography, UK - Office for National Statistics (ons.gov.uk)</a:t>
            </a:r>
            <a:endParaRPr lang="en-GB" sz="12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F6DFB8-66D1-CB8A-4F78-719B53FA1DD4}"/>
              </a:ext>
              <a:ext uri="{C183D7F6-B498-43B3-948B-1728B52AA6E4}">
                <adec:decorative xmlns:adec="http://schemas.microsoft.com/office/drawing/2017/decorative" val="1"/>
              </a:ext>
            </a:extLst>
          </p:cNvPr>
          <p:cNvSpPr txBox="1"/>
          <p:nvPr/>
        </p:nvSpPr>
        <p:spPr>
          <a:xfrm>
            <a:off x="6465941" y="5074051"/>
            <a:ext cx="4860004" cy="276820"/>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9" name="TextBox 8">
            <a:extLst>
              <a:ext uri="{FF2B5EF4-FFF2-40B4-BE49-F238E27FC236}">
                <a16:creationId xmlns:a16="http://schemas.microsoft.com/office/drawing/2014/main" id="{A1075187-BA26-433B-9B09-35FAB29B5628}"/>
              </a:ext>
              <a:ext uri="{C183D7F6-B498-43B3-948B-1728B52AA6E4}">
                <adec:decorative xmlns:adec="http://schemas.microsoft.com/office/drawing/2017/decorative" val="1"/>
              </a:ext>
            </a:extLst>
          </p:cNvPr>
          <p:cNvSpPr txBox="1"/>
          <p:nvPr/>
        </p:nvSpPr>
        <p:spPr>
          <a:xfrm>
            <a:off x="2690427" y="5065728"/>
            <a:ext cx="3650446" cy="27343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12" name="TextBox 11">
            <a:extLst>
              <a:ext uri="{FF2B5EF4-FFF2-40B4-BE49-F238E27FC236}">
                <a16:creationId xmlns:a16="http://schemas.microsoft.com/office/drawing/2014/main" id="{62EC4998-2810-1B20-F960-0FD8B50B07EC}"/>
              </a:ext>
              <a:ext uri="{C183D7F6-B498-43B3-948B-1728B52AA6E4}">
                <adec:decorative xmlns:adec="http://schemas.microsoft.com/office/drawing/2017/decorative" val="1"/>
              </a:ext>
            </a:extLst>
          </p:cNvPr>
          <p:cNvSpPr txBox="1"/>
          <p:nvPr/>
        </p:nvSpPr>
        <p:spPr>
          <a:xfrm>
            <a:off x="102096" y="5064347"/>
            <a:ext cx="2440888"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13" name="TextBox 12">
            <a:extLst>
              <a:ext uri="{FF2B5EF4-FFF2-40B4-BE49-F238E27FC236}">
                <a16:creationId xmlns:a16="http://schemas.microsoft.com/office/drawing/2014/main" id="{57CCAB5C-FD60-F74E-6056-93E2820D1374}"/>
              </a:ext>
              <a:ext uri="{C183D7F6-B498-43B3-948B-1728B52AA6E4}">
                <adec:decorative xmlns:adec="http://schemas.microsoft.com/office/drawing/2017/decorative" val="1"/>
              </a:ext>
            </a:extLst>
          </p:cNvPr>
          <p:cNvSpPr txBox="1"/>
          <p:nvPr/>
        </p:nvSpPr>
        <p:spPr>
          <a:xfrm>
            <a:off x="7263664" y="2220934"/>
            <a:ext cx="4674125" cy="225988"/>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414044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Sole proprietors </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3BAFA511-24F2-2C1B-4639-E547366F846B}"/>
              </a:ext>
            </a:extLst>
          </p:cNvPr>
          <p:cNvSpPr txBox="1"/>
          <p:nvPr/>
        </p:nvSpPr>
        <p:spPr>
          <a:xfrm>
            <a:off x="1473306" y="1017605"/>
            <a:ext cx="9245388" cy="477631"/>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cs typeface="Arial" panose="020B0604020202020204" pitchFamily="34" charset="0"/>
              </a:rPr>
              <a:t>Sole proprietor businesses account for 22% of the business base in North Norfolk. This is higher than the national (14%) and regional (also 14%) averages. </a:t>
            </a:r>
            <a:endParaRPr lang="en-US" sz="1200"/>
          </a:p>
        </p:txBody>
      </p:sp>
      <p:graphicFrame>
        <p:nvGraphicFramePr>
          <p:cNvPr id="3" name="Chart 2" descr="Graph showing the percentage of sole proprietors as a proportion of the business base in Norfolk districts, Norfolk, East of England and England, 2023. ">
            <a:extLst>
              <a:ext uri="{FF2B5EF4-FFF2-40B4-BE49-F238E27FC236}">
                <a16:creationId xmlns:a16="http://schemas.microsoft.com/office/drawing/2014/main" id="{56F95040-A3FB-4CF9-E2E3-01753F071EBA}"/>
              </a:ext>
            </a:extLst>
          </p:cNvPr>
          <p:cNvGraphicFramePr>
            <a:graphicFrameLocks/>
          </p:cNvGraphicFramePr>
          <p:nvPr>
            <p:extLst>
              <p:ext uri="{D42A27DB-BD31-4B8C-83A1-F6EECF244321}">
                <p14:modId xmlns:p14="http://schemas.microsoft.com/office/powerpoint/2010/main" val="3573611382"/>
              </p:ext>
            </p:extLst>
          </p:nvPr>
        </p:nvGraphicFramePr>
        <p:xfrm>
          <a:off x="-81088" y="1702280"/>
          <a:ext cx="6037234" cy="4675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Line graph showing the percentage of sole proprietors as a proportion of the business base in Norfolk, its statistical neighbours, East of England and England, 2014-2023. ">
            <a:extLst>
              <a:ext uri="{FF2B5EF4-FFF2-40B4-BE49-F238E27FC236}">
                <a16:creationId xmlns:a16="http://schemas.microsoft.com/office/drawing/2014/main" id="{919D98DC-1625-AF44-A3A9-37D17421F5C0}"/>
              </a:ext>
            </a:extLst>
          </p:cNvPr>
          <p:cNvGraphicFramePr>
            <a:graphicFrameLocks/>
          </p:cNvGraphicFramePr>
          <p:nvPr/>
        </p:nvGraphicFramePr>
        <p:xfrm>
          <a:off x="6096000" y="1495237"/>
          <a:ext cx="5956144" cy="488287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5659075-D148-8B7D-0048-2C96AA9C6887}"/>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Nomis - Official Census and Labour Market Statistics (nomisweb.co.uk)</a:t>
            </a:r>
            <a:r>
              <a:rPr lang="en-GB" sz="1200">
                <a:latin typeface="Arial" panose="020B0604020202020204" pitchFamily="34" charset="0"/>
                <a:cs typeface="Arial" panose="020B0604020202020204" pitchFamily="34" charset="0"/>
              </a:rPr>
              <a:t> - </a:t>
            </a:r>
            <a:r>
              <a:rPr lang="en-GB" sz="1200" i="0" u="none" strike="noStrike">
                <a:solidFill>
                  <a:srgbClr val="404040"/>
                </a:solidFill>
                <a:effectLst/>
                <a:latin typeface="Arial" panose="020B0604020202020204" pitchFamily="34" charset="0"/>
                <a:cs typeface="Arial" panose="020B0604020202020204" pitchFamily="34" charset="0"/>
              </a:rPr>
              <a:t>UK Business Counts (enterprises)</a:t>
            </a:r>
          </a:p>
        </p:txBody>
      </p:sp>
      <p:pic>
        <p:nvPicPr>
          <p:cNvPr id="4" name="Picture 3">
            <a:extLst>
              <a:ext uri="{FF2B5EF4-FFF2-40B4-BE49-F238E27FC236}">
                <a16:creationId xmlns:a16="http://schemas.microsoft.com/office/drawing/2014/main" id="{8FD83DCF-CBCB-ABA6-E8FD-F4A6A5A7DC9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61A1C9E4-85A2-F4D0-3A85-C3FA6C409561}"/>
              </a:ext>
              <a:ext uri="{C183D7F6-B498-43B3-948B-1728B52AA6E4}">
                <adec:decorative xmlns:adec="http://schemas.microsoft.com/office/drawing/2017/decorative" val="1"/>
              </a:ext>
            </a:extLst>
          </p:cNvPr>
          <p:cNvSpPr txBox="1"/>
          <p:nvPr/>
        </p:nvSpPr>
        <p:spPr>
          <a:xfrm rot="18946246">
            <a:off x="464931" y="5142814"/>
            <a:ext cx="904158" cy="233122"/>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94067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High Growth enterprises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714A19B1-EF4C-146C-14F7-28625A08B179}"/>
              </a:ext>
            </a:extLst>
          </p:cNvPr>
          <p:cNvSpPr txBox="1"/>
          <p:nvPr/>
        </p:nvSpPr>
        <p:spPr>
          <a:xfrm>
            <a:off x="330307" y="1017605"/>
            <a:ext cx="7346764" cy="473271"/>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a:t>
            </a:r>
            <a:r>
              <a:rPr lang="en-GB" sz="1200">
                <a:solidFill>
                  <a:srgbClr val="000000"/>
                </a:solidFill>
                <a:latin typeface="Arial" panose="020B0604020202020204" pitchFamily="34" charset="0"/>
              </a:rPr>
              <a:t>folk</a:t>
            </a:r>
            <a:r>
              <a:rPr lang="en-GB" sz="1200" b="0" i="0" u="none" strike="noStrike">
                <a:solidFill>
                  <a:srgbClr val="000000"/>
                </a:solidFill>
                <a:effectLst/>
                <a:latin typeface="Arial" panose="020B0604020202020204" pitchFamily="34" charset="0"/>
              </a:rPr>
              <a:t> has th</a:t>
            </a:r>
            <a:r>
              <a:rPr lang="en-GB" sz="1200">
                <a:solidFill>
                  <a:srgbClr val="000000"/>
                </a:solidFill>
                <a:latin typeface="Arial" panose="020B0604020202020204" pitchFamily="34" charset="0"/>
              </a:rPr>
              <a:t>e second highest </a:t>
            </a:r>
            <a:r>
              <a:rPr lang="en-GB" sz="1200" b="0" i="0" u="none" strike="noStrike">
                <a:solidFill>
                  <a:srgbClr val="000000"/>
                </a:solidFill>
                <a:effectLst/>
                <a:latin typeface="Arial" panose="020B0604020202020204" pitchFamily="34" charset="0"/>
              </a:rPr>
              <a:t>proportion of ‘High Growth’ enterprises in 2022 (0.50%) which is higher than the Norfolk, East of England and England average.</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Chart 7" descr="Graph showing the percentage of high growth enterprises in Norfolk districts, Norfolk, East of England and England, 2021 and 2022. ">
            <a:extLst>
              <a:ext uri="{FF2B5EF4-FFF2-40B4-BE49-F238E27FC236}">
                <a16:creationId xmlns:a16="http://schemas.microsoft.com/office/drawing/2014/main" id="{105934EC-52DD-6F7E-B511-4D650566BB96}"/>
              </a:ext>
            </a:extLst>
          </p:cNvPr>
          <p:cNvGraphicFramePr>
            <a:graphicFrameLocks/>
          </p:cNvGraphicFramePr>
          <p:nvPr>
            <p:extLst>
              <p:ext uri="{D42A27DB-BD31-4B8C-83A1-F6EECF244321}">
                <p14:modId xmlns:p14="http://schemas.microsoft.com/office/powerpoint/2010/main" val="1403550458"/>
              </p:ext>
            </p:extLst>
          </p:nvPr>
        </p:nvGraphicFramePr>
        <p:xfrm>
          <a:off x="159434" y="1839310"/>
          <a:ext cx="7517637" cy="46367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95B7091-882F-F3F2-0A18-385FC4CE0933}"/>
              </a:ext>
            </a:extLst>
          </p:cNvPr>
          <p:cNvSpPr txBox="1"/>
          <p:nvPr/>
        </p:nvSpPr>
        <p:spPr>
          <a:xfrm>
            <a:off x="7830919" y="379226"/>
            <a:ext cx="4213415" cy="5632311"/>
          </a:xfrm>
          <a:prstGeom prst="rect">
            <a:avLst/>
          </a:prstGeom>
          <a:noFill/>
          <a:ln w="12700">
            <a:solidFill>
              <a:schemeClr val="tx1"/>
            </a:solidFill>
          </a:ln>
        </p:spPr>
        <p:txBody>
          <a:bodyPr wrap="square" rtlCol="0">
            <a:spAutoFit/>
          </a:bodyPr>
          <a:lstStyle/>
          <a:p>
            <a:r>
              <a:rPr lang="en-GB" sz="1200">
                <a:latin typeface="Arial" panose="020B0604020202020204" pitchFamily="34" charset="0"/>
                <a:cs typeface="Arial" panose="020B0604020202020204" pitchFamily="34" charset="0"/>
              </a:rPr>
              <a:t>High Growth enterprises definition/method:</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“There are several different methods of measuring high growth. The following definition has been used for this analysis: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All enterprises with average annualised growth greater than 20% per annum, over a three year period. Growth can be measured by the number of employees or by turnover. For this analysis growth has been measured using employment.</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It is also recommended that a meaningful size threshold be set to avoid the growth of small businesses distorting any results. Eurostat have provisionally set a starting threshold of 10 employees.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In order to calculate the growth of units, it is not necessary to check the change in employee numbers or turnover from one year to the next over a three year period. Instead it is sufficient to compare the population of active enterprises in year xx-3 with those in year xx.</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In practice, average annualised growth of 20% per annum over three years would be equal to 72.8% growth from xx-3 to year xx.</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We are unable to isolate and remove all cases where data has grown due to a merger or a takeover. These cases are isolated and we do not expect them to have a big impact on the data.”</a:t>
            </a:r>
          </a:p>
        </p:txBody>
      </p:sp>
      <p:sp>
        <p:nvSpPr>
          <p:cNvPr id="6" name="TextBox 5">
            <a:extLst>
              <a:ext uri="{FF2B5EF4-FFF2-40B4-BE49-F238E27FC236}">
                <a16:creationId xmlns:a16="http://schemas.microsoft.com/office/drawing/2014/main" id="{759E4FA1-9538-95E5-AE89-0E9CE1B515EB}"/>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Business demography, UK - Office for National Statistics (ons.gov.uk)</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7617232-6A26-0822-7200-3B6E297BC8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0F987408-CE2A-0C87-B827-78B488A5302F}"/>
              </a:ext>
              <a:ext uri="{C183D7F6-B498-43B3-948B-1728B52AA6E4}">
                <adec:decorative xmlns:adec="http://schemas.microsoft.com/office/drawing/2017/decorative" val="1"/>
              </a:ext>
            </a:extLst>
          </p:cNvPr>
          <p:cNvSpPr txBox="1"/>
          <p:nvPr/>
        </p:nvSpPr>
        <p:spPr>
          <a:xfrm>
            <a:off x="4368580" y="5368064"/>
            <a:ext cx="536796" cy="472331"/>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5366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Norfolk’s employment base and change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BACF4A4D-0AF9-0DBB-9797-1F7D1AE09D17}"/>
              </a:ext>
            </a:extLst>
          </p:cNvPr>
          <p:cNvSpPr txBox="1"/>
          <p:nvPr/>
        </p:nvSpPr>
        <p:spPr>
          <a:xfrm>
            <a:off x="464233" y="877756"/>
            <a:ext cx="10764833" cy="1073692"/>
          </a:xfrm>
          <a:prstGeom prst="rect">
            <a:avLst/>
          </a:prstGeom>
          <a:noFill/>
          <a:ln w="12700">
            <a:solidFill>
              <a:schemeClr val="tx1"/>
            </a:solidFill>
          </a:ln>
        </p:spPr>
        <p:txBody>
          <a:bodyPr wrap="square" lIns="91440" tIns="45720" rIns="91440" bIns="45720" rtlCol="0" anchor="t">
            <a:spAutoFit/>
          </a:bodyPr>
          <a:lstStyle/>
          <a:p>
            <a:pPr marL="171450" indent="-171450">
              <a:lnSpc>
                <a:spcPct val="107000"/>
              </a:lnSpc>
              <a:spcAft>
                <a:spcPts val="800"/>
              </a:spcAft>
              <a:buFont typeface="Arial" panose="020B0604020202020204" pitchFamily="34" charset="0"/>
              <a:buChar char="•"/>
            </a:pPr>
            <a:r>
              <a:rPr lang="en-GB" sz="1200">
                <a:latin typeface="Arial"/>
                <a:ea typeface="Calibri"/>
                <a:cs typeface="Arial"/>
              </a:rPr>
              <a:t>The number of people employed in Norfolk’s rose from 377,000 in 2015 to 393,300 in 2022 – a 4.5% increase.</a:t>
            </a:r>
          </a:p>
          <a:p>
            <a:pPr marL="171450" indent="-171450">
              <a:lnSpc>
                <a:spcPct val="107000"/>
              </a:lnSpc>
              <a:spcAft>
                <a:spcPts val="800"/>
              </a:spcAft>
              <a:buFont typeface="Arial" panose="020B0604020202020204" pitchFamily="34" charset="0"/>
              <a:buChar char="•"/>
            </a:pPr>
            <a:r>
              <a:rPr lang="en-GB" sz="1200">
                <a:latin typeface="Arial"/>
                <a:ea typeface="Calibri"/>
                <a:cs typeface="Arial"/>
              </a:rPr>
              <a:t>Health (15%), retail (11%) and accommodation &amp; food services (10%) account for over a-third of the Norfolk employment base.</a:t>
            </a:r>
          </a:p>
          <a:p>
            <a:pPr marL="171450" indent="-171450">
              <a:lnSpc>
                <a:spcPct val="107000"/>
              </a:lnSpc>
              <a:spcAft>
                <a:spcPts val="800"/>
              </a:spcAft>
              <a:buFont typeface="Arial" panose="020B0604020202020204" pitchFamily="34" charset="0"/>
              <a:buChar char="•"/>
            </a:pPr>
            <a:r>
              <a:rPr lang="en-GB" sz="1200">
                <a:latin typeface="Arial"/>
                <a:ea typeface="Calibri"/>
                <a:cs typeface="Arial"/>
              </a:rPr>
              <a:t>North Norfolk had a percentage change of 6.3%, which is higher than the Norfolk average (4.5%) but lower than the East of England (7.9%) and England (8.4%) average.  </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Chart 2" descr="Graph showing the percentage of employment by sector in Norfolk, East of England and England, 2022.">
            <a:extLst>
              <a:ext uri="{FF2B5EF4-FFF2-40B4-BE49-F238E27FC236}">
                <a16:creationId xmlns:a16="http://schemas.microsoft.com/office/drawing/2014/main" id="{D10E6A62-1FCB-60A7-6D3C-2E195B063FE3}"/>
              </a:ext>
            </a:extLst>
          </p:cNvPr>
          <p:cNvGraphicFramePr>
            <a:graphicFrameLocks/>
          </p:cNvGraphicFramePr>
          <p:nvPr>
            <p:extLst>
              <p:ext uri="{D42A27DB-BD31-4B8C-83A1-F6EECF244321}">
                <p14:modId xmlns:p14="http://schemas.microsoft.com/office/powerpoint/2010/main" val="2399713420"/>
              </p:ext>
            </p:extLst>
          </p:nvPr>
        </p:nvGraphicFramePr>
        <p:xfrm>
          <a:off x="58766" y="1951447"/>
          <a:ext cx="7125884" cy="47197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63C176C-155F-F6FF-4990-170C2EECF7E0}"/>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Nomis - Official Census and Labour Market Statistics (nomisweb.co.uk)</a:t>
            </a:r>
            <a:endParaRPr lang="en-GB" sz="120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9B174196-65C2-0541-ED47-573C60F55495}"/>
              </a:ext>
            </a:extLst>
          </p:cNvPr>
          <p:cNvGraphicFramePr>
            <a:graphicFrameLocks noGrp="1"/>
          </p:cNvGraphicFramePr>
          <p:nvPr>
            <p:extLst>
              <p:ext uri="{D42A27DB-BD31-4B8C-83A1-F6EECF244321}">
                <p14:modId xmlns:p14="http://schemas.microsoft.com/office/powerpoint/2010/main" val="1168030437"/>
              </p:ext>
            </p:extLst>
          </p:nvPr>
        </p:nvGraphicFramePr>
        <p:xfrm>
          <a:off x="7232275" y="1996704"/>
          <a:ext cx="3877253" cy="4787984"/>
        </p:xfrm>
        <a:graphic>
          <a:graphicData uri="http://schemas.openxmlformats.org/drawingml/2006/table">
            <a:tbl>
              <a:tblPr firstRow="1" bandRow="1">
                <a:tableStyleId>{F5AB1C69-6EDB-4FF4-983F-18BD219EF322}</a:tableStyleId>
              </a:tblPr>
              <a:tblGrid>
                <a:gridCol w="2311904">
                  <a:extLst>
                    <a:ext uri="{9D8B030D-6E8A-4147-A177-3AD203B41FA5}">
                      <a16:colId xmlns:a16="http://schemas.microsoft.com/office/drawing/2014/main" val="2064025480"/>
                    </a:ext>
                  </a:extLst>
                </a:gridCol>
                <a:gridCol w="1565349">
                  <a:extLst>
                    <a:ext uri="{9D8B030D-6E8A-4147-A177-3AD203B41FA5}">
                      <a16:colId xmlns:a16="http://schemas.microsoft.com/office/drawing/2014/main" val="2391093351"/>
                    </a:ext>
                  </a:extLst>
                </a:gridCol>
              </a:tblGrid>
              <a:tr h="542602">
                <a:tc>
                  <a:txBody>
                    <a:bodyPr/>
                    <a:lstStyle/>
                    <a:p>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100">
                          <a:solidFill>
                            <a:schemeClr val="tx1"/>
                          </a:solidFill>
                          <a:latin typeface="Arial" panose="020B0604020202020204" pitchFamily="34" charset="0"/>
                          <a:cs typeface="Arial" panose="020B0604020202020204" pitchFamily="34" charset="0"/>
                        </a:rPr>
                        <a:t>Percentage employment change by area (2015-2022)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252778">
                <a:tc>
                  <a:txBody>
                    <a:bodyPr/>
                    <a:lstStyle/>
                    <a:p>
                      <a:pPr algn="l"/>
                      <a:r>
                        <a:rPr lang="en-GB" sz="11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36666"/>
                  </a:ext>
                </a:extLst>
              </a:tr>
              <a:tr h="252778">
                <a:tc>
                  <a:txBody>
                    <a:bodyPr/>
                    <a:lstStyle/>
                    <a:p>
                      <a:r>
                        <a:rPr lang="en-GB" sz="11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6891443"/>
                  </a:ext>
                </a:extLst>
              </a:tr>
              <a:tr h="252778">
                <a:tc>
                  <a:txBody>
                    <a:bodyPr/>
                    <a:lstStyle/>
                    <a:p>
                      <a:r>
                        <a:rPr lang="en-GB" sz="11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14735"/>
                  </a:ext>
                </a:extLst>
              </a:tr>
              <a:tr h="252778">
                <a:tc>
                  <a:txBody>
                    <a:bodyPr/>
                    <a:lstStyle/>
                    <a:p>
                      <a:r>
                        <a:rPr lang="en-GB" sz="11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50428"/>
                  </a:ext>
                </a:extLst>
              </a:tr>
              <a:tr h="252778">
                <a:tc>
                  <a:txBody>
                    <a:bodyPr/>
                    <a:lstStyle/>
                    <a:p>
                      <a:r>
                        <a:rPr lang="en-GB" sz="11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52800"/>
                  </a:ext>
                </a:extLst>
              </a:tr>
              <a:tr h="252778">
                <a:tc>
                  <a:txBody>
                    <a:bodyPr/>
                    <a:lstStyle/>
                    <a:p>
                      <a:r>
                        <a:rPr lang="en-GB" sz="11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553097"/>
                  </a:ext>
                </a:extLst>
              </a:tr>
              <a:tr h="252778">
                <a:tc>
                  <a:txBody>
                    <a:bodyPr/>
                    <a:lstStyle/>
                    <a:p>
                      <a:r>
                        <a:rPr lang="en-GB" sz="11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583952"/>
                  </a:ext>
                </a:extLst>
              </a:tr>
              <a:tr h="252778">
                <a:tc>
                  <a:txBody>
                    <a:bodyPr/>
                    <a:lstStyle/>
                    <a:p>
                      <a:r>
                        <a:rPr lang="en-GB" sz="11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15.7%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064043"/>
                  </a:ext>
                </a:extLst>
              </a:tr>
              <a:tr h="252778">
                <a:tc>
                  <a:txBody>
                    <a:bodyPr/>
                    <a:lstStyle/>
                    <a:p>
                      <a:pPr algn="l"/>
                      <a:r>
                        <a:rPr lang="en-GB" sz="1100">
                          <a:latin typeface="Arial" panose="020B0604020202020204" pitchFamily="34" charset="0"/>
                          <a:cs typeface="Arial" panose="020B0604020202020204" pitchFamily="34" charset="0"/>
                        </a:rPr>
                        <a:t>East of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96301"/>
                  </a:ext>
                </a:extLst>
              </a:tr>
              <a:tr h="252778">
                <a:tc>
                  <a:txBody>
                    <a:bodyPr/>
                    <a:lstStyle/>
                    <a:p>
                      <a:pPr algn="l"/>
                      <a:r>
                        <a:rPr lang="en-GB" sz="11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761819"/>
                  </a:ext>
                </a:extLst>
              </a:tr>
              <a:tr h="252778">
                <a:tc>
                  <a:txBody>
                    <a:bodyPr/>
                    <a:lstStyle/>
                    <a:p>
                      <a:pPr algn="l"/>
                      <a:r>
                        <a:rPr lang="en-GB" sz="1100">
                          <a:latin typeface="Arial" panose="020B0604020202020204" pitchFamily="34" charset="0"/>
                          <a:cs typeface="Arial" panose="020B0604020202020204" pitchFamily="34" charset="0"/>
                        </a:rPr>
                        <a:t>Lincolnshire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071409"/>
                  </a:ext>
                </a:extLst>
              </a:tr>
              <a:tr h="252778">
                <a:tc>
                  <a:txBody>
                    <a:bodyPr/>
                    <a:lstStyle/>
                    <a:p>
                      <a:pPr algn="l"/>
                      <a:r>
                        <a:rPr lang="en-GB" sz="1100">
                          <a:latin typeface="Arial" panose="020B0604020202020204" pitchFamily="34" charset="0"/>
                          <a:cs typeface="Arial" panose="020B0604020202020204" pitchFamily="34" charset="0"/>
                        </a:rPr>
                        <a:t>Suffolk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142828"/>
                  </a:ext>
                </a:extLst>
              </a:tr>
              <a:tr h="252778">
                <a:tc>
                  <a:txBody>
                    <a:bodyPr/>
                    <a:lstStyle/>
                    <a:p>
                      <a:pPr algn="l"/>
                      <a:r>
                        <a:rPr lang="en-GB" sz="1100">
                          <a:latin typeface="Arial" panose="020B0604020202020204" pitchFamily="34" charset="0"/>
                          <a:cs typeface="Arial" panose="020B0604020202020204" pitchFamily="34" charset="0"/>
                        </a:rPr>
                        <a:t>Cornwall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1995623"/>
                  </a:ext>
                </a:extLst>
              </a:tr>
              <a:tr h="252778">
                <a:tc>
                  <a:txBody>
                    <a:bodyPr/>
                    <a:lstStyle/>
                    <a:p>
                      <a:pPr algn="l"/>
                      <a:r>
                        <a:rPr lang="en-GB" sz="1100">
                          <a:latin typeface="Arial" panose="020B0604020202020204" pitchFamily="34" charset="0"/>
                          <a:cs typeface="Arial" panose="020B0604020202020204" pitchFamily="34" charset="0"/>
                        </a:rPr>
                        <a:t>Somerset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840862"/>
                  </a:ext>
                </a:extLst>
              </a:tr>
              <a:tr h="252778">
                <a:tc>
                  <a:txBody>
                    <a:bodyPr/>
                    <a:lstStyle/>
                    <a:p>
                      <a:pPr algn="l"/>
                      <a:r>
                        <a:rPr lang="en-GB" sz="1100">
                          <a:latin typeface="Arial" panose="020B0604020202020204" pitchFamily="34" charset="0"/>
                          <a:cs typeface="Arial" panose="020B0604020202020204" pitchFamily="34" charset="0"/>
                        </a:rPr>
                        <a:t>East Sussex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113422"/>
                  </a:ext>
                </a:extLst>
              </a:tr>
              <a:tr h="307424">
                <a:tc>
                  <a:txBody>
                    <a:bodyPr/>
                    <a:lstStyle/>
                    <a:p>
                      <a:pPr algn="l"/>
                      <a:r>
                        <a:rPr lang="en-GB" sz="1100">
                          <a:latin typeface="Arial" panose="020B0604020202020204" pitchFamily="34" charset="0"/>
                          <a:cs typeface="Arial" panose="020B0604020202020204" pitchFamily="34" charset="0"/>
                        </a:rPr>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303491"/>
                  </a:ext>
                </a:extLst>
              </a:tr>
            </a:tbl>
          </a:graphicData>
        </a:graphic>
      </p:graphicFrame>
      <p:pic>
        <p:nvPicPr>
          <p:cNvPr id="4" name="Picture 3">
            <a:extLst>
              <a:ext uri="{FF2B5EF4-FFF2-40B4-BE49-F238E27FC236}">
                <a16:creationId xmlns:a16="http://schemas.microsoft.com/office/drawing/2014/main" id="{8318E077-7C42-F90D-FB3C-2E2C26F44C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pic>
        <p:nvPicPr>
          <p:cNvPr id="5" name="Picture 4">
            <a:extLst>
              <a:ext uri="{FF2B5EF4-FFF2-40B4-BE49-F238E27FC236}">
                <a16:creationId xmlns:a16="http://schemas.microsoft.com/office/drawing/2014/main" id="{21FCC893-FBC4-4BE9-173C-772C6873258C}"/>
              </a:ext>
              <a:ext uri="{C183D7F6-B498-43B3-948B-1728B52AA6E4}">
                <adec:decorative xmlns:adec="http://schemas.microsoft.com/office/drawing/2017/decorative" val="1"/>
              </a:ext>
            </a:extLst>
          </p:cNvPr>
          <p:cNvPicPr>
            <a:picLocks noChangeAspect="1"/>
          </p:cNvPicPr>
          <p:nvPr/>
        </p:nvPicPr>
        <p:blipFill rotWithShape="1">
          <a:blip r:embed="rId6"/>
          <a:srcRect l="30844" t="3061" r="26152"/>
          <a:stretch/>
        </p:blipFill>
        <p:spPr>
          <a:xfrm>
            <a:off x="3810700" y="6335285"/>
            <a:ext cx="135173" cy="276999"/>
          </a:xfrm>
          <a:prstGeom prst="rect">
            <a:avLst/>
          </a:prstGeom>
        </p:spPr>
      </p:pic>
      <p:sp>
        <p:nvSpPr>
          <p:cNvPr id="7" name="TextBox 1">
            <a:extLst>
              <a:ext uri="{FF2B5EF4-FFF2-40B4-BE49-F238E27FC236}">
                <a16:creationId xmlns:a16="http://schemas.microsoft.com/office/drawing/2014/main" id="{3AD28375-9D71-DEF7-E59E-36D8036BC0EC}"/>
              </a:ext>
              <a:ext uri="{C183D7F6-B498-43B3-948B-1728B52AA6E4}">
                <adec:decorative xmlns:adec="http://schemas.microsoft.com/office/drawing/2017/decorative" val="1"/>
              </a:ext>
            </a:extLst>
          </p:cNvPr>
          <p:cNvSpPr txBox="1"/>
          <p:nvPr/>
        </p:nvSpPr>
        <p:spPr>
          <a:xfrm>
            <a:off x="3849037" y="6327766"/>
            <a:ext cx="1319311" cy="2573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solidFill>
                  <a:schemeClr val="tx1">
                    <a:lumMod val="65000"/>
                    <a:lumOff val="35000"/>
                  </a:schemeClr>
                </a:solidFill>
                <a:latin typeface="Arial" panose="020B0604020202020204" pitchFamily="34" charset="0"/>
                <a:cs typeface="Arial" panose="020B0604020202020204" pitchFamily="34" charset="0"/>
              </a:rPr>
              <a:t>East of England</a:t>
            </a:r>
          </a:p>
        </p:txBody>
      </p:sp>
      <p:sp>
        <p:nvSpPr>
          <p:cNvPr id="8" name="TextBox 7">
            <a:extLst>
              <a:ext uri="{FF2B5EF4-FFF2-40B4-BE49-F238E27FC236}">
                <a16:creationId xmlns:a16="http://schemas.microsoft.com/office/drawing/2014/main" id="{D24C0B06-7F3E-E799-160B-F705ED5C9A21}"/>
              </a:ext>
              <a:ext uri="{C183D7F6-B498-43B3-948B-1728B52AA6E4}">
                <adec:decorative xmlns:adec="http://schemas.microsoft.com/office/drawing/2017/decorative" val="1"/>
              </a:ext>
            </a:extLst>
          </p:cNvPr>
          <p:cNvSpPr txBox="1"/>
          <p:nvPr/>
        </p:nvSpPr>
        <p:spPr>
          <a:xfrm>
            <a:off x="7232275" y="3874361"/>
            <a:ext cx="3877254" cy="27699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548504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Productivity (GVA)</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D6523CBB-D796-8F28-E143-71A1A5B44E15}"/>
              </a:ext>
            </a:extLst>
          </p:cNvPr>
          <p:cNvSpPr txBox="1"/>
          <p:nvPr/>
        </p:nvSpPr>
        <p:spPr>
          <a:xfrm>
            <a:off x="1050978" y="1017605"/>
            <a:ext cx="10090044" cy="575863"/>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North Norfolk region was responsible for over £1.6 billion in GVA in 2021.</a:t>
            </a:r>
          </a:p>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measure of GVA per hour worked shows that in 2020, North Norfolk was not more productive, on average, than the UK overall.</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descr="Line graph showing regional gross value added (balanced) by local authority 2012 to 2021 (current prices, pounds million). ">
            <a:extLst>
              <a:ext uri="{FF2B5EF4-FFF2-40B4-BE49-F238E27FC236}">
                <a16:creationId xmlns:a16="http://schemas.microsoft.com/office/drawing/2014/main" id="{2AB068AE-4ED5-5733-B3EC-9CB7D9597CB0}"/>
              </a:ext>
            </a:extLst>
          </p:cNvPr>
          <p:cNvGraphicFramePr>
            <a:graphicFrameLocks/>
          </p:cNvGraphicFramePr>
          <p:nvPr>
            <p:extLst>
              <p:ext uri="{D42A27DB-BD31-4B8C-83A1-F6EECF244321}">
                <p14:modId xmlns:p14="http://schemas.microsoft.com/office/powerpoint/2010/main" val="2335326851"/>
              </p:ext>
            </p:extLst>
          </p:nvPr>
        </p:nvGraphicFramePr>
        <p:xfrm>
          <a:off x="58765" y="1929311"/>
          <a:ext cx="792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DA93D4C2-8E68-AE79-81C1-F61414FFBA61}"/>
              </a:ext>
            </a:extLst>
          </p:cNvPr>
          <p:cNvGraphicFramePr>
            <a:graphicFrameLocks noGrp="1"/>
          </p:cNvGraphicFramePr>
          <p:nvPr>
            <p:extLst>
              <p:ext uri="{D42A27DB-BD31-4B8C-83A1-F6EECF244321}">
                <p14:modId xmlns:p14="http://schemas.microsoft.com/office/powerpoint/2010/main" val="2730382525"/>
              </p:ext>
            </p:extLst>
          </p:nvPr>
        </p:nvGraphicFramePr>
        <p:xfrm>
          <a:off x="8069253" y="2486301"/>
          <a:ext cx="3987864" cy="3017520"/>
        </p:xfrm>
        <a:graphic>
          <a:graphicData uri="http://schemas.openxmlformats.org/drawingml/2006/table">
            <a:tbl>
              <a:tblPr firstRow="1" bandRow="1">
                <a:tableStyleId>{F5AB1C69-6EDB-4FF4-983F-18BD219EF322}</a:tableStyleId>
              </a:tblPr>
              <a:tblGrid>
                <a:gridCol w="1713230">
                  <a:extLst>
                    <a:ext uri="{9D8B030D-6E8A-4147-A177-3AD203B41FA5}">
                      <a16:colId xmlns:a16="http://schemas.microsoft.com/office/drawing/2014/main" val="2064025480"/>
                    </a:ext>
                  </a:extLst>
                </a:gridCol>
                <a:gridCol w="1137317">
                  <a:extLst>
                    <a:ext uri="{9D8B030D-6E8A-4147-A177-3AD203B41FA5}">
                      <a16:colId xmlns:a16="http://schemas.microsoft.com/office/drawing/2014/main" val="2989986362"/>
                    </a:ext>
                  </a:extLst>
                </a:gridCol>
                <a:gridCol w="1137317">
                  <a:extLst>
                    <a:ext uri="{9D8B030D-6E8A-4147-A177-3AD203B41FA5}">
                      <a16:colId xmlns:a16="http://schemas.microsoft.com/office/drawing/2014/main" val="2613623278"/>
                    </a:ext>
                  </a:extLst>
                </a:gridCol>
              </a:tblGrid>
              <a:tr h="127919">
                <a:tc>
                  <a:txBody>
                    <a:bodyPr/>
                    <a:lstStyle/>
                    <a:p>
                      <a:endParaRPr lang="en-GB" sz="1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Regional GVA (current prices,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GVA per hour worked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2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£2,687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£30.95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4735"/>
                  </a:ext>
                </a:extLst>
              </a:tr>
              <a:tr h="127919">
                <a:tc>
                  <a:txBody>
                    <a:bodyPr/>
                    <a:lstStyle/>
                    <a:p>
                      <a:r>
                        <a:rPr lang="en-GB" sz="12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£47.39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241241"/>
                  </a:ext>
                </a:extLst>
              </a:tr>
              <a:tr h="127919">
                <a:tc>
                  <a:txBody>
                    <a:bodyPr/>
                    <a:lstStyle/>
                    <a:p>
                      <a:r>
                        <a:rPr lang="en-GB" sz="12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£1,888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£30.96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127919">
                <a:tc>
                  <a:txBody>
                    <a:bodyPr/>
                    <a:lstStyle/>
                    <a:p>
                      <a:r>
                        <a:rPr lang="en-GB" sz="12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£3,241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127919">
                <a:tc>
                  <a:txBody>
                    <a:bodyPr/>
                    <a:lstStyle/>
                    <a:p>
                      <a:r>
                        <a:rPr lang="en-GB" sz="12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£1,673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£25.64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127919">
                <a:tc>
                  <a:txBody>
                    <a:bodyPr/>
                    <a:lstStyle/>
                    <a:p>
                      <a:r>
                        <a:rPr lang="en-GB" sz="12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£4,116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£30.59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127919">
                <a:tc>
                  <a:txBody>
                    <a:bodyPr/>
                    <a:lstStyle/>
                    <a:p>
                      <a:r>
                        <a:rPr lang="en-GB" sz="12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£3,064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£31.99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r h="127919">
                <a:tc>
                  <a:txBody>
                    <a:bodyPr/>
                    <a:lstStyle/>
                    <a:p>
                      <a:pPr algn="l"/>
                      <a:r>
                        <a:rPr lang="en-GB" sz="1200">
                          <a:latin typeface="Arial" panose="020B0604020202020204" pitchFamily="34" charset="0"/>
                          <a:cs typeface="Arial" panose="020B0604020202020204" pitchFamily="34" charset="0"/>
                        </a:rPr>
                        <a:t>UK less Extra-Regio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£37.73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761819"/>
                  </a:ext>
                </a:extLst>
              </a:tr>
            </a:tbl>
          </a:graphicData>
        </a:graphic>
      </p:graphicFrame>
      <p:sp>
        <p:nvSpPr>
          <p:cNvPr id="2" name="TextBox 1">
            <a:extLst>
              <a:ext uri="{FF2B5EF4-FFF2-40B4-BE49-F238E27FC236}">
                <a16:creationId xmlns:a16="http://schemas.microsoft.com/office/drawing/2014/main" id="{1C32D98C-7303-754B-237D-5619E0EA03E2}"/>
              </a:ext>
            </a:extLst>
          </p:cNvPr>
          <p:cNvSpPr txBox="1"/>
          <p:nvPr/>
        </p:nvSpPr>
        <p:spPr>
          <a:xfrm>
            <a:off x="58765" y="6415030"/>
            <a:ext cx="11023091"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Regional gross value added (balanced) by industry: local authorities by ITL1 region - Office for National Statistics (ons.gov.uk)</a:t>
            </a:r>
            <a:r>
              <a:rPr lang="en-GB" sz="1200">
                <a:latin typeface="Arial" panose="020B0604020202020204" pitchFamily="34" charset="0"/>
                <a:cs typeface="Arial" panose="020B0604020202020204" pitchFamily="34" charset="0"/>
              </a:rPr>
              <a:t> &amp; </a:t>
            </a:r>
            <a:r>
              <a:rPr lang="en-GB" sz="1200">
                <a:latin typeface="Arial" panose="020B0604020202020204" pitchFamily="34" charset="0"/>
                <a:cs typeface="Arial" panose="020B0604020202020204" pitchFamily="34" charset="0"/>
                <a:hlinkClick r:id="rId4"/>
              </a:rPr>
              <a:t>Subregional productivity: labour productivity indices by local authority district - Office for National Statistics (ons.gov.uk)</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EDE48F-07A8-5B98-B878-EEB21DB5B1B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7D029504-BFED-4988-D277-172971D3CD92}"/>
              </a:ext>
              <a:ext uri="{C183D7F6-B498-43B3-948B-1728B52AA6E4}">
                <adec:decorative xmlns:adec="http://schemas.microsoft.com/office/drawing/2017/decorative" val="1"/>
              </a:ext>
            </a:extLst>
          </p:cNvPr>
          <p:cNvSpPr txBox="1"/>
          <p:nvPr/>
        </p:nvSpPr>
        <p:spPr>
          <a:xfrm>
            <a:off x="8069254" y="4399664"/>
            <a:ext cx="3987864" cy="278868"/>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8" name="TextBox 7">
            <a:extLst>
              <a:ext uri="{FF2B5EF4-FFF2-40B4-BE49-F238E27FC236}">
                <a16:creationId xmlns:a16="http://schemas.microsoft.com/office/drawing/2014/main" id="{DFE3AE57-F6C0-2B36-3C1B-90C9CABFA9F5}"/>
              </a:ext>
              <a:ext uri="{C183D7F6-B498-43B3-948B-1728B52AA6E4}">
                <adec:decorative xmlns:adec="http://schemas.microsoft.com/office/drawing/2017/decorative" val="1"/>
              </a:ext>
            </a:extLst>
          </p:cNvPr>
          <p:cNvSpPr txBox="1"/>
          <p:nvPr/>
        </p:nvSpPr>
        <p:spPr>
          <a:xfrm>
            <a:off x="2835959" y="5714514"/>
            <a:ext cx="1307416" cy="254696"/>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27722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Population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8" name="Picture 7" descr="Density map showing population by district within Norfolk, 2021">
            <a:extLst>
              <a:ext uri="{FF2B5EF4-FFF2-40B4-BE49-F238E27FC236}">
                <a16:creationId xmlns:a16="http://schemas.microsoft.com/office/drawing/2014/main" id="{E220B782-C87A-5E92-ED3E-F03CF7558D93}"/>
              </a:ext>
            </a:extLst>
          </p:cNvPr>
          <p:cNvPicPr>
            <a:picLocks noChangeAspect="1"/>
          </p:cNvPicPr>
          <p:nvPr/>
        </p:nvPicPr>
        <p:blipFill rotWithShape="1">
          <a:blip r:embed="rId3"/>
          <a:srcRect l="2534" b="1822"/>
          <a:stretch/>
        </p:blipFill>
        <p:spPr>
          <a:xfrm>
            <a:off x="134884" y="1216601"/>
            <a:ext cx="7634918" cy="4514348"/>
          </a:xfrm>
          <a:prstGeom prst="rect">
            <a:avLst/>
          </a:prstGeom>
          <a:ln>
            <a:solidFill>
              <a:schemeClr val="bg1"/>
            </a:solidFill>
          </a:ln>
        </p:spPr>
      </p:pic>
      <p:graphicFrame>
        <p:nvGraphicFramePr>
          <p:cNvPr id="2" name="Table 1">
            <a:extLst>
              <a:ext uri="{FF2B5EF4-FFF2-40B4-BE49-F238E27FC236}">
                <a16:creationId xmlns:a16="http://schemas.microsoft.com/office/drawing/2014/main" id="{32E1FC0E-141C-4BCF-3C08-FE1C64F57D26}"/>
              </a:ext>
            </a:extLst>
          </p:cNvPr>
          <p:cNvGraphicFramePr>
            <a:graphicFrameLocks noGrp="1"/>
          </p:cNvGraphicFramePr>
          <p:nvPr>
            <p:extLst>
              <p:ext uri="{D42A27DB-BD31-4B8C-83A1-F6EECF244321}">
                <p14:modId xmlns:p14="http://schemas.microsoft.com/office/powerpoint/2010/main" val="598544422"/>
              </p:ext>
            </p:extLst>
          </p:nvPr>
        </p:nvGraphicFramePr>
        <p:xfrm>
          <a:off x="7910294" y="933515"/>
          <a:ext cx="3823014" cy="3108960"/>
        </p:xfrm>
        <a:graphic>
          <a:graphicData uri="http://schemas.openxmlformats.org/drawingml/2006/table">
            <a:tbl>
              <a:tblPr firstRow="1" bandRow="1">
                <a:tableStyleId>{F5AB1C69-6EDB-4FF4-983F-18BD219EF322}</a:tableStyleId>
              </a:tblPr>
              <a:tblGrid>
                <a:gridCol w="1713230">
                  <a:extLst>
                    <a:ext uri="{9D8B030D-6E8A-4147-A177-3AD203B41FA5}">
                      <a16:colId xmlns:a16="http://schemas.microsoft.com/office/drawing/2014/main" val="2064025480"/>
                    </a:ext>
                  </a:extLst>
                </a:gridCol>
                <a:gridCol w="1054892">
                  <a:extLst>
                    <a:ext uri="{9D8B030D-6E8A-4147-A177-3AD203B41FA5}">
                      <a16:colId xmlns:a16="http://schemas.microsoft.com/office/drawing/2014/main" val="2391093351"/>
                    </a:ext>
                  </a:extLst>
                </a:gridCol>
                <a:gridCol w="1054892">
                  <a:extLst>
                    <a:ext uri="{9D8B030D-6E8A-4147-A177-3AD203B41FA5}">
                      <a16:colId xmlns:a16="http://schemas.microsoft.com/office/drawing/2014/main" val="3214833930"/>
                    </a:ext>
                  </a:extLst>
                </a:gridCol>
              </a:tblGrid>
              <a:tr h="419312">
                <a:tc>
                  <a:txBody>
                    <a:bodyPr/>
                    <a:lstStyle/>
                    <a:p>
                      <a:endParaRPr lang="en-GB"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Population (estimate)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Population 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254582">
                <a:tc>
                  <a:txBody>
                    <a:bodyPr/>
                    <a:lstStyle/>
                    <a:p>
                      <a:r>
                        <a:rPr lang="en-GB" sz="12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141,500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4735"/>
                  </a:ext>
                </a:extLst>
              </a:tr>
              <a:tr h="254582">
                <a:tc>
                  <a:txBody>
                    <a:bodyPr/>
                    <a:lstStyle/>
                    <a:p>
                      <a:r>
                        <a:rPr lang="en-GB" sz="12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131,700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9199386"/>
                  </a:ext>
                </a:extLst>
              </a:tr>
              <a:tr h="254582">
                <a:tc>
                  <a:txBody>
                    <a:bodyPr/>
                    <a:lstStyle/>
                    <a:p>
                      <a:r>
                        <a:rPr lang="en-GB" sz="12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99,800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419312">
                <a:tc>
                  <a:txBody>
                    <a:bodyPr/>
                    <a:lstStyle/>
                    <a:p>
                      <a:r>
                        <a:rPr lang="en-GB" sz="12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154,300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254582">
                <a:tc>
                  <a:txBody>
                    <a:bodyPr/>
                    <a:lstStyle/>
                    <a:p>
                      <a:r>
                        <a:rPr lang="en-GB" sz="12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103,000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254582">
                <a:tc>
                  <a:txBody>
                    <a:bodyPr/>
                    <a:lstStyle/>
                    <a:p>
                      <a:r>
                        <a:rPr lang="en-GB" sz="12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144,000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3,690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254582">
                <a:tc>
                  <a:txBody>
                    <a:bodyPr/>
                    <a:lstStyle/>
                    <a:p>
                      <a:r>
                        <a:rPr lang="en-GB" sz="12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141,900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r h="254582">
                <a:tc>
                  <a:txBody>
                    <a:bodyPr/>
                    <a:lstStyle/>
                    <a:p>
                      <a:pPr algn="l"/>
                      <a:r>
                        <a:rPr lang="en-GB" sz="12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916,200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378051"/>
                  </a:ext>
                </a:extLst>
              </a:tr>
              <a:tr h="254582">
                <a:tc>
                  <a:txBody>
                    <a:bodyPr/>
                    <a:lstStyle/>
                    <a:p>
                      <a:pPr algn="l"/>
                      <a:r>
                        <a:rPr lang="en-GB" sz="12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56,489,800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761819"/>
                  </a:ext>
                </a:extLst>
              </a:tr>
            </a:tbl>
          </a:graphicData>
        </a:graphic>
      </p:graphicFrame>
      <p:sp>
        <p:nvSpPr>
          <p:cNvPr id="10" name="TextBox 9">
            <a:extLst>
              <a:ext uri="{FF2B5EF4-FFF2-40B4-BE49-F238E27FC236}">
                <a16:creationId xmlns:a16="http://schemas.microsoft.com/office/drawing/2014/main" id="{E00C6A10-F69E-DDBC-0A53-EC09D7431D34}"/>
              </a:ext>
            </a:extLst>
          </p:cNvPr>
          <p:cNvSpPr txBox="1"/>
          <p:nvPr/>
        </p:nvSpPr>
        <p:spPr>
          <a:xfrm>
            <a:off x="7993295" y="4020851"/>
            <a:ext cx="3447574" cy="276999"/>
          </a:xfrm>
          <a:prstGeom prst="rect">
            <a:avLst/>
          </a:prstGeom>
          <a:noFill/>
        </p:spPr>
        <p:txBody>
          <a:bodyPr wrap="square">
            <a:spAutoFit/>
          </a:bodyPr>
          <a:lstStyle/>
          <a:p>
            <a:pPr algn="just"/>
            <a:r>
              <a:rPr lang="en-GB" sz="1200" b="0" i="0">
                <a:solidFill>
                  <a:srgbClr val="222222"/>
                </a:solidFill>
                <a:effectLst/>
                <a:latin typeface="Arial" panose="020B0604020202020204" pitchFamily="34" charset="0"/>
                <a:cs typeface="Arial" panose="020B0604020202020204" pitchFamily="34" charset="0"/>
              </a:rPr>
              <a:t>*The number of residents per square kilometre.</a:t>
            </a:r>
            <a:endParaRPr lang="en-GB" sz="1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ED8E6B2-8BF1-74D5-44D8-34B24EAC4C80}"/>
              </a:ext>
            </a:extLst>
          </p:cNvPr>
          <p:cNvSpPr txBox="1"/>
          <p:nvPr/>
        </p:nvSpPr>
        <p:spPr>
          <a:xfrm>
            <a:off x="7910294" y="4431649"/>
            <a:ext cx="3823014" cy="1168718"/>
          </a:xfrm>
          <a:prstGeom prst="rect">
            <a:avLst/>
          </a:prstGeom>
          <a:noFill/>
          <a:ln w="12700">
            <a:solidFill>
              <a:schemeClr val="tx1"/>
            </a:solidFill>
          </a:ln>
        </p:spPr>
        <p:txBody>
          <a:bodyPr wrap="square" lIns="91440" tIns="45720" rIns="91440" bIns="45720" anchor="t">
            <a:spAutoFit/>
          </a:bodyPr>
          <a:lstStyle/>
          <a:p>
            <a:pPr marL="171450" indent="-171450">
              <a:lnSpc>
                <a:spcPct val="107000"/>
              </a:lnSpc>
              <a:spcAft>
                <a:spcPts val="800"/>
              </a:spcAft>
              <a:buFont typeface="Arial" panose="020B0604020202020204" pitchFamily="34" charset="0"/>
              <a:buChar char="•"/>
            </a:pPr>
            <a:r>
              <a:rPr lang="en-GB" sz="1200">
                <a:effectLst/>
                <a:latin typeface="Arial"/>
                <a:ea typeface="Times New Roman" panose="02020603050405020304" pitchFamily="18" charset="0"/>
                <a:cs typeface="Arial"/>
              </a:rPr>
              <a:t>North Norfolk’s population is around 103,000 residents</a:t>
            </a:r>
            <a:r>
              <a:rPr lang="en-GB" sz="1200">
                <a:latin typeface="Arial"/>
                <a:ea typeface="Times New Roman" panose="02020603050405020304" pitchFamily="18" charset="0"/>
                <a:cs typeface="Arial"/>
              </a:rPr>
              <a:t>.</a:t>
            </a:r>
          </a:p>
          <a:p>
            <a:pPr marL="171450" indent="-171450">
              <a:lnSpc>
                <a:spcPct val="107000"/>
              </a:lnSpc>
              <a:spcAft>
                <a:spcPts val="800"/>
              </a:spcAft>
              <a:buFont typeface="Arial" panose="020B0604020202020204" pitchFamily="34" charset="0"/>
              <a:buChar char="•"/>
            </a:pPr>
            <a:r>
              <a:rPr lang="en-GB" sz="1200">
                <a:effectLst/>
                <a:latin typeface="Arial"/>
                <a:ea typeface="Times New Roman" panose="02020603050405020304" pitchFamily="18" charset="0"/>
                <a:cs typeface="Arial"/>
              </a:rPr>
              <a:t>North Norfolk has the lowest population density along with King’s </a:t>
            </a:r>
            <a:r>
              <a:rPr lang="en-GB" sz="1200">
                <a:latin typeface="Arial"/>
                <a:ea typeface="Times New Roman" panose="02020603050405020304" pitchFamily="18" charset="0"/>
                <a:cs typeface="Arial"/>
              </a:rPr>
              <a:t>Lynn and West Norfolk, </a:t>
            </a:r>
            <a:r>
              <a:rPr lang="en-GB" sz="1200">
                <a:effectLst/>
                <a:latin typeface="Arial"/>
                <a:ea typeface="Times New Roman" panose="02020603050405020304" pitchFamily="18" charset="0"/>
                <a:cs typeface="Arial"/>
              </a:rPr>
              <a:t>of around 107 residents per square kilometre.</a:t>
            </a:r>
          </a:p>
        </p:txBody>
      </p:sp>
      <p:sp>
        <p:nvSpPr>
          <p:cNvPr id="3" name="TextBox 2">
            <a:extLst>
              <a:ext uri="{FF2B5EF4-FFF2-40B4-BE49-F238E27FC236}">
                <a16:creationId xmlns:a16="http://schemas.microsoft.com/office/drawing/2014/main" id="{4D99E2D6-305E-C0C6-9319-B6F38DD6B305}"/>
              </a:ext>
            </a:extLst>
          </p:cNvPr>
          <p:cNvSpPr txBox="1"/>
          <p:nvPr/>
        </p:nvSpPr>
        <p:spPr>
          <a:xfrm>
            <a:off x="58765" y="6585155"/>
            <a:ext cx="9190009"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How the population changed where you live, Census 2021 – ONS</a:t>
            </a:r>
            <a:r>
              <a:rPr lang="en-GB" sz="1200">
                <a:latin typeface="Arial" panose="020B0604020202020204" pitchFamily="34" charset="0"/>
                <a:cs typeface="Arial" panose="020B0604020202020204" pitchFamily="34" charset="0"/>
              </a:rPr>
              <a:t> &amp; </a:t>
            </a:r>
            <a:r>
              <a:rPr lang="en-GB" sz="1200">
                <a:latin typeface="Arial" panose="020B0604020202020204" pitchFamily="34" charset="0"/>
                <a:cs typeface="Arial" panose="020B0604020202020204" pitchFamily="34" charset="0"/>
                <a:hlinkClick r:id="rId5"/>
              </a:rPr>
              <a:t>Build a custom area profile - Census 2021, ONS</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133CC0-6EAB-EE0A-13EC-A30F88E9BAA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24619" y="5864265"/>
            <a:ext cx="1232498" cy="875819"/>
          </a:xfrm>
          <a:prstGeom prst="rect">
            <a:avLst/>
          </a:prstGeom>
        </p:spPr>
      </p:pic>
      <p:sp>
        <p:nvSpPr>
          <p:cNvPr id="5" name="TextBox 3">
            <a:extLst>
              <a:ext uri="{FF2B5EF4-FFF2-40B4-BE49-F238E27FC236}">
                <a16:creationId xmlns:a16="http://schemas.microsoft.com/office/drawing/2014/main" id="{41A11082-21DE-A13E-3878-9D3E36CF8E0B}"/>
              </a:ext>
              <a:ext uri="{C183D7F6-B498-43B3-948B-1728B52AA6E4}">
                <adec:decorative xmlns:adec="http://schemas.microsoft.com/office/drawing/2017/decorative" val="1"/>
              </a:ext>
            </a:extLst>
          </p:cNvPr>
          <p:cNvSpPr txBox="1"/>
          <p:nvPr/>
        </p:nvSpPr>
        <p:spPr>
          <a:xfrm>
            <a:off x="7910294" y="2666661"/>
            <a:ext cx="3823013" cy="277000"/>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967387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Indexed GVA per hour worked</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3" name="Chart 2" descr="Line graph showing current price (smoothed) GVA (B) per hour worked indices for Norfolk districts compared to the UK, 2012-2021. ">
            <a:extLst>
              <a:ext uri="{FF2B5EF4-FFF2-40B4-BE49-F238E27FC236}">
                <a16:creationId xmlns:a16="http://schemas.microsoft.com/office/drawing/2014/main" id="{9227E657-06BC-B000-8137-4CE2A6C582A6}"/>
              </a:ext>
            </a:extLst>
          </p:cNvPr>
          <p:cNvGraphicFramePr>
            <a:graphicFrameLocks/>
          </p:cNvGraphicFramePr>
          <p:nvPr>
            <p:extLst>
              <p:ext uri="{D42A27DB-BD31-4B8C-83A1-F6EECF244321}">
                <p14:modId xmlns:p14="http://schemas.microsoft.com/office/powerpoint/2010/main" val="1369954100"/>
              </p:ext>
            </p:extLst>
          </p:nvPr>
        </p:nvGraphicFramePr>
        <p:xfrm>
          <a:off x="251713" y="1119050"/>
          <a:ext cx="7200000"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8161110" y="2274838"/>
            <a:ext cx="3542907" cy="2308324"/>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With the UK indexed to 100, we can see how the Norfolk districts compare to the country in terms of GVA (£ per hour worked) between 2012 and 2021. </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Aside from Broadland, North Norfolk, along with the other districts, has remained below the UK index.</a:t>
            </a:r>
          </a:p>
          <a:p>
            <a:pPr marL="171450" indent="-171450">
              <a:buFont typeface="Arial" panose="020B0604020202020204" pitchFamily="34" charset="0"/>
              <a:buChar char="•"/>
            </a:pPr>
            <a:endParaRPr lang="en-GB" sz="1200">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a:solidFill>
                  <a:srgbClr val="000000"/>
                </a:solidFill>
                <a:effectLst/>
                <a:latin typeface="Arial" panose="020B0604020202020204" pitchFamily="34" charset="0"/>
              </a:rPr>
              <a:t>North Norfolk is the lowest of all the districts.</a:t>
            </a:r>
          </a:p>
          <a:p>
            <a:pPr marL="171450" indent="-171450">
              <a:buFont typeface="Arial" panose="020B0604020202020204" pitchFamily="34" charset="0"/>
              <a:buChar char="•"/>
            </a:pPr>
            <a:endParaRPr lang="en-GB" sz="1200" u="none" strike="noStrike">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This has been the same for the last 10 years.</a:t>
            </a:r>
            <a:endParaRPr lang="en-GB" sz="1200" b="0" i="0">
              <a:solidFill>
                <a:srgbClr val="000000"/>
              </a:solidFill>
              <a:effectLst/>
              <a:latin typeface="Arial" panose="020B0604020202020204" pitchFamily="34" charset="0"/>
            </a:endParaRPr>
          </a:p>
        </p:txBody>
      </p:sp>
      <p:sp>
        <p:nvSpPr>
          <p:cNvPr id="2" name="TextBox 1">
            <a:extLst>
              <a:ext uri="{FF2B5EF4-FFF2-40B4-BE49-F238E27FC236}">
                <a16:creationId xmlns:a16="http://schemas.microsoft.com/office/drawing/2014/main" id="{75659075-D148-8B7D-0048-2C96AA9C6887}"/>
              </a:ext>
            </a:extLst>
          </p:cNvPr>
          <p:cNvSpPr txBox="1"/>
          <p:nvPr/>
        </p:nvSpPr>
        <p:spPr>
          <a:xfrm>
            <a:off x="58765" y="6425659"/>
            <a:ext cx="9873799"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Subregional productivity in the UK - Office for National Statistics (ons.gov.uk)</a:t>
            </a:r>
            <a:r>
              <a:rPr lang="en-GB" sz="1200">
                <a:latin typeface="Arial" panose="020B0604020202020204" pitchFamily="34" charset="0"/>
                <a:cs typeface="Arial" panose="020B0604020202020204" pitchFamily="34" charset="0"/>
              </a:rPr>
              <a:t> &amp; </a:t>
            </a:r>
            <a:r>
              <a:rPr lang="en-GB" sz="1200">
                <a:latin typeface="Arial" panose="020B0604020202020204" pitchFamily="34" charset="0"/>
                <a:cs typeface="Arial" panose="020B0604020202020204" pitchFamily="34" charset="0"/>
                <a:hlinkClick r:id="rId4"/>
              </a:rPr>
              <a:t>Subregional productivity: labour productivity indices by local authority district - Office for National Statistics (ons.gov.uk)</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8C0CB82-6F06-C22D-67A1-050212F5008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E6681BAD-41F6-E59A-8EC4-572DC62F1F5C}"/>
              </a:ext>
              <a:ext uri="{C183D7F6-B498-43B3-948B-1728B52AA6E4}">
                <adec:decorative xmlns:adec="http://schemas.microsoft.com/office/drawing/2017/decorative" val="1"/>
              </a:ext>
            </a:extLst>
          </p:cNvPr>
          <p:cNvSpPr txBox="1"/>
          <p:nvPr/>
        </p:nvSpPr>
        <p:spPr>
          <a:xfrm>
            <a:off x="5055972" y="5806058"/>
            <a:ext cx="1287678" cy="24984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72540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49DAE-38A9-C18E-8B7B-6E364B6A77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24619" y="5864265"/>
            <a:ext cx="1232498" cy="875819"/>
          </a:xfrm>
          <a:prstGeom prst="rect">
            <a:avLst/>
          </a:prstGeom>
        </p:spPr>
      </p:pic>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GVA by sector</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EC5AE302-0882-5E6C-D155-8876BC9E0ABD}"/>
              </a:ext>
            </a:extLst>
          </p:cNvPr>
          <p:cNvSpPr txBox="1"/>
          <p:nvPr/>
        </p:nvSpPr>
        <p:spPr>
          <a:xfrm>
            <a:off x="248565" y="1189814"/>
            <a:ext cx="2806870" cy="3046988"/>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latin typeface="Arial"/>
                <a:ea typeface="Calibri" panose="020F0502020204030204" pitchFamily="34" charset="0"/>
                <a:cs typeface="Arial"/>
              </a:rPr>
              <a:t>Regional gross value added (balanced) by industry for Norfolk districts, in millions, 2021 data. </a:t>
            </a:r>
            <a:r>
              <a:rPr lang="en-GB" sz="1200">
                <a:latin typeface="Arial"/>
                <a:cs typeface="Arial"/>
              </a:rPr>
              <a:t>This table shows a breakdown of GVA by industry and local authority. </a:t>
            </a: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GVA for North Norfolk was £1.59bn</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a:cs typeface="Arial"/>
              </a:rPr>
              <a:t>‘Services’, ‘Real estate activities’ and ‘Owner-occupiers’ imputed rental’ are some of the greatest contributors to GVA in North Norfolk.</a:t>
            </a:r>
          </a:p>
          <a:p>
            <a:pPr marL="171450" indent="-171450">
              <a:buFont typeface="Arial" panose="020B0604020202020204" pitchFamily="34" charset="0"/>
              <a:buChar char="•"/>
            </a:pPr>
            <a:endParaRPr lang="en-GB" sz="1200">
              <a:latin typeface="Arial"/>
              <a:cs typeface="Arial"/>
            </a:endParaRPr>
          </a:p>
          <a:p>
            <a:pPr marL="171450" indent="-171450">
              <a:buFont typeface="Arial" panose="020B0604020202020204" pitchFamily="34" charset="0"/>
              <a:buChar char="•"/>
            </a:pPr>
            <a:r>
              <a:rPr lang="en-GB" sz="1200">
                <a:latin typeface="Arial"/>
                <a:cs typeface="Arial"/>
              </a:rPr>
              <a:t>‘Production’ was also a high contributor to GVA in North Norfolk.</a:t>
            </a:r>
          </a:p>
          <a:p>
            <a:endParaRPr lang="en-GB" sz="12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157CD25-6AF1-143A-60AE-D1F93D8CB27E}"/>
              </a:ext>
            </a:extLst>
          </p:cNvPr>
          <p:cNvGraphicFramePr>
            <a:graphicFrameLocks noGrp="1"/>
          </p:cNvGraphicFramePr>
          <p:nvPr>
            <p:extLst>
              <p:ext uri="{D42A27DB-BD31-4B8C-83A1-F6EECF244321}">
                <p14:modId xmlns:p14="http://schemas.microsoft.com/office/powerpoint/2010/main" val="1577487778"/>
              </p:ext>
            </p:extLst>
          </p:nvPr>
        </p:nvGraphicFramePr>
        <p:xfrm>
          <a:off x="3162758" y="353562"/>
          <a:ext cx="8640001" cy="5512991"/>
        </p:xfrm>
        <a:graphic>
          <a:graphicData uri="http://schemas.openxmlformats.org/drawingml/2006/table">
            <a:tbl>
              <a:tblPr firstRow="1">
                <a:tableStyleId>{5C22544A-7EE6-4342-B048-85BDC9FD1C3A}</a:tableStyleId>
              </a:tblPr>
              <a:tblGrid>
                <a:gridCol w="2526299">
                  <a:extLst>
                    <a:ext uri="{9D8B030D-6E8A-4147-A177-3AD203B41FA5}">
                      <a16:colId xmlns:a16="http://schemas.microsoft.com/office/drawing/2014/main" val="1753639545"/>
                    </a:ext>
                  </a:extLst>
                </a:gridCol>
                <a:gridCol w="873386">
                  <a:extLst>
                    <a:ext uri="{9D8B030D-6E8A-4147-A177-3AD203B41FA5}">
                      <a16:colId xmlns:a16="http://schemas.microsoft.com/office/drawing/2014/main" val="836616501"/>
                    </a:ext>
                  </a:extLst>
                </a:gridCol>
                <a:gridCol w="873386">
                  <a:extLst>
                    <a:ext uri="{9D8B030D-6E8A-4147-A177-3AD203B41FA5}">
                      <a16:colId xmlns:a16="http://schemas.microsoft.com/office/drawing/2014/main" val="3782955550"/>
                    </a:ext>
                  </a:extLst>
                </a:gridCol>
                <a:gridCol w="873386">
                  <a:extLst>
                    <a:ext uri="{9D8B030D-6E8A-4147-A177-3AD203B41FA5}">
                      <a16:colId xmlns:a16="http://schemas.microsoft.com/office/drawing/2014/main" val="1082383953"/>
                    </a:ext>
                  </a:extLst>
                </a:gridCol>
                <a:gridCol w="873386">
                  <a:extLst>
                    <a:ext uri="{9D8B030D-6E8A-4147-A177-3AD203B41FA5}">
                      <a16:colId xmlns:a16="http://schemas.microsoft.com/office/drawing/2014/main" val="2044126392"/>
                    </a:ext>
                  </a:extLst>
                </a:gridCol>
                <a:gridCol w="873386">
                  <a:extLst>
                    <a:ext uri="{9D8B030D-6E8A-4147-A177-3AD203B41FA5}">
                      <a16:colId xmlns:a16="http://schemas.microsoft.com/office/drawing/2014/main" val="528991783"/>
                    </a:ext>
                  </a:extLst>
                </a:gridCol>
                <a:gridCol w="873386">
                  <a:extLst>
                    <a:ext uri="{9D8B030D-6E8A-4147-A177-3AD203B41FA5}">
                      <a16:colId xmlns:a16="http://schemas.microsoft.com/office/drawing/2014/main" val="4038055754"/>
                    </a:ext>
                  </a:extLst>
                </a:gridCol>
                <a:gridCol w="873386">
                  <a:extLst>
                    <a:ext uri="{9D8B030D-6E8A-4147-A177-3AD203B41FA5}">
                      <a16:colId xmlns:a16="http://schemas.microsoft.com/office/drawing/2014/main" val="123055499"/>
                    </a:ext>
                  </a:extLst>
                </a:gridCol>
              </a:tblGrid>
              <a:tr h="463435">
                <a:tc>
                  <a:txBody>
                    <a:bodyPr/>
                    <a:lstStyle/>
                    <a:p>
                      <a:pPr algn="l" fontAlgn="b"/>
                      <a:r>
                        <a:rPr lang="en-GB" sz="1000" b="1" u="none" strike="noStrike">
                          <a:solidFill>
                            <a:sysClr val="windowText" lastClr="000000"/>
                          </a:solidFill>
                          <a:effectLst/>
                          <a:latin typeface="Arial"/>
                          <a:cs typeface="Arial"/>
                        </a:rPr>
                        <a:t>2021 (£ million)</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panose="020B0604020202020204" pitchFamily="34" charset="0"/>
                          <a:cs typeface="Arial" panose="020B0604020202020204" pitchFamily="34" charset="0"/>
                        </a:rPr>
                        <a:t>Breckland</a:t>
                      </a:r>
                      <a:endParaRPr lang="en-GB" sz="1000" b="1" i="0" u="none" strike="noStrike">
                        <a:solidFill>
                          <a:sysClr val="windowText" lastClr="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a:cs typeface="Arial"/>
                        </a:rPr>
                        <a:t>Broadland</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a:cs typeface="Arial"/>
                        </a:rPr>
                        <a:t>Great Yarmouth</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a:cs typeface="Arial"/>
                        </a:rPr>
                        <a:t>King's Lynn and West Norfolk</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a:cs typeface="Arial"/>
                        </a:rPr>
                        <a:t>North Norfolk</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a:cs typeface="Arial"/>
                        </a:rPr>
                        <a:t>Norwich</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GB" sz="1000" b="1" u="none" strike="noStrike">
                          <a:solidFill>
                            <a:sysClr val="windowText" lastClr="000000"/>
                          </a:solidFill>
                          <a:effectLst/>
                          <a:latin typeface="Arial"/>
                          <a:cs typeface="Arial"/>
                        </a:rPr>
                        <a:t>South Norfolk</a:t>
                      </a:r>
                      <a:endParaRPr lang="en-GB" sz="1000" b="1" i="0" u="none" strike="noStrike">
                        <a:solidFill>
                          <a:sysClr val="windowText" lastClr="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362980737"/>
                  </a:ext>
                </a:extLst>
              </a:tr>
              <a:tr h="108719">
                <a:tc>
                  <a:txBody>
                    <a:bodyPr/>
                    <a:lstStyle/>
                    <a:p>
                      <a:pPr algn="l" fontAlgn="b"/>
                      <a:r>
                        <a:rPr lang="en-GB" sz="700" u="none" strike="noStrike">
                          <a:effectLst/>
                          <a:latin typeface="Arial"/>
                          <a:cs typeface="Arial"/>
                        </a:rPr>
                        <a:t>All industries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2,589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3,960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1,715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3,043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1,588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3,832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tc>
                  <a:txBody>
                    <a:bodyPr/>
                    <a:lstStyle/>
                    <a:p>
                      <a:pPr algn="ctr" fontAlgn="b"/>
                      <a:r>
                        <a:rPr lang="en-GB" sz="700" u="none" strike="noStrike">
                          <a:effectLst/>
                          <a:latin typeface="Arial"/>
                          <a:cs typeface="Arial"/>
                        </a:rPr>
                        <a:t>2,702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FE7"/>
                    </a:solidFill>
                  </a:tcPr>
                </a:tc>
                <a:extLst>
                  <a:ext uri="{0D108BD9-81ED-4DB2-BD59-A6C34878D82A}">
                    <a16:rowId xmlns:a16="http://schemas.microsoft.com/office/drawing/2014/main" val="1950102973"/>
                  </a:ext>
                </a:extLst>
              </a:tr>
              <a:tr h="108719">
                <a:tc>
                  <a:txBody>
                    <a:bodyPr/>
                    <a:lstStyle/>
                    <a:p>
                      <a:pPr algn="l" fontAlgn="b"/>
                      <a:r>
                        <a:rPr lang="en-GB" sz="700" u="none" strike="noStrike">
                          <a:effectLst/>
                          <a:latin typeface="Arial"/>
                          <a:cs typeface="Arial"/>
                        </a:rPr>
                        <a:t>Production sector</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758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400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957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319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368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7721194"/>
                  </a:ext>
                </a:extLst>
              </a:tr>
              <a:tr h="108719">
                <a:tc>
                  <a:txBody>
                    <a:bodyPr/>
                    <a:lstStyle/>
                    <a:p>
                      <a:pPr algn="l" fontAlgn="b"/>
                      <a:r>
                        <a:rPr lang="en-GB" sz="700" u="none" strike="noStrike">
                          <a:effectLst/>
                          <a:latin typeface="Arial"/>
                          <a:cs typeface="Arial"/>
                        </a:rPr>
                        <a:t>Agriculture, mining, electricity, gas, water and waste</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231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2948093"/>
                  </a:ext>
                </a:extLst>
              </a:tr>
              <a:tr h="108719">
                <a:tc>
                  <a:txBody>
                    <a:bodyPr/>
                    <a:lstStyle/>
                    <a:p>
                      <a:pPr algn="l" fontAlgn="b"/>
                      <a:r>
                        <a:rPr lang="en-GB" sz="700" u="none" strike="noStrike">
                          <a:effectLst/>
                          <a:latin typeface="Arial"/>
                          <a:cs typeface="Arial"/>
                        </a:rPr>
                        <a:t>Manufacturing</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602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333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198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726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292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795711"/>
                  </a:ext>
                </a:extLst>
              </a:tr>
              <a:tr h="108719">
                <a:tc>
                  <a:txBody>
                    <a:bodyPr/>
                    <a:lstStyle/>
                    <a:p>
                      <a:pPr algn="l" fontAlgn="b"/>
                      <a:r>
                        <a:rPr lang="en-GB" sz="700" u="none" strike="noStrike">
                          <a:effectLst/>
                          <a:latin typeface="Arial"/>
                          <a:cs typeface="Arial"/>
                        </a:rPr>
                        <a:t>Manufacture of food, beverages, textiles and clothing</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panose="020B0604020202020204" pitchFamily="34" charset="0"/>
                          <a:cs typeface="Arial" panose="020B0604020202020204" pitchFamily="34" charset="0"/>
                        </a:rPr>
                        <a:t>262</a:t>
                      </a:r>
                      <a:endParaRPr lang="en-GB" sz="700" b="0" i="0" u="none" strike="noStrike">
                        <a:solidFill>
                          <a:srgbClr val="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74547"/>
                  </a:ext>
                </a:extLst>
              </a:tr>
              <a:tr h="108719">
                <a:tc>
                  <a:txBody>
                    <a:bodyPr/>
                    <a:lstStyle/>
                    <a:p>
                      <a:pPr algn="l" fontAlgn="b"/>
                      <a:r>
                        <a:rPr lang="en-GB" sz="700" u="none" strike="noStrike">
                          <a:effectLst/>
                          <a:latin typeface="Arial"/>
                          <a:cs typeface="Arial"/>
                        </a:rPr>
                        <a:t>Manufacture of wood, petroleum, chemicals and minerals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262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24000"/>
                  </a:ext>
                </a:extLst>
              </a:tr>
              <a:tr h="108719">
                <a:tc>
                  <a:txBody>
                    <a:bodyPr/>
                    <a:lstStyle/>
                    <a:p>
                      <a:pPr algn="l" fontAlgn="b"/>
                      <a:r>
                        <a:rPr lang="en-GB" sz="700" u="none" strike="noStrike">
                          <a:effectLst/>
                          <a:latin typeface="Arial"/>
                          <a:cs typeface="Arial"/>
                        </a:rPr>
                        <a:t>Manufacture of metals, electrical products and machinery</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977430"/>
                  </a:ext>
                </a:extLst>
              </a:tr>
              <a:tr h="108719">
                <a:tc>
                  <a:txBody>
                    <a:bodyPr/>
                    <a:lstStyle/>
                    <a:p>
                      <a:pPr algn="l" fontAlgn="b"/>
                      <a:r>
                        <a:rPr lang="en-GB" sz="700" u="none" strike="noStrike">
                          <a:effectLst/>
                          <a:latin typeface="Arial"/>
                          <a:cs typeface="Arial"/>
                        </a:rPr>
                        <a:t>Other manufacturing, repair and installation</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425226"/>
                  </a:ext>
                </a:extLst>
              </a:tr>
              <a:tr h="108719">
                <a:tc>
                  <a:txBody>
                    <a:bodyPr/>
                    <a:lstStyle/>
                    <a:p>
                      <a:pPr algn="l" fontAlgn="b"/>
                      <a:r>
                        <a:rPr lang="en-GB" sz="700" u="none" strike="noStrike">
                          <a:effectLst/>
                          <a:latin typeface="Arial"/>
                          <a:cs typeface="Arial"/>
                        </a:rPr>
                        <a:t>Construction</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271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609957"/>
                  </a:ext>
                </a:extLst>
              </a:tr>
              <a:tr h="108719">
                <a:tc>
                  <a:txBody>
                    <a:bodyPr/>
                    <a:lstStyle/>
                    <a:p>
                      <a:pPr algn="l" fontAlgn="b"/>
                      <a:r>
                        <a:rPr lang="en-GB" sz="700" u="none" strike="noStrike">
                          <a:effectLst/>
                          <a:latin typeface="Arial"/>
                          <a:cs typeface="Arial"/>
                        </a:rPr>
                        <a:t>Construction of buildings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1181100"/>
                  </a:ext>
                </a:extLst>
              </a:tr>
              <a:tr h="157201">
                <a:tc>
                  <a:txBody>
                    <a:bodyPr/>
                    <a:lstStyle/>
                    <a:p>
                      <a:pPr algn="l" fontAlgn="b"/>
                      <a:r>
                        <a:rPr lang="en-GB" sz="700" u="none" strike="noStrike">
                          <a:effectLst/>
                          <a:latin typeface="Arial"/>
                          <a:cs typeface="Arial"/>
                        </a:rPr>
                        <a:t>Civil engineering</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78869"/>
                  </a:ext>
                </a:extLst>
              </a:tr>
              <a:tr h="108719">
                <a:tc>
                  <a:txBody>
                    <a:bodyPr/>
                    <a:lstStyle/>
                    <a:p>
                      <a:pPr algn="l" fontAlgn="b"/>
                      <a:r>
                        <a:rPr lang="en-GB" sz="700" u="none" strike="noStrike">
                          <a:effectLst/>
                          <a:latin typeface="Arial"/>
                          <a:cs typeface="Arial"/>
                        </a:rPr>
                        <a:t>Specialised construction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789922"/>
                  </a:ext>
                </a:extLst>
              </a:tr>
              <a:tr h="108719">
                <a:tc>
                  <a:txBody>
                    <a:bodyPr/>
                    <a:lstStyle/>
                    <a:p>
                      <a:pPr algn="l" fontAlgn="b"/>
                      <a:r>
                        <a:rPr lang="en-GB" sz="700" u="none" strike="noStrike">
                          <a:effectLst/>
                          <a:latin typeface="Arial"/>
                          <a:cs typeface="Arial"/>
                        </a:rPr>
                        <a:t>Services sector</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1,587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3,288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1,285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panose="020B0604020202020204" pitchFamily="34" charset="0"/>
                          <a:cs typeface="Arial" panose="020B0604020202020204" pitchFamily="34" charset="0"/>
                        </a:rPr>
                        <a:t>1,867</a:t>
                      </a:r>
                      <a:endParaRPr lang="en-GB" sz="700" b="0" i="0" u="none" strike="noStrike">
                        <a:solidFill>
                          <a:srgbClr val="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1,162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3,259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2,077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653365"/>
                  </a:ext>
                </a:extLst>
              </a:tr>
              <a:tr h="108719">
                <a:tc>
                  <a:txBody>
                    <a:bodyPr/>
                    <a:lstStyle/>
                    <a:p>
                      <a:pPr algn="l" fontAlgn="b"/>
                      <a:r>
                        <a:rPr lang="en-GB" sz="700" u="none" strike="noStrike">
                          <a:effectLst/>
                          <a:latin typeface="Arial"/>
                          <a:cs typeface="Arial"/>
                        </a:rPr>
                        <a:t>Wholesale and retail trade; repair of motor vehicles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283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280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292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481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290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860596"/>
                  </a:ext>
                </a:extLst>
              </a:tr>
              <a:tr h="108719">
                <a:tc>
                  <a:txBody>
                    <a:bodyPr/>
                    <a:lstStyle/>
                    <a:p>
                      <a:pPr algn="l" fontAlgn="b"/>
                      <a:r>
                        <a:rPr lang="en-GB" sz="700" u="none" strike="noStrike">
                          <a:effectLst/>
                          <a:latin typeface="Arial"/>
                          <a:cs typeface="Arial"/>
                        </a:rPr>
                        <a:t>Motor trades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344339"/>
                  </a:ext>
                </a:extLst>
              </a:tr>
              <a:tr h="108719">
                <a:tc>
                  <a:txBody>
                    <a:bodyPr/>
                    <a:lstStyle/>
                    <a:p>
                      <a:pPr algn="l" fontAlgn="b"/>
                      <a:r>
                        <a:rPr lang="en-GB" sz="700" u="none" strike="noStrike">
                          <a:effectLst/>
                          <a:latin typeface="Arial"/>
                          <a:cs typeface="Arial"/>
                        </a:rPr>
                        <a:t>Wholesale trade</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225939"/>
                  </a:ext>
                </a:extLst>
              </a:tr>
              <a:tr h="108719">
                <a:tc>
                  <a:txBody>
                    <a:bodyPr/>
                    <a:lstStyle/>
                    <a:p>
                      <a:pPr algn="l" fontAlgn="b"/>
                      <a:r>
                        <a:rPr lang="en-GB" sz="700" u="none" strike="noStrike">
                          <a:effectLst/>
                          <a:latin typeface="Arial"/>
                          <a:cs typeface="Arial"/>
                        </a:rPr>
                        <a:t>Retail trade</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309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9200647"/>
                  </a:ext>
                </a:extLst>
              </a:tr>
              <a:tr h="108719">
                <a:tc>
                  <a:txBody>
                    <a:bodyPr/>
                    <a:lstStyle/>
                    <a:p>
                      <a:pPr algn="l" fontAlgn="b"/>
                      <a:r>
                        <a:rPr lang="en-GB" sz="700" u="none" strike="noStrike">
                          <a:effectLst/>
                          <a:latin typeface="Arial"/>
                          <a:cs typeface="Arial"/>
                        </a:rPr>
                        <a:t>Transportation and storage</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7785815"/>
                  </a:ext>
                </a:extLst>
              </a:tr>
              <a:tr h="108719">
                <a:tc>
                  <a:txBody>
                    <a:bodyPr/>
                    <a:lstStyle/>
                    <a:p>
                      <a:pPr algn="l" fontAlgn="b"/>
                      <a:r>
                        <a:rPr lang="en-GB" sz="700" u="none" strike="noStrike">
                          <a:effectLst/>
                          <a:latin typeface="Arial"/>
                          <a:cs typeface="Arial"/>
                        </a:rPr>
                        <a:t>Land, water and air transport</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676971"/>
                  </a:ext>
                </a:extLst>
              </a:tr>
              <a:tr h="108719">
                <a:tc>
                  <a:txBody>
                    <a:bodyPr/>
                    <a:lstStyle/>
                    <a:p>
                      <a:pPr algn="l" fontAlgn="b"/>
                      <a:r>
                        <a:rPr lang="en-GB" sz="700" u="none" strike="noStrike">
                          <a:effectLst/>
                          <a:latin typeface="Arial"/>
                          <a:cs typeface="Arial"/>
                        </a:rPr>
                        <a:t>Warehousing, transport support, postal and courier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303011"/>
                  </a:ext>
                </a:extLst>
              </a:tr>
              <a:tr h="108719">
                <a:tc>
                  <a:txBody>
                    <a:bodyPr/>
                    <a:lstStyle/>
                    <a:p>
                      <a:pPr algn="l" fontAlgn="b"/>
                      <a:r>
                        <a:rPr lang="en-GB" sz="700" u="none" strike="noStrike">
                          <a:effectLst/>
                          <a:latin typeface="Arial"/>
                          <a:cs typeface="Arial"/>
                        </a:rPr>
                        <a:t>Accommodation and food service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778203"/>
                  </a:ext>
                </a:extLst>
              </a:tr>
              <a:tr h="108719">
                <a:tc>
                  <a:txBody>
                    <a:bodyPr/>
                    <a:lstStyle/>
                    <a:p>
                      <a:pPr algn="l" fontAlgn="b"/>
                      <a:r>
                        <a:rPr lang="en-GB" sz="700" u="none" strike="noStrike">
                          <a:effectLst/>
                          <a:latin typeface="Arial"/>
                          <a:cs typeface="Arial"/>
                        </a:rPr>
                        <a:t>Information and communication</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395181"/>
                  </a:ext>
                </a:extLst>
              </a:tr>
              <a:tr h="108719">
                <a:tc>
                  <a:txBody>
                    <a:bodyPr/>
                    <a:lstStyle/>
                    <a:p>
                      <a:pPr algn="l" fontAlgn="b"/>
                      <a:r>
                        <a:rPr lang="en-GB" sz="700" u="none" strike="noStrike">
                          <a:effectLst/>
                          <a:latin typeface="Arial"/>
                          <a:cs typeface="Arial"/>
                        </a:rPr>
                        <a:t>Financial and insurance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1,742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678013"/>
                  </a:ext>
                </a:extLst>
              </a:tr>
              <a:tr h="108719">
                <a:tc>
                  <a:txBody>
                    <a:bodyPr/>
                    <a:lstStyle/>
                    <a:p>
                      <a:pPr algn="l" fontAlgn="b"/>
                      <a:r>
                        <a:rPr lang="en-GB" sz="700" u="none" strike="noStrike">
                          <a:effectLst/>
                          <a:latin typeface="Arial"/>
                          <a:cs typeface="Arial"/>
                        </a:rPr>
                        <a:t>Real estate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385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481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460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411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475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446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248545"/>
                  </a:ext>
                </a:extLst>
              </a:tr>
              <a:tr h="108719">
                <a:tc>
                  <a:txBody>
                    <a:bodyPr/>
                    <a:lstStyle/>
                    <a:p>
                      <a:pPr algn="l" fontAlgn="b"/>
                      <a:r>
                        <a:rPr lang="en-GB" sz="700" u="none" strike="noStrike">
                          <a:effectLst/>
                          <a:latin typeface="Arial"/>
                          <a:cs typeface="Arial"/>
                        </a:rPr>
                        <a:t>Owner-occupiers' imputed rental</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350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panose="020B0604020202020204" pitchFamily="34" charset="0"/>
                          <a:cs typeface="Arial" panose="020B0604020202020204" pitchFamily="34" charset="0"/>
                        </a:rPr>
                        <a:t>395</a:t>
                      </a:r>
                      <a:endParaRPr lang="en-GB" sz="700" b="0" i="0" u="none" strike="noStrike">
                        <a:solidFill>
                          <a:srgbClr val="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235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369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288880"/>
                  </a:ext>
                </a:extLst>
              </a:tr>
              <a:tr h="108719">
                <a:tc>
                  <a:txBody>
                    <a:bodyPr/>
                    <a:lstStyle/>
                    <a:p>
                      <a:pPr algn="l" fontAlgn="b"/>
                      <a:r>
                        <a:rPr lang="en-GB" sz="700" u="none" strike="noStrike">
                          <a:effectLst/>
                          <a:latin typeface="Arial"/>
                          <a:cs typeface="Arial"/>
                        </a:rPr>
                        <a:t>Real estate activities, excluding imputed rental</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050325"/>
                  </a:ext>
                </a:extLst>
              </a:tr>
              <a:tr h="108719">
                <a:tc>
                  <a:txBody>
                    <a:bodyPr/>
                    <a:lstStyle/>
                    <a:p>
                      <a:pPr algn="l" fontAlgn="b"/>
                      <a:r>
                        <a:rPr lang="en-GB" sz="700" u="none" strike="noStrike">
                          <a:effectLst/>
                          <a:latin typeface="Arial"/>
                          <a:cs typeface="Arial"/>
                        </a:rPr>
                        <a:t>Professional, scientific and technical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507236"/>
                  </a:ext>
                </a:extLst>
              </a:tr>
              <a:tr h="108719">
                <a:tc>
                  <a:txBody>
                    <a:bodyPr/>
                    <a:lstStyle/>
                    <a:p>
                      <a:pPr algn="l" fontAlgn="b"/>
                      <a:r>
                        <a:rPr lang="en-GB" sz="700" u="none" strike="noStrike">
                          <a:effectLst/>
                          <a:latin typeface="Arial"/>
                          <a:cs typeface="Arial"/>
                        </a:rPr>
                        <a:t>Legal and accounting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544831"/>
                  </a:ext>
                </a:extLst>
              </a:tr>
              <a:tr h="108719">
                <a:tc>
                  <a:txBody>
                    <a:bodyPr/>
                    <a:lstStyle/>
                    <a:p>
                      <a:pPr algn="l" fontAlgn="b"/>
                      <a:r>
                        <a:rPr lang="en-GB" sz="700" u="none" strike="noStrike">
                          <a:effectLst/>
                          <a:latin typeface="Arial"/>
                          <a:cs typeface="Arial"/>
                        </a:rPr>
                        <a:t>Head offices and management consultancy</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978434"/>
                  </a:ext>
                </a:extLst>
              </a:tr>
              <a:tr h="108719">
                <a:tc>
                  <a:txBody>
                    <a:bodyPr/>
                    <a:lstStyle/>
                    <a:p>
                      <a:pPr algn="l" fontAlgn="b"/>
                      <a:r>
                        <a:rPr lang="en-GB" sz="700" u="none" strike="noStrike">
                          <a:effectLst/>
                          <a:latin typeface="Arial"/>
                          <a:cs typeface="Arial"/>
                        </a:rPr>
                        <a:t>Architectural and engineering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262112"/>
                  </a:ext>
                </a:extLst>
              </a:tr>
              <a:tr h="108719">
                <a:tc>
                  <a:txBody>
                    <a:bodyPr/>
                    <a:lstStyle/>
                    <a:p>
                      <a:pPr algn="l" fontAlgn="b"/>
                      <a:r>
                        <a:rPr lang="en-GB" sz="700" u="none" strike="noStrike">
                          <a:effectLst/>
                          <a:latin typeface="Arial"/>
                          <a:cs typeface="Arial"/>
                        </a:rPr>
                        <a:t>Other professional, scientific and technical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052764"/>
                  </a:ext>
                </a:extLst>
              </a:tr>
              <a:tr h="108719">
                <a:tc>
                  <a:txBody>
                    <a:bodyPr/>
                    <a:lstStyle/>
                    <a:p>
                      <a:pPr algn="l" fontAlgn="b"/>
                      <a:r>
                        <a:rPr lang="en-GB" sz="700" u="none" strike="noStrike">
                          <a:effectLst/>
                          <a:latin typeface="Arial"/>
                          <a:cs typeface="Arial"/>
                        </a:rPr>
                        <a:t>Administrative and support service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284467"/>
                  </a:ext>
                </a:extLst>
              </a:tr>
              <a:tr h="108719">
                <a:tc>
                  <a:txBody>
                    <a:bodyPr/>
                    <a:lstStyle/>
                    <a:p>
                      <a:pPr algn="l" fontAlgn="b"/>
                      <a:r>
                        <a:rPr lang="en-GB" sz="700" u="none" strike="noStrike">
                          <a:effectLst/>
                          <a:latin typeface="Arial"/>
                          <a:cs typeface="Arial"/>
                        </a:rPr>
                        <a:t>Rental and leasing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724506"/>
                  </a:ext>
                </a:extLst>
              </a:tr>
              <a:tr h="108719">
                <a:tc>
                  <a:txBody>
                    <a:bodyPr/>
                    <a:lstStyle/>
                    <a:p>
                      <a:pPr algn="l" fontAlgn="b"/>
                      <a:r>
                        <a:rPr lang="en-GB" sz="700" u="none" strike="noStrike">
                          <a:effectLst/>
                          <a:latin typeface="Arial"/>
                          <a:cs typeface="Arial"/>
                        </a:rPr>
                        <a:t>Employment activities; tourism and security services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1644349"/>
                  </a:ext>
                </a:extLst>
              </a:tr>
              <a:tr h="108719">
                <a:tc>
                  <a:txBody>
                    <a:bodyPr/>
                    <a:lstStyle/>
                    <a:p>
                      <a:pPr algn="l" fontAlgn="b"/>
                      <a:r>
                        <a:rPr lang="en-GB" sz="700" u="none" strike="noStrike">
                          <a:effectLst/>
                          <a:latin typeface="Arial"/>
                          <a:cs typeface="Arial"/>
                        </a:rPr>
                        <a:t>Services to buildings and landscape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13</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256157"/>
                  </a:ext>
                </a:extLst>
              </a:tr>
              <a:tr h="108719">
                <a:tc>
                  <a:txBody>
                    <a:bodyPr/>
                    <a:lstStyle/>
                    <a:p>
                      <a:pPr algn="l" fontAlgn="b"/>
                      <a:r>
                        <a:rPr lang="en-GB" sz="700" u="none" strike="noStrike">
                          <a:effectLst/>
                          <a:latin typeface="Arial"/>
                          <a:cs typeface="Arial"/>
                        </a:rPr>
                        <a:t>Office administration and business support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790918"/>
                  </a:ext>
                </a:extLst>
              </a:tr>
              <a:tr h="108719">
                <a:tc>
                  <a:txBody>
                    <a:bodyPr/>
                    <a:lstStyle/>
                    <a:p>
                      <a:pPr algn="l" fontAlgn="b"/>
                      <a:r>
                        <a:rPr lang="en-GB" sz="700" u="none" strike="noStrike">
                          <a:effectLst/>
                          <a:latin typeface="Arial"/>
                          <a:cs typeface="Arial"/>
                        </a:rPr>
                        <a:t>Public administration and defence</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441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7828680"/>
                  </a:ext>
                </a:extLst>
              </a:tr>
              <a:tr h="108719">
                <a:tc>
                  <a:txBody>
                    <a:bodyPr/>
                    <a:lstStyle/>
                    <a:p>
                      <a:pPr algn="l" fontAlgn="b"/>
                      <a:r>
                        <a:rPr lang="en-GB" sz="700" u="none" strike="noStrike">
                          <a:effectLst/>
                          <a:latin typeface="Arial"/>
                          <a:cs typeface="Arial"/>
                        </a:rPr>
                        <a:t>Education</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194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120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472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3268067"/>
                  </a:ext>
                </a:extLst>
              </a:tr>
              <a:tr h="108719">
                <a:tc>
                  <a:txBody>
                    <a:bodyPr/>
                    <a:lstStyle/>
                    <a:p>
                      <a:pPr algn="l" fontAlgn="b"/>
                      <a:r>
                        <a:rPr lang="en-GB" sz="700" u="none" strike="noStrike">
                          <a:effectLst/>
                          <a:latin typeface="Arial"/>
                          <a:cs typeface="Arial"/>
                        </a:rPr>
                        <a:t>Human health and social work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panose="020B0604020202020204" pitchFamily="34" charset="0"/>
                          <a:cs typeface="Arial" panose="020B0604020202020204" pitchFamily="34" charset="0"/>
                        </a:rPr>
                        <a:t>263</a:t>
                      </a:r>
                      <a:endParaRPr lang="en-GB" sz="700" b="0" i="0" u="none" strike="noStrike">
                        <a:solidFill>
                          <a:srgbClr val="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596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070410"/>
                  </a:ext>
                </a:extLst>
              </a:tr>
              <a:tr h="108719">
                <a:tc>
                  <a:txBody>
                    <a:bodyPr/>
                    <a:lstStyle/>
                    <a:p>
                      <a:pPr algn="l" fontAlgn="b"/>
                      <a:r>
                        <a:rPr lang="en-GB" sz="700" u="none" strike="noStrike">
                          <a:effectLst/>
                          <a:latin typeface="Arial"/>
                          <a:cs typeface="Arial"/>
                        </a:rPr>
                        <a:t>Human health and residential care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237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194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509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993097"/>
                  </a:ext>
                </a:extLst>
              </a:tr>
              <a:tr h="108719">
                <a:tc>
                  <a:txBody>
                    <a:bodyPr/>
                    <a:lstStyle/>
                    <a:p>
                      <a:pPr algn="l" fontAlgn="b"/>
                      <a:r>
                        <a:rPr lang="en-GB" sz="700" u="none" strike="noStrike">
                          <a:effectLst/>
                          <a:latin typeface="Arial"/>
                          <a:cs typeface="Arial"/>
                        </a:rPr>
                        <a:t>Social work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193948"/>
                  </a:ext>
                </a:extLst>
              </a:tr>
              <a:tr h="108719">
                <a:tc>
                  <a:txBody>
                    <a:bodyPr/>
                    <a:lstStyle/>
                    <a:p>
                      <a:pPr algn="l" fontAlgn="b"/>
                      <a:r>
                        <a:rPr lang="en-GB" sz="700" u="none" strike="noStrike">
                          <a:effectLst/>
                          <a:latin typeface="Arial"/>
                          <a:cs typeface="Arial"/>
                        </a:rPr>
                        <a:t>Arts, entertainment and recreation</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50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903645"/>
                  </a:ext>
                </a:extLst>
              </a:tr>
              <a:tr h="108719">
                <a:tc>
                  <a:txBody>
                    <a:bodyPr/>
                    <a:lstStyle/>
                    <a:p>
                      <a:pPr algn="l" fontAlgn="b"/>
                      <a:r>
                        <a:rPr lang="en-GB" sz="700" u="none" strike="noStrike">
                          <a:effectLst/>
                          <a:latin typeface="Arial"/>
                          <a:cs typeface="Arial"/>
                        </a:rPr>
                        <a:t>Other service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34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137594"/>
                  </a:ext>
                </a:extLst>
              </a:tr>
              <a:tr h="108719">
                <a:tc>
                  <a:txBody>
                    <a:bodyPr/>
                    <a:lstStyle/>
                    <a:p>
                      <a:pPr algn="l" fontAlgn="b"/>
                      <a:r>
                        <a:rPr lang="en-GB" sz="700" u="none" strike="noStrike">
                          <a:effectLst/>
                          <a:latin typeface="Arial"/>
                          <a:cs typeface="Arial"/>
                        </a:rPr>
                        <a:t>Membership organisations; repair of household goods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14</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45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0722743"/>
                  </a:ext>
                </a:extLst>
              </a:tr>
              <a:tr h="108719">
                <a:tc>
                  <a:txBody>
                    <a:bodyPr/>
                    <a:lstStyle/>
                    <a:p>
                      <a:pPr algn="l" fontAlgn="b"/>
                      <a:r>
                        <a:rPr lang="en-GB" sz="700" u="none" strike="noStrike">
                          <a:effectLst/>
                          <a:latin typeface="Arial"/>
                          <a:cs typeface="Arial"/>
                        </a:rPr>
                        <a:t>Other personal service activities</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15</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22</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27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335685"/>
                  </a:ext>
                </a:extLst>
              </a:tr>
              <a:tr h="108719">
                <a:tc>
                  <a:txBody>
                    <a:bodyPr/>
                    <a:lstStyle/>
                    <a:p>
                      <a:pPr algn="l" fontAlgn="b"/>
                      <a:r>
                        <a:rPr lang="en-GB" sz="700" u="none" strike="noStrike">
                          <a:effectLst/>
                          <a:latin typeface="Arial"/>
                          <a:cs typeface="Arial"/>
                        </a:rPr>
                        <a:t>Activities of households </a:t>
                      </a:r>
                      <a:endParaRPr lang="en-GB" sz="700" b="0" i="0" u="none" strike="noStrike">
                        <a:solidFill>
                          <a:srgbClr val="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8</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6</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10</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7</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a:cs typeface="Arial"/>
                        </a:rPr>
                        <a:t>9</a:t>
                      </a:r>
                      <a:endParaRPr lang="en-GB" sz="700" b="0" i="0" u="none" strike="noStrike">
                        <a:solidFill>
                          <a:srgbClr val="000000"/>
                        </a:solidFill>
                        <a:effectLst/>
                        <a:latin typeface="Arial"/>
                        <a:cs typeface="Arial"/>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700" u="none" strike="noStrike">
                          <a:effectLst/>
                          <a:latin typeface="Arial" panose="020B0604020202020204" pitchFamily="34" charset="0"/>
                          <a:cs typeface="Arial" panose="020B0604020202020204" pitchFamily="34" charset="0"/>
                        </a:rPr>
                        <a:t>9</a:t>
                      </a:r>
                      <a:endParaRPr lang="en-GB" sz="700" b="0" i="0" u="none" strike="noStrike">
                        <a:solidFill>
                          <a:srgbClr val="000000"/>
                        </a:solidFill>
                        <a:effectLst/>
                        <a:latin typeface="Arial" panose="020B0604020202020204" pitchFamily="34" charset="0"/>
                        <a:cs typeface="Arial" panose="020B0604020202020204" pitchFamily="34" charset="0"/>
                      </a:endParaRPr>
                    </a:p>
                  </a:txBody>
                  <a:tcPr marL="753" marR="753" marT="7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2228993"/>
                  </a:ext>
                </a:extLst>
              </a:tr>
            </a:tbl>
          </a:graphicData>
        </a:graphic>
      </p:graphicFrame>
      <p:sp>
        <p:nvSpPr>
          <p:cNvPr id="3" name="TextBox 2">
            <a:extLst>
              <a:ext uri="{FF2B5EF4-FFF2-40B4-BE49-F238E27FC236}">
                <a16:creationId xmlns:a16="http://schemas.microsoft.com/office/drawing/2014/main" id="{B0AA0DFC-2241-6500-ABAE-51D04F827D86}"/>
              </a:ext>
            </a:extLst>
          </p:cNvPr>
          <p:cNvSpPr txBox="1"/>
          <p:nvPr/>
        </p:nvSpPr>
        <p:spPr>
          <a:xfrm>
            <a:off x="58765" y="6383127"/>
            <a:ext cx="10765853"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TLH East of England edition from </a:t>
            </a:r>
            <a:r>
              <a:rPr lang="en-GB" sz="1200">
                <a:latin typeface="Arial" panose="020B0604020202020204" pitchFamily="34" charset="0"/>
                <a:cs typeface="Arial" panose="020B0604020202020204" pitchFamily="34" charset="0"/>
                <a:hlinkClick r:id="rId4"/>
              </a:rPr>
              <a:t>Regional gross value added (balanced) by industry: local authorities by ITL1 region - Office for National Statistics (ons.gov.uk)</a:t>
            </a:r>
            <a:endParaRPr lang="en-GB" sz="12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F6483C-1C8A-63FC-7D30-53A72C23B764}"/>
              </a:ext>
              <a:ext uri="{C183D7F6-B498-43B3-948B-1728B52AA6E4}">
                <adec:decorative xmlns:adec="http://schemas.microsoft.com/office/drawing/2017/decorative" val="1"/>
              </a:ext>
            </a:extLst>
          </p:cNvPr>
          <p:cNvSpPr txBox="1"/>
          <p:nvPr/>
        </p:nvSpPr>
        <p:spPr>
          <a:xfrm>
            <a:off x="9195118" y="353561"/>
            <a:ext cx="867900" cy="5510703"/>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257074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92A24A-0094-4AC9-BC7B-481745447F15}"/>
              </a:ext>
            </a:extLst>
          </p:cNvPr>
          <p:cNvSpPr txBox="1">
            <a:spLocks noGrp="1"/>
          </p:cNvSpPr>
          <p:nvPr>
            <p:ph type="title" idx="4294967295"/>
          </p:nvPr>
        </p:nvSpPr>
        <p:spPr>
          <a:xfrm>
            <a:off x="1611523" y="2425030"/>
            <a:ext cx="9144000" cy="2764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Place</a:t>
            </a:r>
          </a:p>
        </p:txBody>
      </p:sp>
      <p:pic>
        <p:nvPicPr>
          <p:cNvPr id="5" name="Picture 4" descr="Norfolk Office of Data and Analytics (NODA) logo ">
            <a:extLst>
              <a:ext uri="{FF2B5EF4-FFF2-40B4-BE49-F238E27FC236}">
                <a16:creationId xmlns:a16="http://schemas.microsoft.com/office/drawing/2014/main" id="{252F58DB-F30E-4934-9B44-FA1DAA0E6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771" y="696087"/>
            <a:ext cx="2387882" cy="1624457"/>
          </a:xfrm>
          <a:prstGeom prst="rect">
            <a:avLst/>
          </a:prstGeom>
        </p:spPr>
      </p:pic>
      <p:pic>
        <p:nvPicPr>
          <p:cNvPr id="1026" name="Picture 2" descr="Home - Norfolk County Council">
            <a:extLst>
              <a:ext uri="{FF2B5EF4-FFF2-40B4-BE49-F238E27FC236}">
                <a16:creationId xmlns:a16="http://schemas.microsoft.com/office/drawing/2014/main" id="{1860B63E-C361-48CD-954A-5599E9528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142" y="941579"/>
            <a:ext cx="3810000" cy="113347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descr="Banner of Norfolk district council logos. ">
            <a:extLst>
              <a:ext uri="{FF2B5EF4-FFF2-40B4-BE49-F238E27FC236}">
                <a16:creationId xmlns:a16="http://schemas.microsoft.com/office/drawing/2014/main" id="{789D09AD-1987-20AC-1EF6-057B6685D259}"/>
              </a:ext>
            </a:extLst>
          </p:cNvPr>
          <p:cNvGrpSpPr/>
          <p:nvPr/>
        </p:nvGrpSpPr>
        <p:grpSpPr>
          <a:xfrm>
            <a:off x="213360" y="5481084"/>
            <a:ext cx="11765280" cy="1262884"/>
            <a:chOff x="213360" y="5481084"/>
            <a:chExt cx="11765280" cy="1262884"/>
          </a:xfrm>
        </p:grpSpPr>
        <p:pic>
          <p:nvPicPr>
            <p:cNvPr id="4" name="Picture 3">
              <a:extLst>
                <a:ext uri="{FF2B5EF4-FFF2-40B4-BE49-F238E27FC236}">
                  <a16:creationId xmlns:a16="http://schemas.microsoft.com/office/drawing/2014/main" id="{F3843810-2446-1BCD-958F-264EE739DB26}"/>
                </a:ext>
              </a:extLst>
            </p:cNvPr>
            <p:cNvPicPr>
              <a:picLocks noChangeAspect="1"/>
            </p:cNvPicPr>
            <p:nvPr/>
          </p:nvPicPr>
          <p:blipFill>
            <a:blip r:embed="rId4"/>
            <a:stretch>
              <a:fillRect/>
            </a:stretch>
          </p:blipFill>
          <p:spPr>
            <a:xfrm>
              <a:off x="213360" y="5544354"/>
              <a:ext cx="1101090" cy="1008906"/>
            </a:xfrm>
            <a:prstGeom prst="rect">
              <a:avLst/>
            </a:prstGeom>
          </p:spPr>
        </p:pic>
        <p:pic>
          <p:nvPicPr>
            <p:cNvPr id="7" name="Picture 6">
              <a:extLst>
                <a:ext uri="{FF2B5EF4-FFF2-40B4-BE49-F238E27FC236}">
                  <a16:creationId xmlns:a16="http://schemas.microsoft.com/office/drawing/2014/main" id="{2887F5D2-D739-2A4F-B83D-9F76F061D62A}"/>
                </a:ext>
              </a:extLst>
            </p:cNvPr>
            <p:cNvPicPr>
              <a:picLocks noChangeAspect="1"/>
            </p:cNvPicPr>
            <p:nvPr/>
          </p:nvPicPr>
          <p:blipFill>
            <a:blip r:embed="rId5"/>
            <a:stretch>
              <a:fillRect/>
            </a:stretch>
          </p:blipFill>
          <p:spPr>
            <a:xfrm>
              <a:off x="1504205" y="5526390"/>
              <a:ext cx="1554097" cy="1172271"/>
            </a:xfrm>
            <a:prstGeom prst="rect">
              <a:avLst/>
            </a:prstGeom>
          </p:spPr>
        </p:pic>
        <p:pic>
          <p:nvPicPr>
            <p:cNvPr id="9" name="Picture 8">
              <a:extLst>
                <a:ext uri="{FF2B5EF4-FFF2-40B4-BE49-F238E27FC236}">
                  <a16:creationId xmlns:a16="http://schemas.microsoft.com/office/drawing/2014/main" id="{5EAB2CE5-0E1F-F329-0569-C520094811C9}"/>
                </a:ext>
              </a:extLst>
            </p:cNvPr>
            <p:cNvPicPr>
              <a:picLocks noChangeAspect="1"/>
            </p:cNvPicPr>
            <p:nvPr/>
          </p:nvPicPr>
          <p:blipFill>
            <a:blip r:embed="rId6"/>
            <a:stretch>
              <a:fillRect/>
            </a:stretch>
          </p:blipFill>
          <p:spPr>
            <a:xfrm>
              <a:off x="3248057" y="5806290"/>
              <a:ext cx="1968663" cy="612473"/>
            </a:xfrm>
            <a:prstGeom prst="rect">
              <a:avLst/>
            </a:prstGeom>
          </p:spPr>
        </p:pic>
        <p:pic>
          <p:nvPicPr>
            <p:cNvPr id="11" name="Picture 10">
              <a:extLst>
                <a:ext uri="{FF2B5EF4-FFF2-40B4-BE49-F238E27FC236}">
                  <a16:creationId xmlns:a16="http://schemas.microsoft.com/office/drawing/2014/main" id="{B055BD1A-4560-B681-73A3-3A8E78D60C9B}"/>
                </a:ext>
              </a:extLst>
            </p:cNvPr>
            <p:cNvPicPr>
              <a:picLocks noChangeAspect="1"/>
            </p:cNvPicPr>
            <p:nvPr/>
          </p:nvPicPr>
          <p:blipFill>
            <a:blip r:embed="rId7"/>
            <a:stretch>
              <a:fillRect/>
            </a:stretch>
          </p:blipFill>
          <p:spPr>
            <a:xfrm>
              <a:off x="5406475" y="5748504"/>
              <a:ext cx="1554097" cy="728045"/>
            </a:xfrm>
            <a:prstGeom prst="rect">
              <a:avLst/>
            </a:prstGeom>
          </p:spPr>
        </p:pic>
        <p:pic>
          <p:nvPicPr>
            <p:cNvPr id="12" name="Picture 2" descr="Growing Communities - Reimagining Horticulture - Norwich City Council -  Co-operative Councils Innovation Network">
              <a:extLst>
                <a:ext uri="{FF2B5EF4-FFF2-40B4-BE49-F238E27FC236}">
                  <a16:creationId xmlns:a16="http://schemas.microsoft.com/office/drawing/2014/main" id="{026BBEF6-CDBD-2AD4-90CF-A1B0733144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0327" y="5722199"/>
              <a:ext cx="1631820" cy="7806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UK Shared Prosperity Fund and Rural England Prosperity Fund">
              <a:extLst>
                <a:ext uri="{FF2B5EF4-FFF2-40B4-BE49-F238E27FC236}">
                  <a16:creationId xmlns:a16="http://schemas.microsoft.com/office/drawing/2014/main" id="{3C9A5BAF-50F0-321C-8964-5204E11FCB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1902" y="5761226"/>
              <a:ext cx="1554097" cy="70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uth Norfolk Council">
              <a:extLst>
                <a:ext uri="{FF2B5EF4-FFF2-40B4-BE49-F238E27FC236}">
                  <a16:creationId xmlns:a16="http://schemas.microsoft.com/office/drawing/2014/main" id="{17CAA80B-7B3F-6658-33B0-F643B67D89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756" y="5481084"/>
              <a:ext cx="1262884" cy="12628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5676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4G coverage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6" name="Chart 5" descr="Graph showing the percentage of 4G services, geographic (signal from all operators) for Norfolk district councils, 2021 and 2022. ">
            <a:extLst>
              <a:ext uri="{FF2B5EF4-FFF2-40B4-BE49-F238E27FC236}">
                <a16:creationId xmlns:a16="http://schemas.microsoft.com/office/drawing/2014/main" id="{14E9ADE4-D0C4-96F8-E1AF-D150F50B57FF}"/>
              </a:ext>
            </a:extLst>
          </p:cNvPr>
          <p:cNvGraphicFramePr>
            <a:graphicFrameLocks/>
          </p:cNvGraphicFramePr>
          <p:nvPr>
            <p:extLst>
              <p:ext uri="{D42A27DB-BD31-4B8C-83A1-F6EECF244321}">
                <p14:modId xmlns:p14="http://schemas.microsoft.com/office/powerpoint/2010/main" val="768285226"/>
              </p:ext>
            </p:extLst>
          </p:nvPr>
        </p:nvGraphicFramePr>
        <p:xfrm>
          <a:off x="335359" y="1119050"/>
          <a:ext cx="7388631" cy="53355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7833907" y="2551837"/>
            <a:ext cx="4022733" cy="2123658"/>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has the lowest 4G coverage of all the districts (80.</a:t>
            </a:r>
            <a:r>
              <a:rPr lang="en-GB" sz="1200">
                <a:solidFill>
                  <a:srgbClr val="000000"/>
                </a:solidFill>
                <a:latin typeface="Arial" panose="020B0604020202020204" pitchFamily="34" charset="0"/>
              </a:rPr>
              <a:t>8</a:t>
            </a:r>
            <a:r>
              <a:rPr lang="en-GB" sz="1200" b="0" i="0" u="none" strike="noStrike">
                <a:solidFill>
                  <a:srgbClr val="000000"/>
                </a:solidFill>
                <a:effectLst/>
                <a:latin typeface="Arial" panose="020B0604020202020204" pitchFamily="34" charset="0"/>
              </a:rPr>
              <a:t>%).</a:t>
            </a:r>
          </a:p>
          <a:p>
            <a:pPr marL="171450" indent="-171450">
              <a:buFont typeface="Arial" panose="020B0604020202020204" pitchFamily="34" charset="0"/>
              <a:buChar char="•"/>
            </a:pPr>
            <a:endParaRPr lang="en-GB" sz="1200">
              <a:solidFill>
                <a:srgbClr val="000000"/>
              </a:solidFill>
              <a:latin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4G Coverage has remained the sam</a:t>
            </a:r>
            <a:r>
              <a:rPr lang="en-GB" sz="1200">
                <a:solidFill>
                  <a:srgbClr val="000000"/>
                </a:solidFill>
                <a:latin typeface="Arial" panose="020B0604020202020204" pitchFamily="34" charset="0"/>
              </a:rPr>
              <a:t>e for North Norfolk in both 2021 and 2022.</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average of the 2022 figures is 90.8%, so we could infer that Norfolk as a whole has 90.8% 4G coverage from all operators.</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This is up slightly from an average of 90.3% in 2021.</a:t>
            </a:r>
          </a:p>
        </p:txBody>
      </p:sp>
      <p:sp>
        <p:nvSpPr>
          <p:cNvPr id="2" name="TextBox 1">
            <a:extLst>
              <a:ext uri="{FF2B5EF4-FFF2-40B4-BE49-F238E27FC236}">
                <a16:creationId xmlns:a16="http://schemas.microsoft.com/office/drawing/2014/main" id="{FD917C53-768B-4C0F-9064-EA84FDCBC8A9}"/>
              </a:ext>
            </a:extLst>
          </p:cNvPr>
          <p:cNvSpPr txBox="1">
            <a:spLocks/>
          </p:cNvSpPr>
          <p:nvPr/>
        </p:nvSpPr>
        <p:spPr>
          <a:xfrm>
            <a:off x="58766" y="6585154"/>
            <a:ext cx="80366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Source: </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hlinkClick r:id="rId3"/>
              </a:rPr>
              <a:t>Connected Nations 2022: data downloads – Ofcom</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 downloaded 29</a:t>
            </a:r>
            <a:r>
              <a:rPr kumimoji="0" lang="en-GB" sz="1200" b="0" i="0" u="none" strike="noStrike" kern="1200" cap="none" spc="0" normalizeH="0" baseline="30000" noProof="0">
                <a:ln>
                  <a:noFill/>
                </a:ln>
                <a:solidFill>
                  <a:schemeClr val="tx1"/>
                </a:solidFill>
                <a:effectLst/>
                <a:uLnTx/>
                <a:uFillTx/>
                <a:latin typeface="Arial" panose="020B0604020202020204" pitchFamily="34" charset="0"/>
                <a:cs typeface="Arial" panose="020B0604020202020204" pitchFamily="34" charset="0"/>
              </a:rPr>
              <a:t>th</a:t>
            </a:r>
            <a:r>
              <a:rPr kumimoji="0" lang="en-GB" sz="12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November 2023</a:t>
            </a:r>
          </a:p>
        </p:txBody>
      </p:sp>
      <p:pic>
        <p:nvPicPr>
          <p:cNvPr id="3" name="Picture 2">
            <a:extLst>
              <a:ext uri="{FF2B5EF4-FFF2-40B4-BE49-F238E27FC236}">
                <a16:creationId xmlns:a16="http://schemas.microsoft.com/office/drawing/2014/main" id="{363CE741-B08F-B74F-1DD6-FBE7F17D60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296F3C46-028D-8E78-2395-C7FD67687486}"/>
              </a:ext>
              <a:ext uri="{C183D7F6-B498-43B3-948B-1728B52AA6E4}">
                <adec:decorative xmlns:adec="http://schemas.microsoft.com/office/drawing/2017/decorative" val="1"/>
              </a:ext>
            </a:extLst>
          </p:cNvPr>
          <p:cNvSpPr txBox="1"/>
          <p:nvPr/>
        </p:nvSpPr>
        <p:spPr>
          <a:xfrm>
            <a:off x="4778541" y="5440389"/>
            <a:ext cx="1016579" cy="277000"/>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27428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Wellbeing – life satisfaction</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D1B1ACBC-F402-F9E5-9838-682BA1288101}"/>
              </a:ext>
            </a:extLst>
          </p:cNvPr>
          <p:cNvSpPr txBox="1"/>
          <p:nvPr/>
        </p:nvSpPr>
        <p:spPr>
          <a:xfrm>
            <a:off x="1146000" y="1017605"/>
            <a:ext cx="9900000" cy="575863"/>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Life satisfaction scores in Norfolk have consisten</a:t>
            </a:r>
            <a:r>
              <a:rPr lang="en-GB" sz="1200">
                <a:latin typeface="Arial" panose="020B0604020202020204" pitchFamily="34" charset="0"/>
                <a:ea typeface="Calibri" panose="020F0502020204030204" pitchFamily="34" charset="0"/>
                <a:cs typeface="Arial" panose="020B0604020202020204" pitchFamily="34" charset="0"/>
              </a:rPr>
              <a:t>tly remained above UK scores for the last 10 years.</a:t>
            </a:r>
          </a:p>
          <a:p>
            <a:pPr marL="171450" indent="-171450">
              <a:lnSpc>
                <a:spcPct val="107000"/>
              </a:lnSpc>
              <a:spcAft>
                <a:spcPts val="800"/>
              </a:spcAft>
              <a:buFont typeface="Arial" panose="020B0604020202020204" pitchFamily="34" charset="0"/>
              <a:buChar char="•"/>
            </a:pPr>
            <a:r>
              <a:rPr lang="en-GB" sz="1200" b="0" i="0" u="none" strike="noStrike">
                <a:solidFill>
                  <a:srgbClr val="000000"/>
                </a:solidFill>
                <a:effectLst/>
                <a:latin typeface="Arial" panose="020B0604020202020204" pitchFamily="34" charset="0"/>
              </a:rPr>
              <a:t>Life satisfaction scores in North Norfolk are </a:t>
            </a:r>
            <a:r>
              <a:rPr lang="en-GB" sz="1200">
                <a:solidFill>
                  <a:srgbClr val="000000"/>
                </a:solidFill>
                <a:latin typeface="Arial" panose="020B0604020202020204" pitchFamily="34" charset="0"/>
              </a:rPr>
              <a:t>higher</a:t>
            </a:r>
            <a:r>
              <a:rPr lang="en-GB" sz="1200" b="0" i="0" u="none" strike="noStrike">
                <a:solidFill>
                  <a:srgbClr val="000000"/>
                </a:solidFill>
                <a:effectLst/>
                <a:latin typeface="Arial" panose="020B0604020202020204" pitchFamily="34" charset="0"/>
              </a:rPr>
              <a:t> than the UK scores, along with Broadland, North Norfolk and Great Yarmouth.</a:t>
            </a:r>
            <a:endParaRPr lang="en-GB" sz="1200">
              <a:latin typeface="Arial" panose="020B0604020202020204" pitchFamily="34" charset="0"/>
              <a:cs typeface="Arial" panose="020B0604020202020204" pitchFamily="34" charset="0"/>
            </a:endParaRPr>
          </a:p>
        </p:txBody>
      </p:sp>
      <p:graphicFrame>
        <p:nvGraphicFramePr>
          <p:cNvPr id="7" name="Chart 6" descr="Line graph showing life satisfaction scores (out of ten) for Norfolk and the UK, 2011/12 to 2021/22. ">
            <a:extLst>
              <a:ext uri="{FF2B5EF4-FFF2-40B4-BE49-F238E27FC236}">
                <a16:creationId xmlns:a16="http://schemas.microsoft.com/office/drawing/2014/main" id="{469B240A-25FC-4EFB-8AB9-2A84B8EBA1E6}"/>
              </a:ext>
            </a:extLst>
          </p:cNvPr>
          <p:cNvGraphicFramePr>
            <a:graphicFrameLocks/>
          </p:cNvGraphicFramePr>
          <p:nvPr>
            <p:extLst>
              <p:ext uri="{D42A27DB-BD31-4B8C-83A1-F6EECF244321}">
                <p14:modId xmlns:p14="http://schemas.microsoft.com/office/powerpoint/2010/main" val="3937850675"/>
              </p:ext>
            </p:extLst>
          </p:nvPr>
        </p:nvGraphicFramePr>
        <p:xfrm>
          <a:off x="159433" y="1958379"/>
          <a:ext cx="6448581" cy="4319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Graph showing life satisfaction scores for Norfolk districts compared with UK, 2021/22.">
            <a:extLst>
              <a:ext uri="{FF2B5EF4-FFF2-40B4-BE49-F238E27FC236}">
                <a16:creationId xmlns:a16="http://schemas.microsoft.com/office/drawing/2014/main" id="{BB32CC36-F091-4AF9-A512-CE1128C34B14}"/>
              </a:ext>
            </a:extLst>
          </p:cNvPr>
          <p:cNvGraphicFramePr>
            <a:graphicFrameLocks/>
          </p:cNvGraphicFramePr>
          <p:nvPr>
            <p:extLst>
              <p:ext uri="{D42A27DB-BD31-4B8C-83A1-F6EECF244321}">
                <p14:modId xmlns:p14="http://schemas.microsoft.com/office/powerpoint/2010/main" val="3902369321"/>
              </p:ext>
            </p:extLst>
          </p:nvPr>
        </p:nvGraphicFramePr>
        <p:xfrm>
          <a:off x="6632566" y="1960836"/>
          <a:ext cx="54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D917C53-768B-4C0F-9064-EA84FDCBC8A9}"/>
              </a:ext>
            </a:extLst>
          </p:cNvPr>
          <p:cNvSpPr txBox="1"/>
          <p:nvPr/>
        </p:nvSpPr>
        <p:spPr>
          <a:xfrm>
            <a:off x="0" y="6396335"/>
            <a:ext cx="9516140"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Office for National Statistics</a:t>
            </a:r>
          </a:p>
          <a:p>
            <a:r>
              <a:rPr lang="en-GB" sz="1200">
                <a:latin typeface="Arial" panose="020B0604020202020204" pitchFamily="34" charset="0"/>
                <a:cs typeface="Arial" panose="020B0604020202020204" pitchFamily="34" charset="0"/>
              </a:rPr>
              <a:t>Question: Overall, how satisfied are you with your life nowadays? Where 0 is 'not at all satisfied' and 10 is 'completely satisfied'.</a:t>
            </a:r>
          </a:p>
        </p:txBody>
      </p:sp>
      <p:pic>
        <p:nvPicPr>
          <p:cNvPr id="3" name="Picture 2">
            <a:extLst>
              <a:ext uri="{FF2B5EF4-FFF2-40B4-BE49-F238E27FC236}">
                <a16:creationId xmlns:a16="http://schemas.microsoft.com/office/drawing/2014/main" id="{9EEFF878-0A51-7E21-E396-25621E465E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4C5159A1-A868-F114-B52B-0EC074BED244}"/>
              </a:ext>
              <a:ext uri="{C183D7F6-B498-43B3-948B-1728B52AA6E4}">
                <adec:decorative xmlns:adec="http://schemas.microsoft.com/office/drawing/2017/decorative" val="1"/>
              </a:ext>
            </a:extLst>
          </p:cNvPr>
          <p:cNvSpPr txBox="1"/>
          <p:nvPr/>
        </p:nvSpPr>
        <p:spPr>
          <a:xfrm>
            <a:off x="10010775" y="5176438"/>
            <a:ext cx="523876" cy="443311"/>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774488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Wellbeing – a worthwhile life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E271EBEB-DDD5-DFA9-2031-93C2212E0E46}"/>
              </a:ext>
            </a:extLst>
          </p:cNvPr>
          <p:cNvSpPr txBox="1"/>
          <p:nvPr/>
        </p:nvSpPr>
        <p:spPr>
          <a:xfrm>
            <a:off x="1146000" y="1017605"/>
            <a:ext cx="9900000" cy="575863"/>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Data for 2021/22 shows that Norfolk scores higher than the UK overall for feeling the ‘things’ people ‘do’ in life are ‘worthwhile’.</a:t>
            </a:r>
          </a:p>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Six of the seven Norfolk districts, including North Norfolk, have ‘feeling worthwhile’ scores equal to, or above the UK overall.</a:t>
            </a:r>
          </a:p>
        </p:txBody>
      </p:sp>
      <p:graphicFrame>
        <p:nvGraphicFramePr>
          <p:cNvPr id="6" name="Chart 5" descr="Line graph showing feeling worthwhile scores (out of ten) for Norfolk and the UK 2011/12 to 2021/22. ">
            <a:extLst>
              <a:ext uri="{FF2B5EF4-FFF2-40B4-BE49-F238E27FC236}">
                <a16:creationId xmlns:a16="http://schemas.microsoft.com/office/drawing/2014/main" id="{5AB56CCB-FA0D-4888-9820-05C199676332}"/>
              </a:ext>
            </a:extLst>
          </p:cNvPr>
          <p:cNvGraphicFramePr>
            <a:graphicFrameLocks/>
          </p:cNvGraphicFramePr>
          <p:nvPr>
            <p:extLst>
              <p:ext uri="{D42A27DB-BD31-4B8C-83A1-F6EECF244321}">
                <p14:modId xmlns:p14="http://schemas.microsoft.com/office/powerpoint/2010/main" val="2881106380"/>
              </p:ext>
            </p:extLst>
          </p:nvPr>
        </p:nvGraphicFramePr>
        <p:xfrm>
          <a:off x="159434" y="1958380"/>
          <a:ext cx="630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Graph showing feeling worthwhile scores (out of ten) for Norfolk districts compared with the UK, 2021/22. ">
            <a:extLst>
              <a:ext uri="{FF2B5EF4-FFF2-40B4-BE49-F238E27FC236}">
                <a16:creationId xmlns:a16="http://schemas.microsoft.com/office/drawing/2014/main" id="{3E64F969-FE35-4E31-AD77-BD2D9A8B34CA}"/>
              </a:ext>
            </a:extLst>
          </p:cNvPr>
          <p:cNvGraphicFramePr>
            <a:graphicFrameLocks/>
          </p:cNvGraphicFramePr>
          <p:nvPr>
            <p:extLst>
              <p:ext uri="{D42A27DB-BD31-4B8C-83A1-F6EECF244321}">
                <p14:modId xmlns:p14="http://schemas.microsoft.com/office/powerpoint/2010/main" val="534118082"/>
              </p:ext>
            </p:extLst>
          </p:nvPr>
        </p:nvGraphicFramePr>
        <p:xfrm>
          <a:off x="6632566" y="1958380"/>
          <a:ext cx="54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2A754F-9469-14DD-C661-B4256DEC4391}"/>
              </a:ext>
            </a:extLst>
          </p:cNvPr>
          <p:cNvSpPr txBox="1"/>
          <p:nvPr/>
        </p:nvSpPr>
        <p:spPr>
          <a:xfrm>
            <a:off x="-1" y="6396812"/>
            <a:ext cx="10919637"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Office for National Statistics</a:t>
            </a:r>
          </a:p>
          <a:p>
            <a:r>
              <a:rPr lang="en-GB" sz="1200">
                <a:latin typeface="Arial" panose="020B0604020202020204" pitchFamily="34" charset="0"/>
                <a:cs typeface="Arial" panose="020B0604020202020204" pitchFamily="34" charset="0"/>
              </a:rPr>
              <a:t>Question: Overall, to what extent do you feel the things you do in your life are worthwhile?  Where 0 is 'not at all worthwhile' and 10 is 'completely worthwhile'.</a:t>
            </a:r>
          </a:p>
        </p:txBody>
      </p:sp>
      <p:pic>
        <p:nvPicPr>
          <p:cNvPr id="3" name="Picture 2" descr="Norfolk Office of Data and Analytics (NODA) logo ">
            <a:extLst>
              <a:ext uri="{FF2B5EF4-FFF2-40B4-BE49-F238E27FC236}">
                <a16:creationId xmlns:a16="http://schemas.microsoft.com/office/drawing/2014/main" id="{1C298F7D-0738-2D1C-2039-5B823F9EB3BC}"/>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F14CE169-07E4-2EC3-CFAB-8F44242DF8C0}"/>
              </a:ext>
              <a:ext uri="{C183D7F6-B498-43B3-948B-1728B52AA6E4}">
                <adec:decorative xmlns:adec="http://schemas.microsoft.com/office/drawing/2017/decorative" val="1"/>
              </a:ext>
            </a:extLst>
          </p:cNvPr>
          <p:cNvSpPr txBox="1"/>
          <p:nvPr/>
        </p:nvSpPr>
        <p:spPr>
          <a:xfrm>
            <a:off x="9993382" y="4899720"/>
            <a:ext cx="588894" cy="396180"/>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246646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Wellbeing – happiness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46A2C5AC-DE95-C5E0-1A5C-03811C3F7430}"/>
              </a:ext>
            </a:extLst>
          </p:cNvPr>
          <p:cNvSpPr txBox="1"/>
          <p:nvPr/>
        </p:nvSpPr>
        <p:spPr>
          <a:xfrm>
            <a:off x="1146000" y="1017605"/>
            <a:ext cx="9900000" cy="876074"/>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Happiness scores for Norfolk have remained in-line with the UK overall.</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b="0" i="0" u="none" strike="noStrike">
                <a:solidFill>
                  <a:srgbClr val="000000"/>
                </a:solidFill>
                <a:effectLst/>
                <a:latin typeface="Arial" panose="020B0604020202020204" pitchFamily="34" charset="0"/>
              </a:rPr>
              <a:t>Data for 2021/22, shows that four of the seven Norfolk districts have higher happiness scores than the UK overall</a:t>
            </a:r>
            <a:r>
              <a:rPr lang="en-GB" sz="1200">
                <a:solidFill>
                  <a:srgbClr val="000000"/>
                </a:solidFill>
                <a:latin typeface="Arial" panose="020B0604020202020204" pitchFamily="34" charset="0"/>
                <a:cs typeface="Arial" panose="020B0604020202020204" pitchFamily="34" charset="0"/>
              </a:rPr>
              <a:t>.</a:t>
            </a:r>
          </a:p>
          <a:p>
            <a:pPr marL="171450" indent="-171450">
              <a:lnSpc>
                <a:spcPct val="107000"/>
              </a:lnSpc>
              <a:spcAft>
                <a:spcPts val="800"/>
              </a:spcAft>
              <a:buFont typeface="Arial" panose="020B0604020202020204" pitchFamily="34" charset="0"/>
              <a:buChar char="•"/>
            </a:pPr>
            <a:r>
              <a:rPr lang="en-GB" sz="1200" b="0" i="0" u="none" strike="noStrike">
                <a:solidFill>
                  <a:srgbClr val="000000"/>
                </a:solidFill>
                <a:effectLst/>
                <a:latin typeface="Arial" panose="020B0604020202020204" pitchFamily="34" charset="0"/>
                <a:cs typeface="Arial" panose="020B0604020202020204" pitchFamily="34" charset="0"/>
              </a:rPr>
              <a:t>North Norfolk has the second lowest happiness scores of all the districts (7.35) which is also lower than the UK </a:t>
            </a:r>
            <a:r>
              <a:rPr lang="en-GB" sz="1200">
                <a:solidFill>
                  <a:srgbClr val="000000"/>
                </a:solidFill>
                <a:latin typeface="Arial" panose="020B0604020202020204" pitchFamily="34" charset="0"/>
                <a:cs typeface="Arial" panose="020B0604020202020204" pitchFamily="34" charset="0"/>
              </a:rPr>
              <a:t>average</a:t>
            </a:r>
            <a:r>
              <a:rPr lang="en-GB" sz="1200" b="0" i="0" u="none" strike="noStrike">
                <a:solidFill>
                  <a:srgbClr val="000000"/>
                </a:solidFill>
                <a:effectLst/>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p:txBody>
      </p:sp>
      <p:graphicFrame>
        <p:nvGraphicFramePr>
          <p:cNvPr id="7" name="Chart 6" descr="Line graph showing happiness scores (out of ten) for Norfolk and the UK 2011/12 to 2021/22. ">
            <a:extLst>
              <a:ext uri="{FF2B5EF4-FFF2-40B4-BE49-F238E27FC236}">
                <a16:creationId xmlns:a16="http://schemas.microsoft.com/office/drawing/2014/main" id="{E30459AD-E888-47C1-9136-B9379FC14BBA}"/>
              </a:ext>
            </a:extLst>
          </p:cNvPr>
          <p:cNvGraphicFramePr>
            <a:graphicFrameLocks/>
          </p:cNvGraphicFramePr>
          <p:nvPr>
            <p:extLst>
              <p:ext uri="{D42A27DB-BD31-4B8C-83A1-F6EECF244321}">
                <p14:modId xmlns:p14="http://schemas.microsoft.com/office/powerpoint/2010/main" val="3507979938"/>
              </p:ext>
            </p:extLst>
          </p:nvPr>
        </p:nvGraphicFramePr>
        <p:xfrm>
          <a:off x="159434" y="1958380"/>
          <a:ext cx="63000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BF984E6-469F-8FC7-C1D4-7CB011C780D9}"/>
              </a:ext>
            </a:extLst>
          </p:cNvPr>
          <p:cNvSpPr txBox="1"/>
          <p:nvPr/>
        </p:nvSpPr>
        <p:spPr>
          <a:xfrm>
            <a:off x="0" y="6399494"/>
            <a:ext cx="8036610"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Office for National Statistics</a:t>
            </a:r>
          </a:p>
          <a:p>
            <a:r>
              <a:rPr lang="en-GB" sz="1200">
                <a:latin typeface="Arial" panose="020B0604020202020204" pitchFamily="34" charset="0"/>
                <a:cs typeface="Arial" panose="020B0604020202020204" pitchFamily="34" charset="0"/>
              </a:rPr>
              <a:t>Question: Overall, how happy did you feel yesterday? Where 0 is 'not at all happy' and 10 is 'completely happy'.</a:t>
            </a:r>
          </a:p>
        </p:txBody>
      </p:sp>
      <p:graphicFrame>
        <p:nvGraphicFramePr>
          <p:cNvPr id="9" name="Chart 8" descr="Graph showing happiness scores (out of ten) for Norfolk districts compared with the UK, 2021/22. ">
            <a:extLst>
              <a:ext uri="{FF2B5EF4-FFF2-40B4-BE49-F238E27FC236}">
                <a16:creationId xmlns:a16="http://schemas.microsoft.com/office/drawing/2014/main" id="{D6C683F0-51F2-4242-A056-0A5229A3553C}"/>
              </a:ext>
            </a:extLst>
          </p:cNvPr>
          <p:cNvGraphicFramePr>
            <a:graphicFrameLocks/>
          </p:cNvGraphicFramePr>
          <p:nvPr>
            <p:extLst>
              <p:ext uri="{D42A27DB-BD31-4B8C-83A1-F6EECF244321}">
                <p14:modId xmlns:p14="http://schemas.microsoft.com/office/powerpoint/2010/main" val="737666417"/>
              </p:ext>
            </p:extLst>
          </p:nvPr>
        </p:nvGraphicFramePr>
        <p:xfrm>
          <a:off x="6279984" y="1825588"/>
          <a:ext cx="5912015" cy="4878905"/>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16E77935-CBB4-24C0-2EBF-C53A4579172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57668C9B-E61C-2EE4-554B-C8D0AA355681}"/>
              </a:ext>
              <a:ext uri="{C183D7F6-B498-43B3-948B-1728B52AA6E4}">
                <adec:decorative xmlns:adec="http://schemas.microsoft.com/office/drawing/2017/decorative" val="1"/>
              </a:ext>
            </a:extLst>
          </p:cNvPr>
          <p:cNvSpPr txBox="1"/>
          <p:nvPr/>
        </p:nvSpPr>
        <p:spPr>
          <a:xfrm>
            <a:off x="9864008" y="4887047"/>
            <a:ext cx="565868" cy="475528"/>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130129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Wellbeing – anxiety</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9A9990F-4149-C6EA-B201-AC0E060BE8F0}"/>
              </a:ext>
            </a:extLst>
          </p:cNvPr>
          <p:cNvSpPr txBox="1"/>
          <p:nvPr/>
        </p:nvSpPr>
        <p:spPr>
          <a:xfrm>
            <a:off x="1146000" y="1017605"/>
            <a:ext cx="9900000" cy="575863"/>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Feelings of anxiety for Norfolk residents have been in-line with the UK overall.</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North Norfolk, along with most other Norfolk districts, have lower anxiety scores than of the UK overall.</a:t>
            </a:r>
            <a:endParaRPr lang="en-GB" sz="1200">
              <a:latin typeface="Arial" panose="020B0604020202020204" pitchFamily="34" charset="0"/>
              <a:cs typeface="Arial" panose="020B0604020202020204" pitchFamily="34" charset="0"/>
            </a:endParaRPr>
          </a:p>
        </p:txBody>
      </p:sp>
      <p:graphicFrame>
        <p:nvGraphicFramePr>
          <p:cNvPr id="7" name="Chart 6" descr="Line graph showing feelings of anxiety scores (out of ten) for Norfolk and the UK, 2011/12 to 2021/22. ">
            <a:extLst>
              <a:ext uri="{FF2B5EF4-FFF2-40B4-BE49-F238E27FC236}">
                <a16:creationId xmlns:a16="http://schemas.microsoft.com/office/drawing/2014/main" id="{B0DE1007-606D-4720-A52B-069261D0EC01}"/>
              </a:ext>
            </a:extLst>
          </p:cNvPr>
          <p:cNvGraphicFramePr>
            <a:graphicFrameLocks/>
          </p:cNvGraphicFramePr>
          <p:nvPr>
            <p:extLst>
              <p:ext uri="{D42A27DB-BD31-4B8C-83A1-F6EECF244321}">
                <p14:modId xmlns:p14="http://schemas.microsoft.com/office/powerpoint/2010/main" val="2750756383"/>
              </p:ext>
            </p:extLst>
          </p:nvPr>
        </p:nvGraphicFramePr>
        <p:xfrm>
          <a:off x="159434" y="1958380"/>
          <a:ext cx="63000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Graph showing feelings of anxiety scores (out of ten) for Norfolk districts compared with the UK, 2021/22. ">
            <a:extLst>
              <a:ext uri="{FF2B5EF4-FFF2-40B4-BE49-F238E27FC236}">
                <a16:creationId xmlns:a16="http://schemas.microsoft.com/office/drawing/2014/main" id="{006F85E0-BA9D-492F-B7EB-A93C3C0166A4}"/>
              </a:ext>
            </a:extLst>
          </p:cNvPr>
          <p:cNvGraphicFramePr>
            <a:graphicFrameLocks/>
          </p:cNvGraphicFramePr>
          <p:nvPr>
            <p:extLst>
              <p:ext uri="{D42A27DB-BD31-4B8C-83A1-F6EECF244321}">
                <p14:modId xmlns:p14="http://schemas.microsoft.com/office/powerpoint/2010/main" val="2102598218"/>
              </p:ext>
            </p:extLst>
          </p:nvPr>
        </p:nvGraphicFramePr>
        <p:xfrm>
          <a:off x="6255434" y="1803450"/>
          <a:ext cx="5936566" cy="47817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0737C18-CE7C-2878-8589-28B6AA6679F2}"/>
              </a:ext>
            </a:extLst>
          </p:cNvPr>
          <p:cNvSpPr txBox="1"/>
          <p:nvPr/>
        </p:nvSpPr>
        <p:spPr>
          <a:xfrm>
            <a:off x="0" y="6399494"/>
            <a:ext cx="8036610"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Population Survey, Office for National Statistics</a:t>
            </a:r>
          </a:p>
          <a:p>
            <a:r>
              <a:rPr lang="en-GB" sz="1200">
                <a:latin typeface="Arial" panose="020B0604020202020204" pitchFamily="34" charset="0"/>
                <a:cs typeface="Arial" panose="020B0604020202020204" pitchFamily="34" charset="0"/>
              </a:rPr>
              <a:t>Question: Overall, how anxious did you feel yesterday? Where 0 is 'not at all anxious' and 10 is 'completely anxious'</a:t>
            </a:r>
          </a:p>
        </p:txBody>
      </p:sp>
      <p:pic>
        <p:nvPicPr>
          <p:cNvPr id="3" name="Picture 2">
            <a:extLst>
              <a:ext uri="{FF2B5EF4-FFF2-40B4-BE49-F238E27FC236}">
                <a16:creationId xmlns:a16="http://schemas.microsoft.com/office/drawing/2014/main" id="{E1585366-9F13-0D34-6DE1-A9860B1F74F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59E7AB0E-0280-E8CB-7781-2B0F54F90A61}"/>
              </a:ext>
              <a:ext uri="{C183D7F6-B498-43B3-948B-1728B52AA6E4}">
                <adec:decorative xmlns:adec="http://schemas.microsoft.com/office/drawing/2017/decorative" val="1"/>
              </a:ext>
            </a:extLst>
          </p:cNvPr>
          <p:cNvSpPr txBox="1"/>
          <p:nvPr/>
        </p:nvSpPr>
        <p:spPr>
          <a:xfrm>
            <a:off x="9959505" y="5124080"/>
            <a:ext cx="632295" cy="457570"/>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979904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Loneliness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14" name="Picture 13" descr="Density map of Norfolk districts showing the percentage of residents who feel often or always lonely (October 2020 to February 2021). ">
            <a:extLst>
              <a:ext uri="{FF2B5EF4-FFF2-40B4-BE49-F238E27FC236}">
                <a16:creationId xmlns:a16="http://schemas.microsoft.com/office/drawing/2014/main" id="{EA92289E-DD66-44EC-1063-2795535DCF70}"/>
              </a:ext>
            </a:extLst>
          </p:cNvPr>
          <p:cNvPicPr>
            <a:picLocks noChangeAspect="1"/>
          </p:cNvPicPr>
          <p:nvPr/>
        </p:nvPicPr>
        <p:blipFill>
          <a:blip r:embed="rId2"/>
          <a:stretch>
            <a:fillRect/>
          </a:stretch>
        </p:blipFill>
        <p:spPr>
          <a:xfrm>
            <a:off x="159434" y="1315484"/>
            <a:ext cx="7418570" cy="4810478"/>
          </a:xfrm>
          <a:prstGeom prst="rect">
            <a:avLst/>
          </a:prstGeom>
          <a:ln>
            <a:solidFill>
              <a:schemeClr val="tx1"/>
            </a:solidFill>
          </a:ln>
        </p:spPr>
      </p:pic>
      <p:pic>
        <p:nvPicPr>
          <p:cNvPr id="12" name="Picture 11" descr="Legend for density map">
            <a:extLst>
              <a:ext uri="{FF2B5EF4-FFF2-40B4-BE49-F238E27FC236}">
                <a16:creationId xmlns:a16="http://schemas.microsoft.com/office/drawing/2014/main" id="{DA2CF252-BF83-61B6-A112-DC30FA0FF30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07022" y="1332530"/>
            <a:ext cx="2670982" cy="801294"/>
          </a:xfrm>
          <a:prstGeom prst="rect">
            <a:avLst/>
          </a:prstGeom>
        </p:spPr>
      </p:pic>
      <p:sp>
        <p:nvSpPr>
          <p:cNvPr id="7" name="TextBox 6">
            <a:extLst>
              <a:ext uri="{FF2B5EF4-FFF2-40B4-BE49-F238E27FC236}">
                <a16:creationId xmlns:a16="http://schemas.microsoft.com/office/drawing/2014/main" id="{2F1226A3-1B78-88DE-504B-56F0686B21CF}"/>
              </a:ext>
            </a:extLst>
          </p:cNvPr>
          <p:cNvSpPr txBox="1"/>
          <p:nvPr/>
        </p:nvSpPr>
        <p:spPr>
          <a:xfrm>
            <a:off x="7901114" y="1836224"/>
            <a:ext cx="3921432" cy="378565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map shows a measure of lonel</a:t>
            </a:r>
            <a:r>
              <a:rPr lang="en-GB" sz="1200">
                <a:latin typeface="Arial" panose="020B0604020202020204" pitchFamily="34" charset="0"/>
                <a:cs typeface="Arial" panose="020B0604020202020204" pitchFamily="34" charset="0"/>
              </a:rPr>
              <a:t>iness – the percentage of adults aged 16 and over reporting “often or always” feeling lonely – October 2020 to February 2021. Please note this data was gathered during the Covid-19 pandemic National lockdowns.</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percentages for each district are shown below:</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Breckland		7.7%</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Broadland		4.5%</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Great Yarmouth	10.7%</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KL &amp; WN		6.3%</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North Norfolk	8.5%</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Norwich		8.4%</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South Norfolk	6.8%</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Great Britain	7.2%</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Further context and links to other data sets has been provided by the ONS in the source link below.</a:t>
            </a:r>
          </a:p>
        </p:txBody>
      </p:sp>
      <p:sp>
        <p:nvSpPr>
          <p:cNvPr id="2" name="TextBox 1">
            <a:extLst>
              <a:ext uri="{FF2B5EF4-FFF2-40B4-BE49-F238E27FC236}">
                <a16:creationId xmlns:a16="http://schemas.microsoft.com/office/drawing/2014/main" id="{FD917C53-768B-4C0F-9064-EA84FDCBC8A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Mapping loneliness during the coronavirus pandemic - Office for National Statistics (ons.gov.uk)</a:t>
            </a:r>
            <a:endParaRPr lang="en-GB" sz="12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8B33965-EE73-832B-07CC-9E19543463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77ED0993-646E-144E-75CD-70E5814B8953}"/>
              </a:ext>
              <a:ext uri="{C183D7F6-B498-43B3-948B-1728B52AA6E4}">
                <adec:decorative xmlns:adec="http://schemas.microsoft.com/office/drawing/2017/decorative" val="1"/>
              </a:ext>
            </a:extLst>
          </p:cNvPr>
          <p:cNvSpPr txBox="1"/>
          <p:nvPr/>
        </p:nvSpPr>
        <p:spPr>
          <a:xfrm>
            <a:off x="7937211" y="4076641"/>
            <a:ext cx="2409947" cy="176371"/>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81645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Housing affordability</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5" name="Chart 4" descr="Bar chart showing housing affordability for Norfolk districts, Norfolk and England, 2018 to 2022. ">
            <a:extLst>
              <a:ext uri="{FF2B5EF4-FFF2-40B4-BE49-F238E27FC236}">
                <a16:creationId xmlns:a16="http://schemas.microsoft.com/office/drawing/2014/main" id="{D86F13A1-C6F1-7BF6-75A4-8941D82E2DF3}"/>
              </a:ext>
            </a:extLst>
          </p:cNvPr>
          <p:cNvGraphicFramePr>
            <a:graphicFrameLocks/>
          </p:cNvGraphicFramePr>
          <p:nvPr>
            <p:extLst>
              <p:ext uri="{D42A27DB-BD31-4B8C-83A1-F6EECF244321}">
                <p14:modId xmlns:p14="http://schemas.microsoft.com/office/powerpoint/2010/main" val="1395484017"/>
              </p:ext>
            </p:extLst>
          </p:nvPr>
        </p:nvGraphicFramePr>
        <p:xfrm>
          <a:off x="477071" y="1178317"/>
          <a:ext cx="7551185" cy="51177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8371970" y="2274838"/>
            <a:ext cx="3342959" cy="2308324"/>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latin typeface="Arial"/>
                <a:ea typeface="Calibri"/>
                <a:cs typeface="Arial"/>
              </a:rPr>
              <a:t>For this measure a lower ratio is a positive, therefore Norfolk's affordability of housing (in comparison to earnings) of 8.57 (for 2022) is less affordable than England (8.28).</a:t>
            </a:r>
          </a:p>
          <a:p>
            <a:pPr marL="1714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latin typeface="Arial"/>
                <a:ea typeface="Calibri"/>
                <a:cs typeface="Arial"/>
              </a:rPr>
              <a:t>In 2022, North Norfolk (10.43) has the highest ratio of all the districts, meaning it is the least affordable place for those who live there to buy a house. </a:t>
            </a:r>
          </a:p>
          <a:p>
            <a:pPr marL="171450" indent="-171450">
              <a:buFont typeface="Arial" panose="020B0604020202020204" pitchFamily="34" charset="0"/>
              <a:buChar char="•"/>
            </a:pPr>
            <a:endParaRPr lang="en-GB" sz="1200">
              <a:latin typeface="Arial"/>
              <a:ea typeface="Calibri" panose="020F0502020204030204" pitchFamily="34" charset="0"/>
              <a:cs typeface="Arial"/>
            </a:endParaRPr>
          </a:p>
          <a:p>
            <a:pPr marL="171450" indent="-171450">
              <a:buFont typeface="Arial" panose="020B0604020202020204" pitchFamily="34" charset="0"/>
              <a:buChar char="•"/>
            </a:pPr>
            <a:r>
              <a:rPr lang="en-GB" sz="1200">
                <a:latin typeface="Arial"/>
                <a:ea typeface="Calibri" panose="020F0502020204030204" pitchFamily="34" charset="0"/>
                <a:cs typeface="Arial"/>
              </a:rPr>
              <a:t>North Norfolk has a higher ratio than Norfolk (8.57) and England (8.28).</a:t>
            </a:r>
            <a:endParaRPr lang="en-GB" sz="12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D917C53-768B-4C0F-9064-EA84FDCBC8A9}"/>
              </a:ext>
            </a:extLst>
          </p:cNvPr>
          <p:cNvSpPr txBox="1"/>
          <p:nvPr/>
        </p:nvSpPr>
        <p:spPr>
          <a:xfrm>
            <a:off x="-1" y="6398840"/>
            <a:ext cx="10313581"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House price (existing dwellings) to residence-based earnings ratio - Office for National Statistics (ons.gov.uk)</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A higher ratio indicates that on average, it is less affordable for a resident to purchase a house in their local authority district. </a:t>
            </a:r>
          </a:p>
        </p:txBody>
      </p:sp>
      <p:pic>
        <p:nvPicPr>
          <p:cNvPr id="4" name="Picture 3">
            <a:extLst>
              <a:ext uri="{FF2B5EF4-FFF2-40B4-BE49-F238E27FC236}">
                <a16:creationId xmlns:a16="http://schemas.microsoft.com/office/drawing/2014/main" id="{C0983AD5-7BC4-46D4-4E15-5AA9183C60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3" name="TextBox 2">
            <a:extLst>
              <a:ext uri="{FF2B5EF4-FFF2-40B4-BE49-F238E27FC236}">
                <a16:creationId xmlns:a16="http://schemas.microsoft.com/office/drawing/2014/main" id="{16920CA1-1D69-3742-C3FF-2F11CADC12C9}"/>
              </a:ext>
              <a:ext uri="{C183D7F6-B498-43B3-948B-1728B52AA6E4}">
                <adec:decorative xmlns:adec="http://schemas.microsoft.com/office/drawing/2017/decorative" val="1"/>
              </a:ext>
            </a:extLst>
          </p:cNvPr>
          <p:cNvSpPr txBox="1"/>
          <p:nvPr/>
        </p:nvSpPr>
        <p:spPr>
          <a:xfrm>
            <a:off x="5710362" y="4957647"/>
            <a:ext cx="585664" cy="404928"/>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413941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86098"/>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Population by age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6" name="Table 5">
            <a:extLst>
              <a:ext uri="{FF2B5EF4-FFF2-40B4-BE49-F238E27FC236}">
                <a16:creationId xmlns:a16="http://schemas.microsoft.com/office/drawing/2014/main" id="{B381B2DA-AD17-9834-A066-9AB1DCB11B39}"/>
              </a:ext>
            </a:extLst>
          </p:cNvPr>
          <p:cNvGraphicFramePr>
            <a:graphicFrameLocks noGrp="1"/>
          </p:cNvGraphicFramePr>
          <p:nvPr>
            <p:extLst>
              <p:ext uri="{D42A27DB-BD31-4B8C-83A1-F6EECF244321}">
                <p14:modId xmlns:p14="http://schemas.microsoft.com/office/powerpoint/2010/main" val="1829278768"/>
              </p:ext>
            </p:extLst>
          </p:nvPr>
        </p:nvGraphicFramePr>
        <p:xfrm>
          <a:off x="1044660" y="1365691"/>
          <a:ext cx="10102680" cy="2743200"/>
        </p:xfrm>
        <a:graphic>
          <a:graphicData uri="http://schemas.openxmlformats.org/drawingml/2006/table">
            <a:tbl>
              <a:tblPr firstRow="1" bandRow="1">
                <a:tableStyleId>{F5AB1C69-6EDB-4FF4-983F-18BD219EF322}</a:tableStyleId>
              </a:tblPr>
              <a:tblGrid>
                <a:gridCol w="2208530">
                  <a:extLst>
                    <a:ext uri="{9D8B030D-6E8A-4147-A177-3AD203B41FA5}">
                      <a16:colId xmlns:a16="http://schemas.microsoft.com/office/drawing/2014/main" val="2064025480"/>
                    </a:ext>
                  </a:extLst>
                </a:gridCol>
                <a:gridCol w="2089467">
                  <a:extLst>
                    <a:ext uri="{9D8B030D-6E8A-4147-A177-3AD203B41FA5}">
                      <a16:colId xmlns:a16="http://schemas.microsoft.com/office/drawing/2014/main" val="2391093351"/>
                    </a:ext>
                  </a:extLst>
                </a:gridCol>
                <a:gridCol w="1860697">
                  <a:extLst>
                    <a:ext uri="{9D8B030D-6E8A-4147-A177-3AD203B41FA5}">
                      <a16:colId xmlns:a16="http://schemas.microsoft.com/office/drawing/2014/main" val="207143109"/>
                    </a:ext>
                  </a:extLst>
                </a:gridCol>
                <a:gridCol w="1832293">
                  <a:extLst>
                    <a:ext uri="{9D8B030D-6E8A-4147-A177-3AD203B41FA5}">
                      <a16:colId xmlns:a16="http://schemas.microsoft.com/office/drawing/2014/main" val="3463988366"/>
                    </a:ext>
                  </a:extLst>
                </a:gridCol>
                <a:gridCol w="2111693">
                  <a:extLst>
                    <a:ext uri="{9D8B030D-6E8A-4147-A177-3AD203B41FA5}">
                      <a16:colId xmlns:a16="http://schemas.microsoft.com/office/drawing/2014/main" val="123254127"/>
                    </a:ext>
                  </a:extLst>
                </a:gridCol>
              </a:tblGrid>
              <a:tr h="127919">
                <a:tc>
                  <a:txBody>
                    <a:bodyPr/>
                    <a:lstStyle/>
                    <a:p>
                      <a:endParaRPr lang="en-GB"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b="1">
                          <a:solidFill>
                            <a:schemeClr val="tx1"/>
                          </a:solidFill>
                          <a:latin typeface="Arial" panose="020B0604020202020204" pitchFamily="34" charset="0"/>
                          <a:cs typeface="Arial" panose="020B0604020202020204" pitchFamily="34" charset="0"/>
                        </a:rPr>
                        <a:t>Population (2021 Census)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Aged under 15 years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Aged 15 to 64 years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Aged 65 years and over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27919">
                <a:tc>
                  <a:txBody>
                    <a:bodyPr/>
                    <a:lstStyle/>
                    <a:p>
                      <a:r>
                        <a:rPr lang="en-GB" sz="12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141,500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4735"/>
                  </a:ext>
                </a:extLst>
              </a:tr>
              <a:tr h="127919">
                <a:tc>
                  <a:txBody>
                    <a:bodyPr/>
                    <a:lstStyle/>
                    <a:p>
                      <a:r>
                        <a:rPr lang="en-GB" sz="12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131,700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241241"/>
                  </a:ext>
                </a:extLst>
              </a:tr>
              <a:tr h="127919">
                <a:tc>
                  <a:txBody>
                    <a:bodyPr/>
                    <a:lstStyle/>
                    <a:p>
                      <a:r>
                        <a:rPr lang="en-GB" sz="12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99,800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127919">
                <a:tc>
                  <a:txBody>
                    <a:bodyPr/>
                    <a:lstStyle/>
                    <a:p>
                      <a:r>
                        <a:rPr lang="en-GB" sz="12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154,300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127919">
                <a:tc>
                  <a:txBody>
                    <a:bodyPr/>
                    <a:lstStyle/>
                    <a:p>
                      <a:r>
                        <a:rPr lang="en-GB" sz="12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103,000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127919">
                <a:tc>
                  <a:txBody>
                    <a:bodyPr/>
                    <a:lstStyle/>
                    <a:p>
                      <a:r>
                        <a:rPr lang="en-GB" sz="12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144,000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127919">
                <a:tc>
                  <a:txBody>
                    <a:bodyPr/>
                    <a:lstStyle/>
                    <a:p>
                      <a:r>
                        <a:rPr lang="en-GB" sz="12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141,900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r h="127919">
                <a:tc>
                  <a:txBody>
                    <a:bodyPr/>
                    <a:lstStyle/>
                    <a:p>
                      <a:pPr algn="l"/>
                      <a:r>
                        <a:rPr lang="en-GB" sz="12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916,200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378051"/>
                  </a:ext>
                </a:extLst>
              </a:tr>
              <a:tr h="127919">
                <a:tc>
                  <a:txBody>
                    <a:bodyPr/>
                    <a:lstStyle/>
                    <a:p>
                      <a:pPr algn="l"/>
                      <a:r>
                        <a:rPr lang="en-GB" sz="12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56,489,800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761819"/>
                  </a:ext>
                </a:extLst>
              </a:tr>
            </a:tbl>
          </a:graphicData>
        </a:graphic>
      </p:graphicFrame>
      <p:sp>
        <p:nvSpPr>
          <p:cNvPr id="2" name="TextBox 1">
            <a:extLst>
              <a:ext uri="{FF2B5EF4-FFF2-40B4-BE49-F238E27FC236}">
                <a16:creationId xmlns:a16="http://schemas.microsoft.com/office/drawing/2014/main" id="{D189074A-6B13-C44D-B418-6B92E1A824FB}"/>
              </a:ext>
            </a:extLst>
          </p:cNvPr>
          <p:cNvSpPr txBox="1"/>
          <p:nvPr/>
        </p:nvSpPr>
        <p:spPr>
          <a:xfrm>
            <a:off x="2336225" y="4421420"/>
            <a:ext cx="7519550" cy="1754326"/>
          </a:xfrm>
          <a:prstGeom prst="rect">
            <a:avLst/>
          </a:prstGeom>
          <a:noFill/>
          <a:ln w="12700">
            <a:solidFill>
              <a:schemeClr val="tx1"/>
            </a:solidFill>
          </a:ln>
        </p:spPr>
        <p:txBody>
          <a:bodyPr wrap="square">
            <a:spAutoFit/>
          </a:bodyPr>
          <a:lstStyle/>
          <a:p>
            <a:pPr marL="171450" indent="-171450" fontAlgn="base">
              <a:buFont typeface="Arial" panose="020B0604020202020204" pitchFamily="34" charset="0"/>
              <a:buChar char="•"/>
            </a:pPr>
            <a:r>
              <a:rPr lang="en-GB" sz="1200">
                <a:effectLst/>
                <a:latin typeface="Arial" panose="020B0604020202020204" pitchFamily="34" charset="0"/>
                <a:ea typeface="Times New Roman" panose="02020603050405020304" pitchFamily="18" charset="0"/>
                <a:cs typeface="Arial" panose="020B0604020202020204" pitchFamily="34" charset="0"/>
              </a:rPr>
              <a:t>Norfolk has a</a:t>
            </a:r>
            <a:r>
              <a:rPr lang="en-GB" sz="1200">
                <a:latin typeface="Arial" panose="020B0604020202020204" pitchFamily="34" charset="0"/>
                <a:ea typeface="Times New Roman" panose="02020603050405020304" pitchFamily="18" charset="0"/>
                <a:cs typeface="Arial" panose="020B0604020202020204" pitchFamily="34" charset="0"/>
              </a:rPr>
              <a:t>n </a:t>
            </a:r>
            <a:r>
              <a:rPr lang="en-GB" sz="1200">
                <a:effectLst/>
                <a:latin typeface="Arial" panose="020B0604020202020204" pitchFamily="34" charset="0"/>
                <a:ea typeface="Times New Roman" panose="02020603050405020304" pitchFamily="18" charset="0"/>
                <a:cs typeface="Arial" panose="020B0604020202020204" pitchFamily="34" charset="0"/>
              </a:rPr>
              <a:t>older population than England overall (24.4% of the Norfolk population are aged 65+ compared to 18.4% for England as a whole).</a:t>
            </a:r>
          </a:p>
          <a:p>
            <a:pPr marL="171450" indent="-171450" fontAlgn="base">
              <a:buFont typeface="Arial" panose="020B0604020202020204" pitchFamily="34" charset="0"/>
              <a:buChar char="•"/>
            </a:pPr>
            <a:endParaRPr lang="en-GB" sz="1200">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200">
                <a:latin typeface="Arial"/>
                <a:ea typeface="Times New Roman" panose="02020603050405020304" pitchFamily="18" charset="0"/>
                <a:cs typeface="Arial"/>
              </a:rPr>
              <a:t>North Norfolk has the lowest number of residents aged under 15 years (12.5%) and aged 15 to 64 years (54%) out of all the districts, as well as being lower than the Norfolk average (15.3% and 24.4%). </a:t>
            </a:r>
            <a:endParaRPr lang="en-GB" sz="1200">
              <a:latin typeface="Arial" panose="020B0604020202020204" pitchFamily="34" charset="0"/>
              <a:ea typeface="Times New Roman" panose="02020603050405020304" pitchFamily="18" charset="0"/>
              <a:cs typeface="Arial" panose="020B0604020202020204" pitchFamily="34" charset="0"/>
            </a:endParaRPr>
          </a:p>
          <a:p>
            <a:pPr marL="171450" indent="-171450" fontAlgn="base">
              <a:buFont typeface="Arial" panose="020B0604020202020204" pitchFamily="34" charset="0"/>
              <a:buChar char="•"/>
            </a:pPr>
            <a:endParaRPr lang="en-GB" sz="1200">
              <a:latin typeface="Arial" panose="020B0604020202020204" pitchFamily="34" charset="0"/>
              <a:ea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a:latin typeface="Arial" panose="020B0604020202020204" pitchFamily="34" charset="0"/>
                <a:ea typeface="Arial" panose="020B0604020202020204" pitchFamily="34" charset="0"/>
                <a:cs typeface="Arial" panose="020B0604020202020204" pitchFamily="34" charset="0"/>
              </a:rPr>
              <a:t>However, North Norfolk has more residents aged 65 years and over (33.5%) than the Norfolk (24.4%) and England (18.4%) average. </a:t>
            </a:r>
          </a:p>
          <a:p>
            <a:pPr marL="171450" indent="-171450" fontAlgn="base">
              <a:buFont typeface="Arial" panose="020B0604020202020204" pitchFamily="34" charset="0"/>
              <a:buChar char="•"/>
            </a:pPr>
            <a:endParaRPr lang="en-GB" sz="1200">
              <a:effectLst/>
              <a:latin typeface="Arial" panose="020B0604020202020204" pitchFamily="34" charset="0"/>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D99E2D6-305E-C0C6-9319-B6F38DD6B305}"/>
              </a:ext>
            </a:extLst>
          </p:cNvPr>
          <p:cNvSpPr txBox="1"/>
          <p:nvPr/>
        </p:nvSpPr>
        <p:spPr>
          <a:xfrm>
            <a:off x="58766" y="6585154"/>
            <a:ext cx="878043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How the population changed where you live, Census 2021 – ONS</a:t>
            </a:r>
            <a:r>
              <a:rPr lang="en-GB" sz="1200">
                <a:latin typeface="Arial" panose="020B0604020202020204" pitchFamily="34" charset="0"/>
                <a:cs typeface="Arial" panose="020B0604020202020204" pitchFamily="34" charset="0"/>
              </a:rPr>
              <a:t> &amp; </a:t>
            </a:r>
            <a:r>
              <a:rPr lang="en-GB" sz="1200">
                <a:latin typeface="Arial" panose="020B0604020202020204" pitchFamily="34" charset="0"/>
                <a:cs typeface="Arial" panose="020B0604020202020204" pitchFamily="34" charset="0"/>
                <a:hlinkClick r:id="rId4"/>
              </a:rPr>
              <a:t>Build a custom area profile - Census 2021, ONS</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76EE54-EDA6-0C90-F204-3B41CC82E7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5" name="TextBox 3">
            <a:extLst>
              <a:ext uri="{FF2B5EF4-FFF2-40B4-BE49-F238E27FC236}">
                <a16:creationId xmlns:a16="http://schemas.microsoft.com/office/drawing/2014/main" id="{C0958916-6D6F-C5A3-F395-9EAF6ED1D681}"/>
              </a:ext>
              <a:ext uri="{C183D7F6-B498-43B3-948B-1728B52AA6E4}">
                <adec:decorative xmlns:adec="http://schemas.microsoft.com/office/drawing/2017/decorative" val="1"/>
              </a:ext>
            </a:extLst>
          </p:cNvPr>
          <p:cNvSpPr txBox="1"/>
          <p:nvPr/>
        </p:nvSpPr>
        <p:spPr>
          <a:xfrm>
            <a:off x="1044660" y="2725261"/>
            <a:ext cx="10102680" cy="295814"/>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52204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House prices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3" name="Chart 2" descr="Graph showing median house price (existing dwellings) for England, Norfolk and Norfolk districts, year ending September 2018 to year ending September 2022 (pounds).">
            <a:extLst>
              <a:ext uri="{FF2B5EF4-FFF2-40B4-BE49-F238E27FC236}">
                <a16:creationId xmlns:a16="http://schemas.microsoft.com/office/drawing/2014/main" id="{8D712649-5CCB-7ECE-D86C-A1A0A3AF0155}"/>
              </a:ext>
            </a:extLst>
          </p:cNvPr>
          <p:cNvGraphicFramePr>
            <a:graphicFrameLocks/>
          </p:cNvGraphicFramePr>
          <p:nvPr>
            <p:extLst>
              <p:ext uri="{D42A27DB-BD31-4B8C-83A1-F6EECF244321}">
                <p14:modId xmlns:p14="http://schemas.microsoft.com/office/powerpoint/2010/main" val="2240913396"/>
              </p:ext>
            </p:extLst>
          </p:nvPr>
        </p:nvGraphicFramePr>
        <p:xfrm>
          <a:off x="230681" y="1022490"/>
          <a:ext cx="7656166" cy="52796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8133237" y="2054008"/>
            <a:ext cx="3581692" cy="2954848"/>
          </a:xfrm>
          <a:prstGeom prst="rect">
            <a:avLst/>
          </a:prstGeom>
          <a:noFill/>
          <a:ln w="12700">
            <a:solidFill>
              <a:schemeClr val="tx1"/>
            </a:solidFill>
          </a:ln>
        </p:spPr>
        <p:txBody>
          <a:bodyPr wrap="square" lIns="91440" tIns="45720" rIns="91440" bIns="45720" rtlCol="0" anchor="t">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average median price paid for a house in Norfolk for the year ending September 2022 was £262,300, compared to £275,000 for England. </a:t>
            </a:r>
          </a:p>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median price paid for a house in North Norfolk is £300,000, which is higher than the Norfolk and England average.</a:t>
            </a:r>
          </a:p>
          <a:p>
            <a:pPr marL="171450" indent="-171450">
              <a:lnSpc>
                <a:spcPct val="107000"/>
              </a:lnSpc>
              <a:spcAft>
                <a:spcPts val="800"/>
              </a:spcAft>
              <a:buFont typeface="Arial" panose="020B0604020202020204" pitchFamily="34" charset="0"/>
              <a:buChar char="•"/>
            </a:pPr>
            <a:r>
              <a:rPr lang="en-GB" sz="1200">
                <a:latin typeface="Arial"/>
                <a:ea typeface="Calibri"/>
                <a:cs typeface="Arial"/>
              </a:rPr>
              <a:t>The median price paid for a house in North Norfolk increased by £60,000 between the year ending September 2018 and the year ending September 2022. </a:t>
            </a: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This increase is higher than England for the same period (£45,000). </a:t>
            </a:r>
          </a:p>
        </p:txBody>
      </p:sp>
      <p:sp>
        <p:nvSpPr>
          <p:cNvPr id="6" name="TextBox 5">
            <a:extLst>
              <a:ext uri="{FF2B5EF4-FFF2-40B4-BE49-F238E27FC236}">
                <a16:creationId xmlns:a16="http://schemas.microsoft.com/office/drawing/2014/main" id="{A915DB5D-CC43-93B8-5DED-69E32BDACE69}"/>
              </a:ext>
            </a:extLst>
          </p:cNvPr>
          <p:cNvSpPr txBox="1"/>
          <p:nvPr/>
        </p:nvSpPr>
        <p:spPr>
          <a:xfrm>
            <a:off x="58766" y="6563888"/>
            <a:ext cx="9840146"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3"/>
              </a:rPr>
              <a:t>House price (existing dwellings) to residence-based earnings ratio - Office for National Statistics (ons.gov.uk)</a:t>
            </a:r>
            <a:endParaRPr lang="en-GB" sz="12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E4CC16A-CD98-111D-4342-B44A1075DA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393938DE-6B84-E78D-0D88-EBD959D17EC5}"/>
              </a:ext>
              <a:ext uri="{C183D7F6-B498-43B3-948B-1728B52AA6E4}">
                <adec:decorative xmlns:adec="http://schemas.microsoft.com/office/drawing/2017/decorative" val="1"/>
              </a:ext>
            </a:extLst>
          </p:cNvPr>
          <p:cNvSpPr txBox="1"/>
          <p:nvPr/>
        </p:nvSpPr>
        <p:spPr>
          <a:xfrm>
            <a:off x="5635405" y="5008856"/>
            <a:ext cx="612996" cy="382294"/>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972357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5C7BF6-C7BF-2585-35A3-175AC51026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p:spPr>
      </p:pic>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Planned housing</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7" name="Picture 6" descr="Map showing the planned housing in Norfolk. ">
            <a:extLst>
              <a:ext uri="{FF2B5EF4-FFF2-40B4-BE49-F238E27FC236}">
                <a16:creationId xmlns:a16="http://schemas.microsoft.com/office/drawing/2014/main" id="{541C056A-11D2-EF5F-875C-371F7B9CE612}"/>
              </a:ext>
            </a:extLst>
          </p:cNvPr>
          <p:cNvPicPr>
            <a:picLocks noChangeAspect="1"/>
          </p:cNvPicPr>
          <p:nvPr/>
        </p:nvPicPr>
        <p:blipFill>
          <a:blip r:embed="rId3"/>
          <a:stretch>
            <a:fillRect/>
          </a:stretch>
        </p:blipFill>
        <p:spPr>
          <a:xfrm>
            <a:off x="0" y="1268042"/>
            <a:ext cx="6504149" cy="4582776"/>
          </a:xfrm>
          <a:prstGeom prst="rect">
            <a:avLst/>
          </a:prstGeom>
        </p:spPr>
      </p:pic>
      <p:sp>
        <p:nvSpPr>
          <p:cNvPr id="8" name="TextBox 7">
            <a:extLst>
              <a:ext uri="{FF2B5EF4-FFF2-40B4-BE49-F238E27FC236}">
                <a16:creationId xmlns:a16="http://schemas.microsoft.com/office/drawing/2014/main" id="{A1A47DB0-12D8-46AE-BC2A-B97127CA2759}"/>
              </a:ext>
            </a:extLst>
          </p:cNvPr>
          <p:cNvSpPr txBox="1"/>
          <p:nvPr/>
        </p:nvSpPr>
        <p:spPr>
          <a:xfrm>
            <a:off x="6504149" y="292231"/>
            <a:ext cx="5552967" cy="2492990"/>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effectLst/>
                <a:latin typeface="Arial"/>
                <a:ea typeface="Calibri" panose="020F0502020204030204" pitchFamily="34" charset="0"/>
                <a:cs typeface="Arial"/>
              </a:rPr>
              <a:t>This map shows the planned housing in </a:t>
            </a:r>
            <a:r>
              <a:rPr lang="en-GB" sz="1200">
                <a:latin typeface="Arial"/>
                <a:ea typeface="Calibri" panose="020F0502020204030204" pitchFamily="34" charset="0"/>
                <a:cs typeface="Arial"/>
              </a:rPr>
              <a:t>Norfolk</a:t>
            </a:r>
            <a:r>
              <a:rPr lang="en-GB" sz="1200">
                <a:effectLst/>
                <a:latin typeface="Arial"/>
                <a:ea typeface="Calibri" panose="020F0502020204030204" pitchFamily="34" charset="0"/>
                <a:cs typeface="Arial"/>
              </a:rPr>
              <a:t>– taken from several local plans. </a:t>
            </a:r>
            <a:r>
              <a:rPr lang="en-GB" sz="1200">
                <a:latin typeface="Arial"/>
                <a:ea typeface="Calibri" panose="020F0502020204030204" pitchFamily="34" charset="0"/>
                <a:cs typeface="Arial"/>
              </a:rPr>
              <a:t>It shows housing growth along the ‘Cambridge Norwich Tech Corridor’.</a:t>
            </a:r>
            <a:endParaRPr lang="en-GB" sz="1200">
              <a:effectLst/>
              <a:latin typeface="Arial"/>
              <a:ea typeface="Calibri" panose="020F0502020204030204" pitchFamily="34" charset="0"/>
              <a:cs typeface="Arial"/>
            </a:endParaRPr>
          </a:p>
          <a:p>
            <a:pPr marL="171450" indent="-1714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GB" sz="1200">
                <a:latin typeface="Arial"/>
                <a:cs typeface="Arial"/>
              </a:rPr>
              <a:t>North Norfolk key strategic housing sites have been identified from the following local plan:</a:t>
            </a:r>
          </a:p>
          <a:p>
            <a:pPr marL="628650" lvl="1" indent="-171450">
              <a:buFont typeface="Arial" panose="020B0604020202020204" pitchFamily="34" charset="0"/>
              <a:buChar char="•"/>
            </a:pPr>
            <a:r>
              <a:rPr lang="en-GB" sz="1200" b="0" i="0" u="none" strike="noStrike">
                <a:solidFill>
                  <a:srgbClr val="000000"/>
                </a:solidFill>
                <a:effectLst/>
                <a:latin typeface="Arial" panose="020B0604020202020204" pitchFamily="34" charset="0"/>
              </a:rPr>
              <a:t>North Norfolk 2001 – 2025 </a:t>
            </a:r>
          </a:p>
          <a:p>
            <a:pPr lvl="1"/>
            <a:r>
              <a:rPr lang="en-GB"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a:latin typeface="Arial"/>
                <a:cs typeface="Arial"/>
              </a:rPr>
              <a:t>North Norfolk have 8,025 houses planned, with 8,347 houses built since the Local Plans have been adopted.</a:t>
            </a:r>
          </a:p>
          <a:p>
            <a:pPr marL="171450" indent="-171450" rtl="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a:cs typeface="Arial"/>
              </a:rPr>
              <a:t>The map doesn’t include all housing but shows the major sites. It should also be noted that it doesn’t account for what has been built since the start of the local plan period(s). </a:t>
            </a:r>
            <a:endParaRPr lang="en-GB" sz="120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1288FA5-C0DC-820C-F8E8-591EDFFE4711}"/>
              </a:ext>
            </a:extLst>
          </p:cNvPr>
          <p:cNvGraphicFramePr>
            <a:graphicFrameLocks noGrp="1"/>
          </p:cNvGraphicFramePr>
          <p:nvPr>
            <p:extLst>
              <p:ext uri="{D42A27DB-BD31-4B8C-83A1-F6EECF244321}">
                <p14:modId xmlns:p14="http://schemas.microsoft.com/office/powerpoint/2010/main" val="1111549009"/>
              </p:ext>
            </p:extLst>
          </p:nvPr>
        </p:nvGraphicFramePr>
        <p:xfrm>
          <a:off x="6504149" y="2877224"/>
          <a:ext cx="5552966" cy="2973593"/>
        </p:xfrm>
        <a:graphic>
          <a:graphicData uri="http://schemas.openxmlformats.org/drawingml/2006/table">
            <a:tbl>
              <a:tblPr firstRow="1" bandRow="1">
                <a:tableStyleId>{F5AB1C69-6EDB-4FF4-983F-18BD219EF322}</a:tableStyleId>
              </a:tblPr>
              <a:tblGrid>
                <a:gridCol w="1534456">
                  <a:extLst>
                    <a:ext uri="{9D8B030D-6E8A-4147-A177-3AD203B41FA5}">
                      <a16:colId xmlns:a16="http://schemas.microsoft.com/office/drawing/2014/main" val="2064025480"/>
                    </a:ext>
                  </a:extLst>
                </a:gridCol>
                <a:gridCol w="865802">
                  <a:extLst>
                    <a:ext uri="{9D8B030D-6E8A-4147-A177-3AD203B41FA5}">
                      <a16:colId xmlns:a16="http://schemas.microsoft.com/office/drawing/2014/main" val="2989986362"/>
                    </a:ext>
                  </a:extLst>
                </a:gridCol>
                <a:gridCol w="1557084">
                  <a:extLst>
                    <a:ext uri="{9D8B030D-6E8A-4147-A177-3AD203B41FA5}">
                      <a16:colId xmlns:a16="http://schemas.microsoft.com/office/drawing/2014/main" val="2613623278"/>
                    </a:ext>
                  </a:extLst>
                </a:gridCol>
                <a:gridCol w="1595624">
                  <a:extLst>
                    <a:ext uri="{9D8B030D-6E8A-4147-A177-3AD203B41FA5}">
                      <a16:colId xmlns:a16="http://schemas.microsoft.com/office/drawing/2014/main" val="3215604409"/>
                    </a:ext>
                  </a:extLst>
                </a:gridCol>
              </a:tblGrid>
              <a:tr h="626866">
                <a:tc>
                  <a:txBody>
                    <a:bodyPr/>
                    <a:lstStyle/>
                    <a:p>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100">
                          <a:solidFill>
                            <a:schemeClr val="tx1"/>
                          </a:solidFill>
                          <a:latin typeface="Arial" panose="020B0604020202020204" pitchFamily="34" charset="0"/>
                          <a:cs typeface="Arial" panose="020B0604020202020204" pitchFamily="34" charset="0"/>
                        </a:rPr>
                        <a:t>Local Plan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100">
                          <a:solidFill>
                            <a:schemeClr val="tx1"/>
                          </a:solidFill>
                          <a:latin typeface="Arial" panose="020B0604020202020204" pitchFamily="34" charset="0"/>
                          <a:cs typeface="Arial" panose="020B0604020202020204" pitchFamily="34" charset="0"/>
                        </a:rPr>
                        <a:t>Number of houses planned in the Local Plan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100">
                          <a:solidFill>
                            <a:schemeClr val="tx1"/>
                          </a:solidFill>
                          <a:latin typeface="Arial" panose="020B0604020202020204" pitchFamily="34" charset="0"/>
                          <a:cs typeface="Arial" panose="020B0604020202020204" pitchFamily="34" charset="0"/>
                        </a:rPr>
                        <a:t>Number of houses built since Local Plans adopted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273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2011-2036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15,298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6,081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814735"/>
                  </a:ext>
                </a:extLst>
              </a:tr>
              <a:tr h="273249">
                <a:tc>
                  <a:txBody>
                    <a:bodyPr/>
                    <a:lstStyle/>
                    <a:p>
                      <a:r>
                        <a:rPr lang="en-GB" sz="11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2013-2030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5,303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2,489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750428"/>
                  </a:ext>
                </a:extLst>
              </a:tr>
              <a:tr h="450057">
                <a:tc>
                  <a:txBody>
                    <a:bodyPr/>
                    <a:lstStyle/>
                    <a:p>
                      <a:r>
                        <a:rPr lang="en-GB" sz="1100">
                          <a:latin typeface="Arial" panose="020B0604020202020204" pitchFamily="34" charset="0"/>
                          <a:cs typeface="Arial" panose="020B0604020202020204" pitchFamily="34" charset="0"/>
                        </a:rPr>
                        <a:t>King’s Lynn &amp;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2001-2026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16,500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11,471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52800"/>
                  </a:ext>
                </a:extLst>
              </a:tr>
              <a:tr h="273249">
                <a:tc>
                  <a:txBody>
                    <a:bodyPr/>
                    <a:lstStyle/>
                    <a:p>
                      <a:r>
                        <a:rPr lang="en-GB" sz="11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2001-2025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8,025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8,347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553097"/>
                  </a:ext>
                </a:extLst>
              </a:tr>
              <a:tr h="803674">
                <a:tc>
                  <a:txBody>
                    <a:bodyPr/>
                    <a:lstStyle/>
                    <a:p>
                      <a:r>
                        <a:rPr lang="en-GB" sz="1100">
                          <a:latin typeface="Arial" panose="020B0604020202020204" pitchFamily="34" charset="0"/>
                          <a:cs typeface="Arial" panose="020B0604020202020204" pitchFamily="34" charset="0"/>
                        </a:rPr>
                        <a:t>Greater Norwich Local Plan (Broadland, Norwich and 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2018-2036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45,000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kern="1200">
                          <a:solidFill>
                            <a:schemeClr val="dk1"/>
                          </a:solidFill>
                          <a:latin typeface="Arial" panose="020B0604020202020204" pitchFamily="34" charset="0"/>
                          <a:ea typeface="+mn-ea"/>
                          <a:cs typeface="Arial" panose="020B0604020202020204" pitchFamily="34" charset="0"/>
                        </a:rPr>
                        <a:t>23,684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583952"/>
                  </a:ext>
                </a:extLst>
              </a:tr>
              <a:tr h="273249">
                <a:tc>
                  <a:txBody>
                    <a:bodyPr/>
                    <a:lstStyle/>
                    <a:p>
                      <a:r>
                        <a:rPr lang="en-GB" sz="1100" b="1">
                          <a:latin typeface="Arial" panose="020B0604020202020204" pitchFamily="34" charset="0"/>
                          <a:cs typeface="Arial" panose="020B0604020202020204" pitchFamily="34" charset="0"/>
                        </a:rPr>
                        <a:t>Norfolk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100" b="1" kern="1200">
                        <a:solidFill>
                          <a:schemeClr val="dk1"/>
                        </a:solidFill>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b="1" kern="1200">
                          <a:solidFill>
                            <a:schemeClr val="dk1"/>
                          </a:solidFill>
                          <a:latin typeface="Arial" panose="020B0604020202020204" pitchFamily="34" charset="0"/>
                          <a:ea typeface="+mn-ea"/>
                          <a:cs typeface="Arial" panose="020B0604020202020204" pitchFamily="34" charset="0"/>
                        </a:rPr>
                        <a:t>90,126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100" b="1" kern="1200">
                          <a:solidFill>
                            <a:schemeClr val="dk1"/>
                          </a:solidFill>
                          <a:latin typeface="Arial" panose="020B0604020202020204" pitchFamily="34" charset="0"/>
                          <a:ea typeface="+mn-ea"/>
                          <a:cs typeface="Arial" panose="020B0604020202020204" pitchFamily="34" charset="0"/>
                        </a:rPr>
                        <a:t>52,072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064043"/>
                  </a:ext>
                </a:extLst>
              </a:tr>
            </a:tbl>
          </a:graphicData>
        </a:graphic>
      </p:graphicFrame>
      <p:sp>
        <p:nvSpPr>
          <p:cNvPr id="6" name="TextBox 5">
            <a:extLst>
              <a:ext uri="{FF2B5EF4-FFF2-40B4-BE49-F238E27FC236}">
                <a16:creationId xmlns:a16="http://schemas.microsoft.com/office/drawing/2014/main" id="{A915DB5D-CC43-93B8-5DED-69E32BDACE6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Draft Norfolk Strategic Infrastructure Delivery Plan 2023</a:t>
            </a:r>
          </a:p>
        </p:txBody>
      </p:sp>
      <p:sp>
        <p:nvSpPr>
          <p:cNvPr id="4" name="TextBox 3">
            <a:extLst>
              <a:ext uri="{FF2B5EF4-FFF2-40B4-BE49-F238E27FC236}">
                <a16:creationId xmlns:a16="http://schemas.microsoft.com/office/drawing/2014/main" id="{70D44DF6-CFE6-1D35-19AE-D7C1863900BD}"/>
              </a:ext>
              <a:ext uri="{C183D7F6-B498-43B3-948B-1728B52AA6E4}">
                <adec:decorative xmlns:adec="http://schemas.microsoft.com/office/drawing/2017/decorative" val="1"/>
              </a:ext>
            </a:extLst>
          </p:cNvPr>
          <p:cNvSpPr txBox="1"/>
          <p:nvPr/>
        </p:nvSpPr>
        <p:spPr>
          <a:xfrm>
            <a:off x="6504148" y="4485854"/>
            <a:ext cx="5552965" cy="282661"/>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666464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3" y="272846"/>
            <a:ext cx="11123759"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Gross disposable household income (GDHI) per head</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6" name="Chart 5" descr="Graph showing gross disposable household income (£), Norfolk districts versus UK, 2019 to 2021. ">
            <a:extLst>
              <a:ext uri="{FF2B5EF4-FFF2-40B4-BE49-F238E27FC236}">
                <a16:creationId xmlns:a16="http://schemas.microsoft.com/office/drawing/2014/main" id="{23AE431A-AD70-4848-93A8-49D88DBE0C8F}"/>
              </a:ext>
            </a:extLst>
          </p:cNvPr>
          <p:cNvGraphicFramePr>
            <a:graphicFrameLocks/>
          </p:cNvGraphicFramePr>
          <p:nvPr>
            <p:extLst>
              <p:ext uri="{D42A27DB-BD31-4B8C-83A1-F6EECF244321}">
                <p14:modId xmlns:p14="http://schemas.microsoft.com/office/powerpoint/2010/main" val="2760037144"/>
              </p:ext>
            </p:extLst>
          </p:nvPr>
        </p:nvGraphicFramePr>
        <p:xfrm>
          <a:off x="109099" y="1119050"/>
          <a:ext cx="7935943" cy="52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8212821" y="1097197"/>
            <a:ext cx="3870080" cy="2123658"/>
          </a:xfrm>
          <a:prstGeom prst="rect">
            <a:avLst/>
          </a:prstGeom>
          <a:noFill/>
          <a:ln w="12700">
            <a:solidFill>
              <a:schemeClr val="tx1"/>
            </a:solidFill>
          </a:ln>
        </p:spPr>
        <p:txBody>
          <a:bodyPr wrap="square" rtlCol="0">
            <a:spAutoFit/>
          </a:bodyPr>
          <a:lstStyle/>
          <a:p>
            <a:r>
              <a:rPr lang="en-GB" sz="1200">
                <a:latin typeface="Arial" panose="020B0604020202020204" pitchFamily="34" charset="0"/>
                <a:cs typeface="Arial" panose="020B0604020202020204" pitchFamily="34" charset="0"/>
              </a:rPr>
              <a:t>Gross disposable household income (GDHI) is the amount of money that all the individuals in the household sector have available for spending or saving after they have paid direct and indirect taxes and received any direct benefits. GDHI is a concept that is seen to reflect the “material welfare” of the household sector. The household sector includes residents of traditional households, as well as those living in communal establishments. GDHI also includes the business income of self-employed people.</a:t>
            </a:r>
          </a:p>
          <a:p>
            <a:endParaRPr lang="en-GB"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7CA302-B3A1-67DF-EEB6-BABD017C0E67}"/>
              </a:ext>
            </a:extLst>
          </p:cNvPr>
          <p:cNvSpPr txBox="1"/>
          <p:nvPr/>
        </p:nvSpPr>
        <p:spPr>
          <a:xfrm>
            <a:off x="8212820" y="3384278"/>
            <a:ext cx="3870079" cy="3046988"/>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In 2021, GDHI was £20,600 in North Norfolk, but all of the Norfolk districts are below the UK overall.</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When looking at the 5-year change between 2017 and 2021, North Norfolk had a slightly smaller percentage change than the UK as a whole:</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Breckland		+12.6%</a:t>
            </a:r>
          </a:p>
          <a:p>
            <a:r>
              <a:rPr lang="en-GB" sz="1200">
                <a:latin typeface="Arial" panose="020B0604020202020204" pitchFamily="34" charset="0"/>
                <a:cs typeface="Arial" panose="020B0604020202020204" pitchFamily="34" charset="0"/>
              </a:rPr>
              <a:t>Broadland		+7.2%</a:t>
            </a:r>
          </a:p>
          <a:p>
            <a:r>
              <a:rPr lang="en-GB" sz="1200">
                <a:latin typeface="Arial" panose="020B0604020202020204" pitchFamily="34" charset="0"/>
                <a:cs typeface="Arial" panose="020B0604020202020204" pitchFamily="34" charset="0"/>
              </a:rPr>
              <a:t>Great Yarmouth	+16.0%</a:t>
            </a:r>
          </a:p>
          <a:p>
            <a:r>
              <a:rPr lang="en-GB" sz="1200">
                <a:latin typeface="Arial" panose="020B0604020202020204" pitchFamily="34" charset="0"/>
                <a:cs typeface="Arial" panose="020B0604020202020204" pitchFamily="34" charset="0"/>
              </a:rPr>
              <a:t>KL &amp; WN		+11.4%</a:t>
            </a:r>
          </a:p>
          <a:p>
            <a:r>
              <a:rPr lang="en-GB" sz="1200">
                <a:latin typeface="Arial" panose="020B0604020202020204" pitchFamily="34" charset="0"/>
                <a:cs typeface="Arial" panose="020B0604020202020204" pitchFamily="34" charset="0"/>
              </a:rPr>
              <a:t>North Norfolk		+9.4%</a:t>
            </a:r>
          </a:p>
          <a:p>
            <a:r>
              <a:rPr lang="en-GB" sz="1200">
                <a:latin typeface="Arial" panose="020B0604020202020204" pitchFamily="34" charset="0"/>
                <a:cs typeface="Arial" panose="020B0604020202020204" pitchFamily="34" charset="0"/>
              </a:rPr>
              <a:t>Norwich		+10.2%</a:t>
            </a:r>
          </a:p>
          <a:p>
            <a:r>
              <a:rPr lang="en-GB" sz="1200">
                <a:latin typeface="Arial" panose="020B0604020202020204" pitchFamily="34" charset="0"/>
                <a:cs typeface="Arial" panose="020B0604020202020204" pitchFamily="34" charset="0"/>
              </a:rPr>
              <a:t>South Norfolk	+9.6%</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UK		+10.0%</a:t>
            </a:r>
          </a:p>
        </p:txBody>
      </p:sp>
      <p:sp>
        <p:nvSpPr>
          <p:cNvPr id="2" name="TextBox 1">
            <a:extLst>
              <a:ext uri="{FF2B5EF4-FFF2-40B4-BE49-F238E27FC236}">
                <a16:creationId xmlns:a16="http://schemas.microsoft.com/office/drawing/2014/main" id="{FD917C53-768B-4C0F-9064-EA84FDCBC8A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Regional gross disposable household income, UK - Office for National Statistics (ons.gov.uk)</a:t>
            </a:r>
            <a:endParaRPr lang="en-GB" sz="12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DC30B4-E34A-39F6-6BA2-65525C6169B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75E48ED3-5086-6FBB-DFB6-608B67140FE3}"/>
              </a:ext>
              <a:ext uri="{C183D7F6-B498-43B3-948B-1728B52AA6E4}">
                <adec:decorative xmlns:adec="http://schemas.microsoft.com/office/drawing/2017/decorative" val="1"/>
              </a:ext>
            </a:extLst>
          </p:cNvPr>
          <p:cNvSpPr txBox="1"/>
          <p:nvPr/>
        </p:nvSpPr>
        <p:spPr>
          <a:xfrm>
            <a:off x="8212820" y="5439368"/>
            <a:ext cx="2471222" cy="188402"/>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5" name="TextBox 4">
            <a:extLst>
              <a:ext uri="{FF2B5EF4-FFF2-40B4-BE49-F238E27FC236}">
                <a16:creationId xmlns:a16="http://schemas.microsoft.com/office/drawing/2014/main" id="{0D3FBA57-02F2-FE37-B81D-744BF7614952}"/>
              </a:ext>
              <a:ext uri="{C183D7F6-B498-43B3-948B-1728B52AA6E4}">
                <adec:decorative xmlns:adec="http://schemas.microsoft.com/office/drawing/2017/decorative" val="1"/>
              </a:ext>
            </a:extLst>
          </p:cNvPr>
          <p:cNvSpPr txBox="1"/>
          <p:nvPr/>
        </p:nvSpPr>
        <p:spPr>
          <a:xfrm>
            <a:off x="4587736" y="5365217"/>
            <a:ext cx="755789" cy="499048"/>
          </a:xfrm>
          <a:prstGeom prst="rect">
            <a:avLst/>
          </a:prstGeom>
          <a:noFill/>
          <a:ln w="28575">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2498136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Transport connectivity</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AFC7ACCF-8C9D-8020-7744-7EF5F00DDC63}"/>
              </a:ext>
            </a:extLst>
          </p:cNvPr>
          <p:cNvSpPr txBox="1"/>
          <p:nvPr/>
        </p:nvSpPr>
        <p:spPr>
          <a:xfrm>
            <a:off x="1146000" y="1017605"/>
            <a:ext cx="9900000" cy="876074"/>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map below shows the average travel time to an employment centre of 5,000+ people, by car for each LSOA in Norfolk.</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Some areas of North Norfolk are over an hour, on average, by car from the nearest employment centre of 5,000+.</a:t>
            </a:r>
          </a:p>
          <a:p>
            <a:pPr marL="171450" indent="-171450">
              <a:lnSpc>
                <a:spcPct val="107000"/>
              </a:lnSpc>
              <a:spcAft>
                <a:spcPts val="800"/>
              </a:spcAft>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chart </a:t>
            </a:r>
            <a:r>
              <a:rPr lang="en-GB" sz="1200">
                <a:latin typeface="Arial" panose="020B0604020202020204" pitchFamily="34" charset="0"/>
                <a:ea typeface="Calibri" panose="020F0502020204030204" pitchFamily="34" charset="0"/>
                <a:cs typeface="Arial" panose="020B0604020202020204" pitchFamily="34" charset="0"/>
              </a:rPr>
              <a:t>shows that </a:t>
            </a:r>
            <a:r>
              <a:rPr lang="en-GB" sz="1200">
                <a:effectLst/>
                <a:latin typeface="Arial" panose="020B0604020202020204" pitchFamily="34" charset="0"/>
                <a:ea typeface="Calibri" panose="020F0502020204030204" pitchFamily="34" charset="0"/>
                <a:cs typeface="Arial" panose="020B0604020202020204" pitchFamily="34" charset="0"/>
              </a:rPr>
              <a:t>Norfolk has higher average travel times by all methods of transport to employment centres of 5k+ employees.</a:t>
            </a:r>
          </a:p>
        </p:txBody>
      </p:sp>
      <p:pic>
        <p:nvPicPr>
          <p:cNvPr id="6" name="Picture 5" descr="Density map showing the average car travel times by LSOA, 2019. ">
            <a:extLst>
              <a:ext uri="{FF2B5EF4-FFF2-40B4-BE49-F238E27FC236}">
                <a16:creationId xmlns:a16="http://schemas.microsoft.com/office/drawing/2014/main" id="{A4E77605-B5B5-67A7-2065-6B0CB7678E27}"/>
              </a:ext>
            </a:extLst>
          </p:cNvPr>
          <p:cNvPicPr>
            <a:picLocks noChangeAspect="1"/>
          </p:cNvPicPr>
          <p:nvPr/>
        </p:nvPicPr>
        <p:blipFill rotWithShape="1">
          <a:blip r:embed="rId2"/>
          <a:srcRect l="11686" b="7512"/>
          <a:stretch/>
        </p:blipFill>
        <p:spPr>
          <a:xfrm>
            <a:off x="154286" y="2183223"/>
            <a:ext cx="6922185" cy="3896542"/>
          </a:xfrm>
          <a:prstGeom prst="rect">
            <a:avLst/>
          </a:prstGeom>
          <a:ln>
            <a:solidFill>
              <a:schemeClr val="bg1"/>
            </a:solidFill>
          </a:ln>
        </p:spPr>
      </p:pic>
      <p:graphicFrame>
        <p:nvGraphicFramePr>
          <p:cNvPr id="11" name="Chart 10" descr="Graph showing average travel time to employment centre (5000 plus employees) in Norfolk, East of England and England, 2019. ">
            <a:extLst>
              <a:ext uri="{FF2B5EF4-FFF2-40B4-BE49-F238E27FC236}">
                <a16:creationId xmlns:a16="http://schemas.microsoft.com/office/drawing/2014/main" id="{439F4589-ED1D-7F08-82C4-AD203D8783C2}"/>
              </a:ext>
            </a:extLst>
          </p:cNvPr>
          <p:cNvGraphicFramePr>
            <a:graphicFrameLocks/>
          </p:cNvGraphicFramePr>
          <p:nvPr>
            <p:extLst>
              <p:ext uri="{D42A27DB-BD31-4B8C-83A1-F6EECF244321}">
                <p14:modId xmlns:p14="http://schemas.microsoft.com/office/powerpoint/2010/main" val="2469814726"/>
              </p:ext>
            </p:extLst>
          </p:nvPr>
        </p:nvGraphicFramePr>
        <p:xfrm>
          <a:off x="7201854" y="2420395"/>
          <a:ext cx="4680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124CEB0-2E80-403F-5121-9AE198534B6B}"/>
              </a:ext>
            </a:extLst>
          </p:cNvPr>
          <p:cNvSpPr txBox="1"/>
          <p:nvPr/>
        </p:nvSpPr>
        <p:spPr>
          <a:xfrm>
            <a:off x="253814" y="6052830"/>
            <a:ext cx="10310070" cy="553998"/>
          </a:xfrm>
          <a:prstGeom prst="rect">
            <a:avLst/>
          </a:prstGeom>
          <a:noFill/>
        </p:spPr>
        <p:txBody>
          <a:bodyPr wrap="square" lIns="91440" tIns="45720" rIns="91440" bIns="45720" rtlCol="0" anchor="t">
            <a:spAutoFit/>
          </a:bodyPr>
          <a:lstStyle/>
          <a:p>
            <a:r>
              <a:rPr lang="en-GB" sz="1000">
                <a:latin typeface="Arial"/>
                <a:cs typeface="Arial"/>
              </a:rPr>
              <a:t>Note – an employment centre is defined as an LSOA where there is 5,000 or more jobs. These are marked on the source with briefcase logos, and in Power BI this would be interactive (and more would appear when you zoom in). However, as this is a screen shot, not all employment centres are shown, Norfolk has 7 LSOAs that meet the criteria, 5 in Norwich, 1 in Broadland and 1 in South Norfolk.</a:t>
            </a:r>
          </a:p>
        </p:txBody>
      </p:sp>
      <p:sp>
        <p:nvSpPr>
          <p:cNvPr id="2" name="TextBox 1">
            <a:extLst>
              <a:ext uri="{FF2B5EF4-FFF2-40B4-BE49-F238E27FC236}">
                <a16:creationId xmlns:a16="http://schemas.microsoft.com/office/drawing/2014/main" id="{FD917C53-768B-4C0F-9064-EA84FDCBC8A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Table JTS0401 – </a:t>
            </a:r>
            <a:r>
              <a:rPr lang="en-GB" sz="1200">
                <a:latin typeface="Arial" panose="020B0604020202020204" pitchFamily="34" charset="0"/>
                <a:cs typeface="Arial" panose="020B0604020202020204" pitchFamily="34" charset="0"/>
                <a:hlinkClick r:id="rId4"/>
              </a:rPr>
              <a:t>Journey time statistics: data tables (JTS) - GOV.UK (www.gov.uk)</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A08E17-008A-82B6-6CF8-2C87862D4C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Tree>
    <p:extLst>
      <p:ext uri="{BB962C8B-B14F-4D97-AF65-F5344CB8AC3E}">
        <p14:creationId xmlns:p14="http://schemas.microsoft.com/office/powerpoint/2010/main" val="2808498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Access to services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3190FDD0-3FE8-46BB-6141-89E55CD2623A}"/>
              </a:ext>
            </a:extLst>
          </p:cNvPr>
          <p:cNvSpPr txBox="1"/>
          <p:nvPr/>
        </p:nvSpPr>
        <p:spPr>
          <a:xfrm>
            <a:off x="1146000" y="1017605"/>
            <a:ext cx="9900000" cy="575863"/>
          </a:xfrm>
          <a:prstGeom prst="rect">
            <a:avLst/>
          </a:prstGeom>
          <a:noFill/>
          <a:ln w="12700">
            <a:solidFill>
              <a:schemeClr val="tx1"/>
            </a:solidFill>
          </a:ln>
        </p:spPr>
        <p:txBody>
          <a:bodyPr wrap="square" rtlCol="0">
            <a:spAutoFit/>
          </a:bodyPr>
          <a:lstStyle/>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North Norfolk has the highest average travel times of all the districts across all methods of transport to key services. </a:t>
            </a:r>
          </a:p>
          <a:p>
            <a:pPr marL="171450" indent="-171450">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Travel times are also higher across all methods of transport compared to the Norfolk, East of England and England average. </a:t>
            </a:r>
          </a:p>
        </p:txBody>
      </p:sp>
      <p:graphicFrame>
        <p:nvGraphicFramePr>
          <p:cNvPr id="2" name="Table 1">
            <a:extLst>
              <a:ext uri="{FF2B5EF4-FFF2-40B4-BE49-F238E27FC236}">
                <a16:creationId xmlns:a16="http://schemas.microsoft.com/office/drawing/2014/main" id="{F0E1148E-218E-A32D-DE32-0803F435DB87}"/>
              </a:ext>
            </a:extLst>
          </p:cNvPr>
          <p:cNvGraphicFramePr>
            <a:graphicFrameLocks noGrp="1"/>
          </p:cNvGraphicFramePr>
          <p:nvPr>
            <p:extLst>
              <p:ext uri="{D42A27DB-BD31-4B8C-83A1-F6EECF244321}">
                <p14:modId xmlns:p14="http://schemas.microsoft.com/office/powerpoint/2010/main" val="502406504"/>
              </p:ext>
            </p:extLst>
          </p:nvPr>
        </p:nvGraphicFramePr>
        <p:xfrm>
          <a:off x="1834251" y="1910527"/>
          <a:ext cx="8523497" cy="3017520"/>
        </p:xfrm>
        <a:graphic>
          <a:graphicData uri="http://schemas.openxmlformats.org/drawingml/2006/table">
            <a:tbl>
              <a:tblPr firstRow="1" bandRow="1">
                <a:tableStyleId>{F5AB1C69-6EDB-4FF4-983F-18BD219EF322}</a:tableStyleId>
              </a:tblPr>
              <a:tblGrid>
                <a:gridCol w="3625100">
                  <a:extLst>
                    <a:ext uri="{9D8B030D-6E8A-4147-A177-3AD203B41FA5}">
                      <a16:colId xmlns:a16="http://schemas.microsoft.com/office/drawing/2014/main" val="2064025480"/>
                    </a:ext>
                  </a:extLst>
                </a:gridCol>
                <a:gridCol w="1757363">
                  <a:extLst>
                    <a:ext uri="{9D8B030D-6E8A-4147-A177-3AD203B41FA5}">
                      <a16:colId xmlns:a16="http://schemas.microsoft.com/office/drawing/2014/main" val="2391093351"/>
                    </a:ext>
                  </a:extLst>
                </a:gridCol>
                <a:gridCol w="1058863">
                  <a:extLst>
                    <a:ext uri="{9D8B030D-6E8A-4147-A177-3AD203B41FA5}">
                      <a16:colId xmlns:a16="http://schemas.microsoft.com/office/drawing/2014/main" val="207143109"/>
                    </a:ext>
                  </a:extLst>
                </a:gridCol>
                <a:gridCol w="1058863">
                  <a:extLst>
                    <a:ext uri="{9D8B030D-6E8A-4147-A177-3AD203B41FA5}">
                      <a16:colId xmlns:a16="http://schemas.microsoft.com/office/drawing/2014/main" val="3977984846"/>
                    </a:ext>
                  </a:extLst>
                </a:gridCol>
                <a:gridCol w="1023308">
                  <a:extLst>
                    <a:ext uri="{9D8B030D-6E8A-4147-A177-3AD203B41FA5}">
                      <a16:colId xmlns:a16="http://schemas.microsoft.com/office/drawing/2014/main" val="609445326"/>
                    </a:ext>
                  </a:extLst>
                </a:gridCol>
              </a:tblGrid>
              <a:tr h="403493">
                <a:tc>
                  <a:txBody>
                    <a:bodyPr/>
                    <a:lstStyle/>
                    <a:p>
                      <a:r>
                        <a:rPr lang="en-GB" sz="1100">
                          <a:solidFill>
                            <a:schemeClr val="tx1"/>
                          </a:solidFill>
                          <a:latin typeface="Arial" panose="020B0604020202020204" pitchFamily="34" charset="0"/>
                          <a:cs typeface="Arial" panose="020B0604020202020204" pitchFamily="34" charset="0"/>
                        </a:rPr>
                        <a:t>Average minimum travel time (in minutes) to reach the nearest key services* by mode of travel,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Public transport / Walking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chemeClr val="tx1"/>
                          </a:solidFill>
                          <a:effectLst/>
                          <a:latin typeface="Arial" panose="020B0604020202020204" pitchFamily="34" charset="0"/>
                          <a:cs typeface="Arial" panose="020B0604020202020204" pitchFamily="34" charset="0"/>
                        </a:rPr>
                        <a:t>Cycle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chemeClr val="tx1"/>
                          </a:solidFill>
                          <a:effectLst/>
                          <a:latin typeface="Arial" panose="020B0604020202020204" pitchFamily="34" charset="0"/>
                          <a:cs typeface="Arial" panose="020B0604020202020204" pitchFamily="34" charset="0"/>
                        </a:rPr>
                        <a:t>Car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a:solidFill>
                            <a:schemeClr val="tx1"/>
                          </a:solidFill>
                          <a:effectLst/>
                          <a:latin typeface="Arial" panose="020B0604020202020204" pitchFamily="34" charset="0"/>
                          <a:cs typeface="Arial" panose="020B0604020202020204" pitchFamily="34" charset="0"/>
                        </a:rPr>
                        <a:t>Walking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58352">
                <a:tc>
                  <a:txBody>
                    <a:bodyPr/>
                    <a:lstStyle/>
                    <a:p>
                      <a:pPr algn="l"/>
                      <a:r>
                        <a:rPr lang="en-GB" sz="11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 mins 24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 mins 48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mins 54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 mins 54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481327"/>
                  </a:ext>
                </a:extLst>
              </a:tr>
              <a:tr h="158352">
                <a:tc>
                  <a:txBody>
                    <a:bodyPr/>
                    <a:lstStyle/>
                    <a:p>
                      <a:r>
                        <a:rPr lang="en-GB" sz="11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 mins 48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 mins 42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 mins 0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4735"/>
                  </a:ext>
                </a:extLst>
              </a:tr>
              <a:tr h="158352">
                <a:tc>
                  <a:txBody>
                    <a:bodyPr/>
                    <a:lstStyle/>
                    <a:p>
                      <a:r>
                        <a:rPr lang="en-GB" sz="11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27 mins 18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 mins 54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 mins 24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49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241241"/>
                  </a:ext>
                </a:extLst>
              </a:tr>
              <a:tr h="158352">
                <a:tc>
                  <a:txBody>
                    <a:bodyPr/>
                    <a:lstStyle/>
                    <a:p>
                      <a:r>
                        <a:rPr lang="en-GB" sz="11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 mins 42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 mins 12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 mins 36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 mins 30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158352">
                <a:tc>
                  <a:txBody>
                    <a:bodyPr/>
                    <a:lstStyle/>
                    <a:p>
                      <a:r>
                        <a:rPr lang="en-GB" sz="11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 mins 48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26 mins 0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 mins 12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158352">
                <a:tc>
                  <a:txBody>
                    <a:bodyPr/>
                    <a:lstStyle/>
                    <a:p>
                      <a:r>
                        <a:rPr lang="en-GB" sz="11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35 mins 18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 mins 54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 mins 36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158352">
                <a:tc>
                  <a:txBody>
                    <a:bodyPr/>
                    <a:lstStyle/>
                    <a:p>
                      <a:r>
                        <a:rPr lang="en-GB" sz="11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 mins 42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mins 54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 mins 24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22 mins 0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158352">
                <a:tc>
                  <a:txBody>
                    <a:bodyPr/>
                    <a:lstStyle/>
                    <a:p>
                      <a:r>
                        <a:rPr lang="en-GB" sz="11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 mins 24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13mins 24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r h="158352">
                <a:tc>
                  <a:txBody>
                    <a:bodyPr/>
                    <a:lstStyle/>
                    <a:p>
                      <a:r>
                        <a:rPr lang="en-GB" sz="1100">
                          <a:latin typeface="Arial" panose="020B0604020202020204" pitchFamily="34" charset="0"/>
                          <a:cs typeface="Arial" panose="020B0604020202020204" pitchFamily="34" charset="0"/>
                        </a:rPr>
                        <a:t>East of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 mins 42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mins 36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 mins 18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 mins 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654163"/>
                  </a:ext>
                </a:extLst>
              </a:tr>
              <a:tr h="15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 mins 54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 mins 36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 mins 18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 mins 0 secs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233"/>
                  </a:ext>
                </a:extLst>
              </a:tr>
            </a:tbl>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3323243" y="5409384"/>
            <a:ext cx="5545515" cy="646331"/>
          </a:xfrm>
          <a:prstGeom prst="rect">
            <a:avLst/>
          </a:prstGeom>
          <a:noFill/>
          <a:ln w="12700">
            <a:solidFill>
              <a:schemeClr val="tx1"/>
            </a:solidFill>
          </a:ln>
        </p:spPr>
        <p:txBody>
          <a:bodyPr wrap="square" rtlCol="0">
            <a:spAutoFit/>
          </a:bodyPr>
          <a:lstStyle/>
          <a:p>
            <a:r>
              <a:rPr lang="en-GB" sz="1200">
                <a:latin typeface="Arial" panose="020B0604020202020204" pitchFamily="34" charset="0"/>
                <a:cs typeface="Arial" panose="020B0604020202020204" pitchFamily="34" charset="0"/>
              </a:rPr>
              <a:t>* The average of minimum journey times to medium sized centres of employment (500-4999 jobs), primary schools, secondary schools, further education, GPs, hospitals, food stores and town centres.</a:t>
            </a:r>
          </a:p>
        </p:txBody>
      </p:sp>
      <p:sp>
        <p:nvSpPr>
          <p:cNvPr id="6" name="TextBox 5">
            <a:extLst>
              <a:ext uri="{FF2B5EF4-FFF2-40B4-BE49-F238E27FC236}">
                <a16:creationId xmlns:a16="http://schemas.microsoft.com/office/drawing/2014/main" id="{3137C296-4040-36B1-D6D9-53CF7735A144}"/>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Table JTS0104 – </a:t>
            </a:r>
            <a:r>
              <a:rPr lang="en-GB" sz="1200">
                <a:latin typeface="Arial" panose="020B0604020202020204" pitchFamily="34" charset="0"/>
                <a:cs typeface="Arial" panose="020B0604020202020204" pitchFamily="34" charset="0"/>
                <a:hlinkClick r:id="rId2"/>
              </a:rPr>
              <a:t>Journey time statistics: data tables (JTS) - GOV.UK (www.gov.uk)</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0481D91-91A2-1776-0460-358941A893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4E3B5784-FF1B-CE7A-6D67-B6D412A87E8D}"/>
              </a:ext>
              <a:ext uri="{C183D7F6-B498-43B3-948B-1728B52AA6E4}">
                <adec:decorative xmlns:adec="http://schemas.microsoft.com/office/drawing/2017/decorative" val="1"/>
              </a:ext>
            </a:extLst>
          </p:cNvPr>
          <p:cNvSpPr txBox="1"/>
          <p:nvPr/>
        </p:nvSpPr>
        <p:spPr>
          <a:xfrm>
            <a:off x="1834251" y="3619894"/>
            <a:ext cx="8523497" cy="269793"/>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4097873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69A39-3B53-7310-D7A7-9F9071B69A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4619" y="5864265"/>
            <a:ext cx="1232498" cy="875819"/>
          </a:xfrm>
          <a:prstGeom prst="rect">
            <a:avLst/>
          </a:prstGeom>
        </p:spPr>
      </p:pic>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Location of usual residence and place of work</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D16F7AFD-C727-9663-2E6B-69AD30FB8FAA}"/>
              </a:ext>
            </a:extLst>
          </p:cNvPr>
          <p:cNvSpPr txBox="1"/>
          <p:nvPr/>
        </p:nvSpPr>
        <p:spPr>
          <a:xfrm>
            <a:off x="58766" y="1256430"/>
            <a:ext cx="3279238" cy="3231654"/>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25.4% of people in Norfolk worked mainly at or from home in 2021, compared to 31.5% of people in England.</a:t>
            </a:r>
          </a:p>
          <a:p>
            <a:pPr marL="1714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percentage of people who mainly work at or from home in North Norfolk is </a:t>
            </a:r>
            <a:r>
              <a:rPr lang="en-GB" sz="1200">
                <a:latin typeface="Arial" panose="020B0604020202020204" pitchFamily="34" charset="0"/>
                <a:ea typeface="Calibri" panose="020F0502020204030204" pitchFamily="34" charset="0"/>
                <a:cs typeface="Arial" panose="020B0604020202020204" pitchFamily="34" charset="0"/>
              </a:rPr>
              <a:t>24.3</a:t>
            </a:r>
            <a:r>
              <a:rPr lang="en-GB" sz="1200">
                <a:effectLst/>
                <a:latin typeface="Arial" panose="020B0604020202020204" pitchFamily="34" charset="0"/>
                <a:ea typeface="Calibri" panose="020F0502020204030204" pitchFamily="34" charset="0"/>
                <a:cs typeface="Arial" panose="020B0604020202020204" pitchFamily="34" charset="0"/>
              </a:rPr>
              <a:t>%. This is lower than the Norfolk, East of England and England average. </a:t>
            </a:r>
          </a:p>
          <a:p>
            <a:pPr marL="1714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Excluding those who work from home, North Norfolk has the second highest proportion of people both living and working in the same district (66.0%).</a:t>
            </a:r>
          </a:p>
          <a:p>
            <a:pPr marL="171450" indent="-171450">
              <a:buFont typeface="Arial" panose="020B0604020202020204" pitchFamily="34" charset="0"/>
              <a:buChar char="•"/>
            </a:pP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North Norfolk also had 29.8%% of people of usual residence travelling out of Norfolk to work elsewhere in the UK</a:t>
            </a:r>
            <a:r>
              <a:rPr lang="en-GB" sz="1200">
                <a:latin typeface="Arial" panose="020B0604020202020204" pitchFamily="34" charset="0"/>
                <a:ea typeface="Calibri" panose="020F0502020204030204" pitchFamily="34" charset="0"/>
                <a:cs typeface="Arial" panose="020B0604020202020204" pitchFamily="34" charset="0"/>
              </a:rPr>
              <a:t>.</a:t>
            </a:r>
            <a:endParaRPr lang="en-GB" sz="12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E2E8C3D-69A7-0C56-9185-781CD7E02F4E}"/>
              </a:ext>
            </a:extLst>
          </p:cNvPr>
          <p:cNvGraphicFramePr>
            <a:graphicFrameLocks noGrp="1"/>
          </p:cNvGraphicFramePr>
          <p:nvPr>
            <p:extLst>
              <p:ext uri="{D42A27DB-BD31-4B8C-83A1-F6EECF244321}">
                <p14:modId xmlns:p14="http://schemas.microsoft.com/office/powerpoint/2010/main" val="3676102209"/>
              </p:ext>
            </p:extLst>
          </p:nvPr>
        </p:nvGraphicFramePr>
        <p:xfrm>
          <a:off x="3463507" y="1123264"/>
          <a:ext cx="2775368" cy="3547457"/>
        </p:xfrm>
        <a:graphic>
          <a:graphicData uri="http://schemas.openxmlformats.org/drawingml/2006/table">
            <a:tbl>
              <a:tblPr firstRow="1" bandRow="1">
                <a:tableStyleId>{F5AB1C69-6EDB-4FF4-983F-18BD219EF322}</a:tableStyleId>
              </a:tblPr>
              <a:tblGrid>
                <a:gridCol w="1445844">
                  <a:extLst>
                    <a:ext uri="{9D8B030D-6E8A-4147-A177-3AD203B41FA5}">
                      <a16:colId xmlns:a16="http://schemas.microsoft.com/office/drawing/2014/main" val="660935877"/>
                    </a:ext>
                  </a:extLst>
                </a:gridCol>
                <a:gridCol w="1329524">
                  <a:extLst>
                    <a:ext uri="{9D8B030D-6E8A-4147-A177-3AD203B41FA5}">
                      <a16:colId xmlns:a16="http://schemas.microsoft.com/office/drawing/2014/main" val="1313375765"/>
                    </a:ext>
                  </a:extLst>
                </a:gridCol>
              </a:tblGrid>
              <a:tr h="539419">
                <a:tc>
                  <a:txBody>
                    <a:bodyPr/>
                    <a:lstStyle/>
                    <a:p>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Percentage of people who work mainly at or from home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176079070"/>
                  </a:ext>
                </a:extLst>
              </a:tr>
              <a:tr h="269709">
                <a:tc>
                  <a:txBody>
                    <a:bodyPr/>
                    <a:lstStyle/>
                    <a:p>
                      <a:pPr algn="l"/>
                      <a:r>
                        <a:rPr lang="en-GB" sz="11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883811"/>
                  </a:ext>
                </a:extLst>
              </a:tr>
              <a:tr h="269709">
                <a:tc>
                  <a:txBody>
                    <a:bodyPr/>
                    <a:lstStyle/>
                    <a:p>
                      <a:r>
                        <a:rPr lang="en-GB" sz="11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67942"/>
                  </a:ext>
                </a:extLst>
              </a:tr>
              <a:tr h="269709">
                <a:tc>
                  <a:txBody>
                    <a:bodyPr/>
                    <a:lstStyle/>
                    <a:p>
                      <a:r>
                        <a:rPr lang="en-GB" sz="11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0496379"/>
                  </a:ext>
                </a:extLst>
              </a:tr>
              <a:tr h="269709">
                <a:tc>
                  <a:txBody>
                    <a:bodyPr/>
                    <a:lstStyle/>
                    <a:p>
                      <a:r>
                        <a:rPr lang="en-GB" sz="11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236698"/>
                  </a:ext>
                </a:extLst>
              </a:tr>
              <a:tr h="449516">
                <a:tc>
                  <a:txBody>
                    <a:bodyPr/>
                    <a:lstStyle/>
                    <a:p>
                      <a:r>
                        <a:rPr lang="en-GB" sz="11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4820934"/>
                  </a:ext>
                </a:extLst>
              </a:tr>
              <a:tr h="269709">
                <a:tc>
                  <a:txBody>
                    <a:bodyPr/>
                    <a:lstStyle/>
                    <a:p>
                      <a:r>
                        <a:rPr lang="en-GB" sz="11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461132"/>
                  </a:ext>
                </a:extLst>
              </a:tr>
              <a:tr h="269709">
                <a:tc>
                  <a:txBody>
                    <a:bodyPr/>
                    <a:lstStyle/>
                    <a:p>
                      <a:r>
                        <a:rPr lang="en-GB" sz="11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729777"/>
                  </a:ext>
                </a:extLst>
              </a:tr>
              <a:tr h="269709">
                <a:tc>
                  <a:txBody>
                    <a:bodyPr/>
                    <a:lstStyle/>
                    <a:p>
                      <a:r>
                        <a:rPr lang="en-GB" sz="11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922413"/>
                  </a:ext>
                </a:extLst>
              </a:tr>
              <a:tr h="269709">
                <a:tc>
                  <a:txBody>
                    <a:bodyPr/>
                    <a:lstStyle/>
                    <a:p>
                      <a:r>
                        <a:rPr lang="en-GB" sz="1100">
                          <a:latin typeface="Arial" panose="020B0604020202020204" pitchFamily="34" charset="0"/>
                          <a:cs typeface="Arial" panose="020B0604020202020204" pitchFamily="34" charset="0"/>
                        </a:rPr>
                        <a:t>East of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9007856"/>
                  </a:ext>
                </a:extLst>
              </a:tr>
              <a:tr h="269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631531"/>
                  </a:ext>
                </a:extLst>
              </a:tr>
            </a:tbl>
          </a:graphicData>
        </a:graphic>
      </p:graphicFrame>
      <p:sp>
        <p:nvSpPr>
          <p:cNvPr id="8" name="TextBox 7">
            <a:extLst>
              <a:ext uri="{FF2B5EF4-FFF2-40B4-BE49-F238E27FC236}">
                <a16:creationId xmlns:a16="http://schemas.microsoft.com/office/drawing/2014/main" id="{A1A47DB0-12D8-46AE-BC2A-B97127CA2759}"/>
              </a:ext>
            </a:extLst>
          </p:cNvPr>
          <p:cNvSpPr txBox="1"/>
          <p:nvPr/>
        </p:nvSpPr>
        <p:spPr>
          <a:xfrm>
            <a:off x="159433" y="4838915"/>
            <a:ext cx="6079442" cy="1384995"/>
          </a:xfrm>
          <a:prstGeom prst="rect">
            <a:avLst/>
          </a:prstGeom>
          <a:noFill/>
          <a:ln w="12700">
            <a:solidFill>
              <a:schemeClr val="tx1"/>
            </a:solidFill>
          </a:ln>
        </p:spPr>
        <p:txBody>
          <a:bodyPr wrap="square" rtlCol="0">
            <a:spAutoFit/>
          </a:bodyPr>
          <a:lstStyle/>
          <a:p>
            <a:r>
              <a:rPr lang="en-GB" sz="1200">
                <a:latin typeface="Arial" panose="020B0604020202020204" pitchFamily="34" charset="0"/>
                <a:cs typeface="Arial" panose="020B0604020202020204" pitchFamily="34" charset="0"/>
              </a:rPr>
              <a:t>Please note: due to the Census being taken while national lockdowns and the furlough scheme were in place, the ONS advise caution when looking at travel and working patterns, so these should be seen as estimates only.</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numbers shown are calculated on the available data with more information available here: </a:t>
            </a:r>
            <a:r>
              <a:rPr lang="en-GB" sz="1200">
                <a:latin typeface="Arial" panose="020B0604020202020204" pitchFamily="34" charset="0"/>
                <a:cs typeface="Arial" panose="020B0604020202020204" pitchFamily="34" charset="0"/>
                <a:hlinkClick r:id="rId3"/>
              </a:rPr>
              <a:t>Travel to work quality information for Census 2021 - Office for National Statistics (ons.gov.uk)</a:t>
            </a:r>
            <a:endParaRPr lang="en-GB" sz="1200">
              <a:latin typeface="Arial" panose="020B0604020202020204" pitchFamily="34" charset="0"/>
              <a:cs typeface="Arial" panose="020B0604020202020204" pitchFamily="34" charset="0"/>
            </a:endParaRPr>
          </a:p>
        </p:txBody>
      </p:sp>
      <p:graphicFrame>
        <p:nvGraphicFramePr>
          <p:cNvPr id="3" name="Chart 2" descr="Stacked bar chart showing the location of usual residence and place of work in Norfolk districts (excluding those who work from home), 2021. ">
            <a:extLst>
              <a:ext uri="{FF2B5EF4-FFF2-40B4-BE49-F238E27FC236}">
                <a16:creationId xmlns:a16="http://schemas.microsoft.com/office/drawing/2014/main" id="{BFDE30D1-06FE-823A-3B53-B01FDE4A3121}"/>
              </a:ext>
            </a:extLst>
          </p:cNvPr>
          <p:cNvGraphicFramePr>
            <a:graphicFrameLocks/>
          </p:cNvGraphicFramePr>
          <p:nvPr>
            <p:extLst>
              <p:ext uri="{D42A27DB-BD31-4B8C-83A1-F6EECF244321}">
                <p14:modId xmlns:p14="http://schemas.microsoft.com/office/powerpoint/2010/main" val="967390872"/>
              </p:ext>
            </p:extLst>
          </p:nvPr>
        </p:nvGraphicFramePr>
        <p:xfrm>
          <a:off x="6198781" y="1082005"/>
          <a:ext cx="5833786" cy="514190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FD917C53-768B-4C0F-9064-EA84FDCBC8A9}"/>
              </a:ext>
            </a:extLst>
          </p:cNvPr>
          <p:cNvSpPr txBox="1"/>
          <p:nvPr/>
        </p:nvSpPr>
        <p:spPr>
          <a:xfrm>
            <a:off x="58765" y="6404393"/>
            <a:ext cx="10310027"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Travel to work, England and Wales - Office for National Statistics (ons.gov.uk) </a:t>
            </a:r>
            <a:r>
              <a:rPr lang="en-GB" sz="1200">
                <a:latin typeface="Arial" panose="020B0604020202020204" pitchFamily="34" charset="0"/>
                <a:cs typeface="Arial" panose="020B0604020202020204" pitchFamily="34" charset="0"/>
              </a:rPr>
              <a:t> and ODWP01EW from </a:t>
            </a:r>
            <a:r>
              <a:rPr lang="en-GB" sz="1200">
                <a:latin typeface="Arial" panose="020B0604020202020204" pitchFamily="34" charset="0"/>
                <a:cs typeface="Arial" panose="020B0604020202020204" pitchFamily="34" charset="0"/>
                <a:hlinkClick r:id="rId6"/>
              </a:rPr>
              <a:t>Origin-destination data, England and Wales: Census 2021 - Nomis - Official Census and Labour Market Statistics (nomisweb.co.uk)</a:t>
            </a:r>
            <a:endParaRPr lang="en-GB" sz="1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C8A28F-B225-39EE-0ABD-07152D9E3944}"/>
              </a:ext>
              <a:ext uri="{C183D7F6-B498-43B3-948B-1728B52AA6E4}">
                <adec:decorative xmlns:adec="http://schemas.microsoft.com/office/drawing/2017/decorative" val="1"/>
              </a:ext>
            </a:extLst>
          </p:cNvPr>
          <p:cNvSpPr txBox="1"/>
          <p:nvPr/>
        </p:nvSpPr>
        <p:spPr>
          <a:xfrm>
            <a:off x="3451475" y="3318848"/>
            <a:ext cx="2775367" cy="291628"/>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
        <p:nvSpPr>
          <p:cNvPr id="9" name="TextBox 8">
            <a:extLst>
              <a:ext uri="{FF2B5EF4-FFF2-40B4-BE49-F238E27FC236}">
                <a16:creationId xmlns:a16="http://schemas.microsoft.com/office/drawing/2014/main" id="{17CF5AE4-BBDA-EA7A-2046-BD3B686AF74D}"/>
              </a:ext>
              <a:ext uri="{C183D7F6-B498-43B3-948B-1728B52AA6E4}">
                <adec:decorative xmlns:adec="http://schemas.microsoft.com/office/drawing/2017/decorative" val="1"/>
              </a:ext>
            </a:extLst>
          </p:cNvPr>
          <p:cNvSpPr txBox="1"/>
          <p:nvPr/>
        </p:nvSpPr>
        <p:spPr>
          <a:xfrm>
            <a:off x="6819901" y="3998283"/>
            <a:ext cx="1048752" cy="251662"/>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72192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Emissions per km – Norfolk districts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A47DB0-12D8-46AE-BC2A-B97127CA2759}"/>
              </a:ext>
            </a:extLst>
          </p:cNvPr>
          <p:cNvSpPr txBox="1"/>
          <p:nvPr/>
        </p:nvSpPr>
        <p:spPr>
          <a:xfrm>
            <a:off x="205767" y="1284393"/>
            <a:ext cx="3199979" cy="2862322"/>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Local and Regional GHG interactive map show emissions for each Local Authority split by sectors. </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2021 data for emissions per km (kt CO2E) is shown below:</a:t>
            </a:r>
          </a:p>
          <a:p>
            <a:endParaRPr lang="en-GB" sz="12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Breckland	0.9</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Broadland	1.4</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Great Yarmouth	2.2</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KL &amp; WN	1.2</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North Norfolk	0.8</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Norwich	12.7</a:t>
            </a:r>
          </a:p>
          <a:p>
            <a:pPr marL="628650" lvl="1" indent="-171450">
              <a:buFont typeface="Arial" panose="020B0604020202020204" pitchFamily="34" charset="0"/>
              <a:buChar char="•"/>
            </a:pPr>
            <a:r>
              <a:rPr lang="en-GB" sz="1200">
                <a:latin typeface="Arial" panose="020B0604020202020204" pitchFamily="34" charset="0"/>
                <a:cs typeface="Arial" panose="020B0604020202020204" pitchFamily="34" charset="0"/>
              </a:rPr>
              <a:t>South Norfolk	1.2</a:t>
            </a:r>
          </a:p>
        </p:txBody>
      </p:sp>
      <p:sp>
        <p:nvSpPr>
          <p:cNvPr id="4" name="TextBox 3">
            <a:extLst>
              <a:ext uri="{FF2B5EF4-FFF2-40B4-BE49-F238E27FC236}">
                <a16:creationId xmlns:a16="http://schemas.microsoft.com/office/drawing/2014/main" id="{C7E31185-F81E-9DE7-8AF0-240487039E21}"/>
              </a:ext>
            </a:extLst>
          </p:cNvPr>
          <p:cNvSpPr txBox="1"/>
          <p:nvPr/>
        </p:nvSpPr>
        <p:spPr>
          <a:xfrm>
            <a:off x="208249" y="4330286"/>
            <a:ext cx="3200833" cy="1754326"/>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latin typeface="Arial"/>
                <a:cs typeface="Arial"/>
              </a:rPr>
              <a:t>Transport is the single biggest contributor to Norfolk’s carbon emissions accounting for 26%, and of this 92% is from road vehicles. </a:t>
            </a:r>
            <a:endParaRPr lang="en-US">
              <a:latin typeface="Arial"/>
              <a:cs typeface="Arial"/>
            </a:endParaRPr>
          </a:p>
          <a:p>
            <a:pPr marL="171450" indent="-171450">
              <a:buFont typeface="Arial" panose="020B0604020202020204" pitchFamily="34" charset="0"/>
              <a:buChar char="•"/>
            </a:pPr>
            <a:endParaRPr lang="en-GB" sz="1200">
              <a:latin typeface="Arial"/>
              <a:cs typeface="Arial"/>
            </a:endParaRPr>
          </a:p>
          <a:p>
            <a:pPr marL="171450" indent="-171450">
              <a:buFont typeface="Arial" panose="020B0604020202020204" pitchFamily="34" charset="0"/>
              <a:buChar char="•"/>
            </a:pPr>
            <a:r>
              <a:rPr lang="en-GB" sz="1200">
                <a:latin typeface="Arial"/>
                <a:cs typeface="Arial"/>
              </a:rPr>
              <a:t>The second biggest contributor is Domestic emissions (21%), followed by Agriculture emissions (20%).</a:t>
            </a:r>
            <a:endParaRPr lang="en-GB">
              <a:latin typeface="Arial"/>
              <a:cs typeface="Arial"/>
            </a:endParaRPr>
          </a:p>
          <a:p>
            <a:pPr marL="171450" indent="-171450">
              <a:buFont typeface="Arial" panose="020B0604020202020204" pitchFamily="34" charset="0"/>
              <a:buChar char="•"/>
            </a:pPr>
            <a:endParaRPr lang="en-GB" sz="1200" b="1">
              <a:latin typeface="Arial" panose="020B0604020202020204" pitchFamily="34" charset="0"/>
              <a:cs typeface="Arial" panose="020B0604020202020204" pitchFamily="34" charset="0"/>
            </a:endParaRPr>
          </a:p>
        </p:txBody>
      </p:sp>
      <p:pic>
        <p:nvPicPr>
          <p:cNvPr id="7" name="Picture 6" descr="Density map of Norfolk showing the emissions per km. ">
            <a:extLst>
              <a:ext uri="{FF2B5EF4-FFF2-40B4-BE49-F238E27FC236}">
                <a16:creationId xmlns:a16="http://schemas.microsoft.com/office/drawing/2014/main" id="{48C3E19B-3359-1687-D53B-C7ABD680ED84}"/>
              </a:ext>
            </a:extLst>
          </p:cNvPr>
          <p:cNvPicPr>
            <a:picLocks noChangeAspect="1"/>
          </p:cNvPicPr>
          <p:nvPr/>
        </p:nvPicPr>
        <p:blipFill>
          <a:blip r:embed="rId2"/>
          <a:stretch>
            <a:fillRect/>
          </a:stretch>
        </p:blipFill>
        <p:spPr>
          <a:xfrm>
            <a:off x="3524390" y="1485927"/>
            <a:ext cx="6051642" cy="4327577"/>
          </a:xfrm>
          <a:prstGeom prst="rect">
            <a:avLst/>
          </a:prstGeom>
          <a:ln>
            <a:solidFill>
              <a:schemeClr val="tx1"/>
            </a:solidFill>
          </a:ln>
        </p:spPr>
      </p:pic>
      <p:pic>
        <p:nvPicPr>
          <p:cNvPr id="9" name="Picture 8" descr="Legend for density map.">
            <a:extLst>
              <a:ext uri="{FF2B5EF4-FFF2-40B4-BE49-F238E27FC236}">
                <a16:creationId xmlns:a16="http://schemas.microsoft.com/office/drawing/2014/main" id="{C3D4FDBE-30B7-D274-82BA-10DF7F722C96}"/>
              </a:ext>
            </a:extLst>
          </p:cNvPr>
          <p:cNvPicPr>
            <a:picLocks noChangeAspect="1"/>
          </p:cNvPicPr>
          <p:nvPr/>
        </p:nvPicPr>
        <p:blipFill>
          <a:blip r:embed="rId3"/>
          <a:stretch>
            <a:fillRect/>
          </a:stretch>
        </p:blipFill>
        <p:spPr>
          <a:xfrm>
            <a:off x="9701029" y="2667601"/>
            <a:ext cx="2309267" cy="1792473"/>
          </a:xfrm>
          <a:prstGeom prst="rect">
            <a:avLst/>
          </a:prstGeom>
          <a:ln>
            <a:solidFill>
              <a:schemeClr val="bg1"/>
            </a:solidFill>
          </a:ln>
        </p:spPr>
      </p:pic>
      <p:sp>
        <p:nvSpPr>
          <p:cNvPr id="2" name="TextBox 1">
            <a:extLst>
              <a:ext uri="{FF2B5EF4-FFF2-40B4-BE49-F238E27FC236}">
                <a16:creationId xmlns:a16="http://schemas.microsoft.com/office/drawing/2014/main" id="{FD917C53-768B-4C0F-9064-EA84FDCBC8A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4"/>
              </a:rPr>
              <a:t>Local Authority GHG Map (beis.gov.uk)</a:t>
            </a:r>
            <a:endParaRPr lang="en-GB" sz="12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5CB4A79-F8D4-A936-B813-86C83D3907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24619" y="5864265"/>
            <a:ext cx="1232498" cy="875819"/>
          </a:xfrm>
          <a:prstGeom prst="rect">
            <a:avLst/>
          </a:prstGeom>
        </p:spPr>
      </p:pic>
      <p:sp>
        <p:nvSpPr>
          <p:cNvPr id="6" name="TextBox 5">
            <a:extLst>
              <a:ext uri="{FF2B5EF4-FFF2-40B4-BE49-F238E27FC236}">
                <a16:creationId xmlns:a16="http://schemas.microsoft.com/office/drawing/2014/main" id="{85D7B8E0-6667-B889-CB4E-86F1A46E712A}"/>
              </a:ext>
              <a:ext uri="{C183D7F6-B498-43B3-948B-1728B52AA6E4}">
                <adec:decorative xmlns:adec="http://schemas.microsoft.com/office/drawing/2017/decorative" val="1"/>
              </a:ext>
            </a:extLst>
          </p:cNvPr>
          <p:cNvSpPr txBox="1"/>
          <p:nvPr/>
        </p:nvSpPr>
        <p:spPr>
          <a:xfrm>
            <a:off x="696244" y="3522199"/>
            <a:ext cx="1883628" cy="202069"/>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807055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Emissions over time – North Norfolk</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AFD124C4-F775-6B3B-E62F-E5BDD2A32F35}"/>
              </a:ext>
            </a:extLst>
          </p:cNvPr>
          <p:cNvSpPr txBox="1"/>
          <p:nvPr/>
        </p:nvSpPr>
        <p:spPr>
          <a:xfrm>
            <a:off x="234538" y="946569"/>
            <a:ext cx="7860837" cy="1200329"/>
          </a:xfrm>
          <a:prstGeom prst="rect">
            <a:avLst/>
          </a:prstGeom>
          <a:noFill/>
          <a:ln w="12700">
            <a:solidFill>
              <a:schemeClr val="tx1"/>
            </a:solidFill>
          </a:ln>
        </p:spPr>
        <p:txBody>
          <a:bodyPr wrap="square" rtlCol="0">
            <a:spAutoFit/>
          </a:bodyPr>
          <a:lstStyle/>
          <a:p>
            <a:r>
              <a:rPr lang="en-GB" sz="1200">
                <a:latin typeface="Arial" panose="020B0604020202020204" pitchFamily="34" charset="0"/>
                <a:ea typeface="Calibri" panose="020F0502020204030204" pitchFamily="34" charset="0"/>
                <a:cs typeface="Arial" panose="020B0604020202020204" pitchFamily="34" charset="0"/>
              </a:rPr>
              <a:t>The chart shows greenhouse gas emissions (kt CO2E) between 2005 and 2021 for North Norfolk.</a:t>
            </a:r>
            <a:endParaRPr lang="en-GB" sz="1200">
              <a:effectLst/>
              <a:latin typeface="Arial" panose="020B0604020202020204" pitchFamily="34" charset="0"/>
              <a:ea typeface="Calibri" panose="020F0502020204030204" pitchFamily="34" charset="0"/>
              <a:cs typeface="Arial" panose="020B0604020202020204" pitchFamily="34" charset="0"/>
            </a:endParaRPr>
          </a:p>
          <a:p>
            <a:pPr algn="l"/>
            <a:endParaRPr lang="en-GB" sz="1200" b="0" i="0">
              <a:solidFill>
                <a:srgbClr val="333333"/>
              </a:solidFill>
              <a:effectLst/>
              <a:latin typeface="Roboto" panose="02000000000000000000" pitchFamily="2" charset="0"/>
            </a:endParaRPr>
          </a:p>
          <a:p>
            <a:pPr algn="l"/>
            <a:r>
              <a:rPr lang="en-GB" sz="1200" b="0" i="0">
                <a:solidFill>
                  <a:srgbClr val="333333"/>
                </a:solidFill>
                <a:effectLst/>
                <a:latin typeface="Roboto" panose="02000000000000000000" pitchFamily="2" charset="0"/>
              </a:rPr>
              <a:t>Note: The Waste Management and Agriculture sectors were included from 2018 onwards only.</a:t>
            </a:r>
          </a:p>
          <a:p>
            <a:endParaRPr lang="en-GB" sz="1200" b="0" i="0">
              <a:solidFill>
                <a:srgbClr val="1F1F1F"/>
              </a:solidFill>
              <a:effectLst/>
              <a:latin typeface="Arial" panose="020B0604020202020204" pitchFamily="34" charset="0"/>
              <a:cs typeface="Arial" panose="020B0604020202020204" pitchFamily="34" charset="0"/>
            </a:endParaRPr>
          </a:p>
          <a:p>
            <a:r>
              <a:rPr lang="en-GB" sz="1200" b="0" i="0">
                <a:solidFill>
                  <a:srgbClr val="1F1F1F"/>
                </a:solidFill>
                <a:effectLst/>
                <a:latin typeface="Arial" panose="020B0604020202020204" pitchFamily="34" charset="0"/>
                <a:cs typeface="Arial" panose="020B0604020202020204" pitchFamily="34" charset="0"/>
              </a:rPr>
              <a:t>LULUCF = land use, land use change and forestry sector</a:t>
            </a:r>
          </a:p>
          <a:p>
            <a:r>
              <a:rPr lang="en-GB" sz="1200" b="0" i="0">
                <a:solidFill>
                  <a:srgbClr val="1F1F1F"/>
                </a:solidFill>
                <a:effectLst/>
                <a:latin typeface="Arial" panose="020B0604020202020204" pitchFamily="34" charset="0"/>
                <a:cs typeface="Arial" panose="020B0604020202020204" pitchFamily="34" charset="0"/>
              </a:rPr>
              <a:t>GHG = Greenhouse gas</a:t>
            </a:r>
          </a:p>
        </p:txBody>
      </p:sp>
      <p:pic>
        <p:nvPicPr>
          <p:cNvPr id="18" name="Picture 17" descr="Emissions trend for North Norfolk, 2005-2021.">
            <a:extLst>
              <a:ext uri="{FF2B5EF4-FFF2-40B4-BE49-F238E27FC236}">
                <a16:creationId xmlns:a16="http://schemas.microsoft.com/office/drawing/2014/main" id="{0078E686-5CA5-E9CF-3818-0E599509E1A7}"/>
              </a:ext>
            </a:extLst>
          </p:cNvPr>
          <p:cNvPicPr>
            <a:picLocks noChangeAspect="1"/>
          </p:cNvPicPr>
          <p:nvPr/>
        </p:nvPicPr>
        <p:blipFill>
          <a:blip r:embed="rId2"/>
          <a:stretch>
            <a:fillRect/>
          </a:stretch>
        </p:blipFill>
        <p:spPr>
          <a:xfrm>
            <a:off x="58766" y="2353813"/>
            <a:ext cx="8969443" cy="2470209"/>
          </a:xfrm>
          <a:prstGeom prst="rect">
            <a:avLst/>
          </a:prstGeom>
        </p:spPr>
      </p:pic>
      <p:pic>
        <p:nvPicPr>
          <p:cNvPr id="4" name="Picture 3">
            <a:extLst>
              <a:ext uri="{FF2B5EF4-FFF2-40B4-BE49-F238E27FC236}">
                <a16:creationId xmlns:a16="http://schemas.microsoft.com/office/drawing/2014/main" id="{70666D4E-20D7-D154-4DE7-16ABD3050D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24619" y="5864265"/>
            <a:ext cx="1232498" cy="875819"/>
          </a:xfrm>
          <a:prstGeom prst="rect">
            <a:avLst/>
          </a:prstGeom>
        </p:spPr>
      </p:pic>
      <p:pic>
        <p:nvPicPr>
          <p:cNvPr id="5" name="Picture 4" descr="Legend for emissions trend graph (Breckland).">
            <a:extLst>
              <a:ext uri="{FF2B5EF4-FFF2-40B4-BE49-F238E27FC236}">
                <a16:creationId xmlns:a16="http://schemas.microsoft.com/office/drawing/2014/main" id="{25DA7095-606B-7247-629B-517E7B51F692}"/>
              </a:ext>
            </a:extLst>
          </p:cNvPr>
          <p:cNvPicPr>
            <a:picLocks noChangeAspect="1"/>
          </p:cNvPicPr>
          <p:nvPr/>
        </p:nvPicPr>
        <p:blipFill>
          <a:blip r:embed="rId4"/>
          <a:stretch>
            <a:fillRect/>
          </a:stretch>
        </p:blipFill>
        <p:spPr>
          <a:xfrm>
            <a:off x="521918" y="4651819"/>
            <a:ext cx="1614217" cy="1931165"/>
          </a:xfrm>
          <a:prstGeom prst="rect">
            <a:avLst/>
          </a:prstGeom>
        </p:spPr>
      </p:pic>
      <p:graphicFrame>
        <p:nvGraphicFramePr>
          <p:cNvPr id="7" name="Table 6">
            <a:extLst>
              <a:ext uri="{FF2B5EF4-FFF2-40B4-BE49-F238E27FC236}">
                <a16:creationId xmlns:a16="http://schemas.microsoft.com/office/drawing/2014/main" id="{C54CB82C-7E01-E254-2DDA-918361BB7B4F}"/>
              </a:ext>
            </a:extLst>
          </p:cNvPr>
          <p:cNvGraphicFramePr>
            <a:graphicFrameLocks noGrp="1"/>
          </p:cNvGraphicFramePr>
          <p:nvPr>
            <p:extLst>
              <p:ext uri="{D42A27DB-BD31-4B8C-83A1-F6EECF244321}">
                <p14:modId xmlns:p14="http://schemas.microsoft.com/office/powerpoint/2010/main" val="1897175286"/>
              </p:ext>
            </p:extLst>
          </p:nvPr>
        </p:nvGraphicFramePr>
        <p:xfrm>
          <a:off x="3015544" y="5160201"/>
          <a:ext cx="4301210" cy="914400"/>
        </p:xfrm>
        <a:graphic>
          <a:graphicData uri="http://schemas.openxmlformats.org/drawingml/2006/table">
            <a:tbl>
              <a:tblPr firstRow="1" bandRow="1">
                <a:tableStyleId>{F5AB1C69-6EDB-4FF4-983F-18BD219EF322}</a:tableStyleId>
              </a:tblPr>
              <a:tblGrid>
                <a:gridCol w="3450839">
                  <a:extLst>
                    <a:ext uri="{9D8B030D-6E8A-4147-A177-3AD203B41FA5}">
                      <a16:colId xmlns:a16="http://schemas.microsoft.com/office/drawing/2014/main" val="660935877"/>
                    </a:ext>
                  </a:extLst>
                </a:gridCol>
                <a:gridCol w="850371">
                  <a:extLst>
                    <a:ext uri="{9D8B030D-6E8A-4147-A177-3AD203B41FA5}">
                      <a16:colId xmlns:a16="http://schemas.microsoft.com/office/drawing/2014/main" val="1313375765"/>
                    </a:ext>
                  </a:extLst>
                </a:gridCol>
              </a:tblGrid>
              <a:tr h="78664">
                <a:tc>
                  <a:txBody>
                    <a:bodyPr/>
                    <a:lstStyle/>
                    <a:p>
                      <a:r>
                        <a:rPr lang="en-GB" sz="1200" b="1" i="0" kern="1200">
                          <a:solidFill>
                            <a:schemeClr val="tx1"/>
                          </a:solidFill>
                          <a:effectLst/>
                          <a:latin typeface="Arial" panose="020B0604020202020204" pitchFamily="34" charset="0"/>
                          <a:ea typeface="+mn-ea"/>
                          <a:cs typeface="Arial" panose="020B0604020202020204" pitchFamily="34" charset="0"/>
                        </a:rPr>
                        <a:t> North Norfolk (2021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t"/>
                      <a:endParaRPr lang="en-GB" sz="1200">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176079070"/>
                  </a:ext>
                </a:extLst>
              </a:tr>
              <a:tr h="0">
                <a:tc>
                  <a:txBody>
                    <a:bodyPr/>
                    <a:lstStyle/>
                    <a:p>
                      <a:pPr fontAlgn="t"/>
                      <a:r>
                        <a:rPr lang="it-IT" sz="1200" b="1">
                          <a:effectLst/>
                          <a:latin typeface="Arial" panose="020B0604020202020204" pitchFamily="34" charset="0"/>
                          <a:cs typeface="Arial" panose="020B0604020202020204" pitchFamily="34" charset="0"/>
                        </a:rPr>
                        <a:t> Per Capita Emissions (tCO₂e)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a:effectLst/>
                          <a:latin typeface="Arial" panose="020B0604020202020204" pitchFamily="34" charset="0"/>
                          <a:cs typeface="Arial" panose="020B0604020202020204" pitchFamily="34"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111054"/>
                  </a:ext>
                </a:extLst>
              </a:tr>
              <a:tr h="0">
                <a:tc>
                  <a:txBody>
                    <a:bodyPr/>
                    <a:lstStyle/>
                    <a:p>
                      <a:pPr fontAlgn="t"/>
                      <a:r>
                        <a:rPr lang="en-GB" sz="1200">
                          <a:effectLst/>
                          <a:latin typeface="Arial" panose="020B0604020202020204" pitchFamily="34" charset="0"/>
                          <a:cs typeface="Arial" panose="020B0604020202020204" pitchFamily="34" charset="0"/>
                        </a:rPr>
                        <a:t> Population ('000s, mid-year estimate)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a:effectLst/>
                          <a:latin typeface="Arial" panose="020B0604020202020204" pitchFamily="34" charset="0"/>
                          <a:cs typeface="Arial" panose="020B0604020202020204" pitchFamily="34" charset="0"/>
                        </a:rPr>
                        <a:t>103.3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703872"/>
                  </a:ext>
                </a:extLst>
              </a:tr>
              <a:tr h="0">
                <a:tc>
                  <a:txBody>
                    <a:bodyPr/>
                    <a:lstStyle/>
                    <a:p>
                      <a:pPr fontAlgn="t"/>
                      <a:r>
                        <a:rPr lang="en-GB" sz="1200" b="1">
                          <a:effectLst/>
                          <a:latin typeface="Arial" panose="020B0604020202020204" pitchFamily="34" charset="0"/>
                          <a:cs typeface="Arial" panose="020B0604020202020204" pitchFamily="34" charset="0"/>
                        </a:rPr>
                        <a:t> Emissions per km² (kt </a:t>
                      </a:r>
                      <a:r>
                        <a:rPr lang="en-GB" sz="1200" b="1" err="1">
                          <a:effectLst/>
                          <a:latin typeface="Arial" panose="020B0604020202020204" pitchFamily="34" charset="0"/>
                          <a:cs typeface="Arial" panose="020B0604020202020204" pitchFamily="34" charset="0"/>
                        </a:rPr>
                        <a:t>CO₂e</a:t>
                      </a:r>
                      <a:r>
                        <a:rPr lang="en-GB" sz="1200" b="1">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a:effectLst/>
                          <a:latin typeface="Arial" panose="020B0604020202020204" pitchFamily="34" charset="0"/>
                          <a:cs typeface="Arial" panose="020B0604020202020204" pitchFamily="34"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865784"/>
                  </a:ext>
                </a:extLst>
              </a:tr>
              <a:tr h="0">
                <a:tc>
                  <a:txBody>
                    <a:bodyPr/>
                    <a:lstStyle/>
                    <a:p>
                      <a:pPr fontAlgn="t"/>
                      <a:r>
                        <a:rPr lang="en-GB" sz="1200">
                          <a:effectLst/>
                          <a:latin typeface="Arial" panose="020B0604020202020204" pitchFamily="34" charset="0"/>
                          <a:cs typeface="Arial" panose="020B0604020202020204" pitchFamily="34" charset="0"/>
                        </a:rPr>
                        <a:t> Area (km²)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a:effectLst/>
                          <a:latin typeface="Arial" panose="020B0604020202020204" pitchFamily="34" charset="0"/>
                          <a:cs typeface="Arial" panose="020B0604020202020204" pitchFamily="34" charset="0"/>
                        </a:rPr>
                        <a:t>990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0565461"/>
                  </a:ext>
                </a:extLst>
              </a:tr>
            </a:tbl>
          </a:graphicData>
        </a:graphic>
      </p:graphicFrame>
      <p:graphicFrame>
        <p:nvGraphicFramePr>
          <p:cNvPr id="10" name="Table 9">
            <a:extLst>
              <a:ext uri="{FF2B5EF4-FFF2-40B4-BE49-F238E27FC236}">
                <a16:creationId xmlns:a16="http://schemas.microsoft.com/office/drawing/2014/main" id="{AFDFAC9F-C508-DC69-64BD-DAC41A4C159A}"/>
              </a:ext>
            </a:extLst>
          </p:cNvPr>
          <p:cNvGraphicFramePr>
            <a:graphicFrameLocks noGrp="1"/>
          </p:cNvGraphicFramePr>
          <p:nvPr>
            <p:extLst>
              <p:ext uri="{D42A27DB-BD31-4B8C-83A1-F6EECF244321}">
                <p14:modId xmlns:p14="http://schemas.microsoft.com/office/powerpoint/2010/main" val="226858976"/>
              </p:ext>
            </p:extLst>
          </p:nvPr>
        </p:nvGraphicFramePr>
        <p:xfrm>
          <a:off x="9106008" y="277190"/>
          <a:ext cx="2851453" cy="5570220"/>
        </p:xfrm>
        <a:graphic>
          <a:graphicData uri="http://schemas.openxmlformats.org/drawingml/2006/table">
            <a:tbl>
              <a:tblPr firstRow="1" bandRow="1">
                <a:tableStyleId>{F5AB1C69-6EDB-4FF4-983F-18BD219EF322}</a:tableStyleId>
              </a:tblPr>
              <a:tblGrid>
                <a:gridCol w="2287706">
                  <a:extLst>
                    <a:ext uri="{9D8B030D-6E8A-4147-A177-3AD203B41FA5}">
                      <a16:colId xmlns:a16="http://schemas.microsoft.com/office/drawing/2014/main" val="660935877"/>
                    </a:ext>
                  </a:extLst>
                </a:gridCol>
                <a:gridCol w="563747">
                  <a:extLst>
                    <a:ext uri="{9D8B030D-6E8A-4147-A177-3AD203B41FA5}">
                      <a16:colId xmlns:a16="http://schemas.microsoft.com/office/drawing/2014/main" val="1313375765"/>
                    </a:ext>
                  </a:extLst>
                </a:gridCol>
              </a:tblGrid>
              <a:tr h="0">
                <a:tc>
                  <a:txBody>
                    <a:bodyPr/>
                    <a:lstStyle/>
                    <a:p>
                      <a:r>
                        <a:rPr lang="en-GB" sz="850" b="1" i="0" kern="1200">
                          <a:solidFill>
                            <a:schemeClr val="tx1"/>
                          </a:solidFill>
                          <a:effectLst/>
                          <a:latin typeface="Arial" panose="020B0604020202020204" pitchFamily="34" charset="0"/>
                          <a:ea typeface="+mn-ea"/>
                          <a:cs typeface="Arial" panose="020B0604020202020204" pitchFamily="34" charset="0"/>
                        </a:rPr>
                        <a:t> North Norfolk (2021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50" b="1" i="0" kern="1200">
                          <a:solidFill>
                            <a:schemeClr val="tx1"/>
                          </a:solidFill>
                          <a:effectLst/>
                          <a:latin typeface="Arial" panose="020B0604020202020204" pitchFamily="34" charset="0"/>
                          <a:ea typeface="+mn-ea"/>
                          <a:cs typeface="Arial" panose="020B0604020202020204" pitchFamily="34" charset="0"/>
                        </a:rPr>
                        <a:t>GHG emissions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1176079070"/>
                  </a:ext>
                </a:extLst>
              </a:tr>
              <a:tr h="0">
                <a:tc>
                  <a:txBody>
                    <a:bodyPr/>
                    <a:lstStyle/>
                    <a:p>
                      <a:pPr fontAlgn="t"/>
                      <a:r>
                        <a:rPr lang="en-GB" sz="850" b="1">
                          <a:effectLst/>
                          <a:latin typeface="Arial" panose="020B0604020202020204" pitchFamily="34" charset="0"/>
                          <a:cs typeface="Arial" panose="020B0604020202020204" pitchFamily="34" charset="0"/>
                        </a:rPr>
                        <a:t> Grand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782.9</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445695"/>
                  </a:ext>
                </a:extLst>
              </a:tr>
              <a:tr h="0">
                <a:tc>
                  <a:txBody>
                    <a:bodyPr/>
                    <a:lstStyle/>
                    <a:p>
                      <a:pPr fontAlgn="t"/>
                      <a:r>
                        <a:rPr lang="en-GB" sz="850" b="1">
                          <a:effectLst/>
                          <a:latin typeface="Arial" panose="020B0604020202020204" pitchFamily="34" charset="0"/>
                          <a:cs typeface="Arial" panose="020B0604020202020204" pitchFamily="34" charset="0"/>
                        </a:rPr>
                        <a:t> Industry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85.5</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883811"/>
                  </a:ext>
                </a:extLst>
              </a:tr>
              <a:tr h="0">
                <a:tc>
                  <a:txBody>
                    <a:bodyPr/>
                    <a:lstStyle/>
                    <a:p>
                      <a:pPr fontAlgn="t"/>
                      <a:r>
                        <a:rPr lang="en-GB" sz="850">
                          <a:effectLst/>
                          <a:latin typeface="Arial" panose="020B0604020202020204" pitchFamily="34" charset="0"/>
                          <a:cs typeface="Arial" panose="020B0604020202020204" pitchFamily="34" charset="0"/>
                        </a:rPr>
                        <a:t> Industry Electricity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67942"/>
                  </a:ext>
                </a:extLst>
              </a:tr>
              <a:tr h="0">
                <a:tc>
                  <a:txBody>
                    <a:bodyPr/>
                    <a:lstStyle/>
                    <a:p>
                      <a:pPr fontAlgn="t"/>
                      <a:r>
                        <a:rPr lang="en-GB" sz="850">
                          <a:effectLst/>
                          <a:latin typeface="Arial" panose="020B0604020202020204" pitchFamily="34" charset="0"/>
                          <a:cs typeface="Arial" panose="020B0604020202020204" pitchFamily="34" charset="0"/>
                        </a:rPr>
                        <a:t> Industry Gas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0496379"/>
                  </a:ext>
                </a:extLst>
              </a:tr>
              <a:tr h="0">
                <a:tc>
                  <a:txBody>
                    <a:bodyPr/>
                    <a:lstStyle/>
                    <a:p>
                      <a:pPr fontAlgn="t"/>
                      <a:r>
                        <a:rPr lang="en-GB" sz="850">
                          <a:effectLst/>
                          <a:latin typeface="Arial" panose="020B0604020202020204" pitchFamily="34" charset="0"/>
                          <a:cs typeface="Arial" panose="020B0604020202020204" pitchFamily="34" charset="0"/>
                        </a:rPr>
                        <a:t> Industry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32.6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236698"/>
                  </a:ext>
                </a:extLst>
              </a:tr>
              <a:tr h="0">
                <a:tc>
                  <a:txBody>
                    <a:bodyPr/>
                    <a:lstStyle/>
                    <a:p>
                      <a:pPr fontAlgn="t"/>
                      <a:r>
                        <a:rPr lang="en-GB" sz="850">
                          <a:effectLst/>
                          <a:latin typeface="Arial" panose="020B0604020202020204" pitchFamily="34" charset="0"/>
                          <a:cs typeface="Arial" panose="020B0604020202020204" pitchFamily="34" charset="0"/>
                        </a:rPr>
                        <a:t> Large Industrial Installations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4820934"/>
                  </a:ext>
                </a:extLst>
              </a:tr>
              <a:tr h="0">
                <a:tc>
                  <a:txBody>
                    <a:bodyPr/>
                    <a:lstStyle/>
                    <a:p>
                      <a:pPr fontAlgn="t"/>
                      <a:r>
                        <a:rPr lang="en-GB" sz="850" b="1">
                          <a:effectLst/>
                          <a:latin typeface="Arial" panose="020B0604020202020204" pitchFamily="34" charset="0"/>
                          <a:cs typeface="Arial" panose="020B0604020202020204" pitchFamily="34" charset="0"/>
                        </a:rPr>
                        <a:t> Commercial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26.4</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461132"/>
                  </a:ext>
                </a:extLst>
              </a:tr>
              <a:tr h="0">
                <a:tc>
                  <a:txBody>
                    <a:bodyPr/>
                    <a:lstStyle/>
                    <a:p>
                      <a:pPr fontAlgn="t"/>
                      <a:r>
                        <a:rPr lang="en-GB" sz="850">
                          <a:effectLst/>
                          <a:latin typeface="Arial" panose="020B0604020202020204" pitchFamily="34" charset="0"/>
                          <a:cs typeface="Arial" panose="020B0604020202020204" pitchFamily="34" charset="0"/>
                        </a:rPr>
                        <a:t> Commercial Electricity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21.3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729777"/>
                  </a:ext>
                </a:extLst>
              </a:tr>
              <a:tr h="0">
                <a:tc>
                  <a:txBody>
                    <a:bodyPr/>
                    <a:lstStyle/>
                    <a:p>
                      <a:pPr fontAlgn="t"/>
                      <a:r>
                        <a:rPr lang="en-GB" sz="850">
                          <a:effectLst/>
                          <a:latin typeface="Arial" panose="020B0604020202020204" pitchFamily="34" charset="0"/>
                          <a:cs typeface="Arial" panose="020B0604020202020204" pitchFamily="34" charset="0"/>
                        </a:rPr>
                        <a:t> Commercial Gas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922413"/>
                  </a:ext>
                </a:extLst>
              </a:tr>
              <a:tr h="0">
                <a:tc>
                  <a:txBody>
                    <a:bodyPr/>
                    <a:lstStyle/>
                    <a:p>
                      <a:pPr fontAlgn="t"/>
                      <a:r>
                        <a:rPr lang="en-GB" sz="850">
                          <a:effectLst/>
                          <a:latin typeface="Arial" panose="020B0604020202020204" pitchFamily="34" charset="0"/>
                          <a:cs typeface="Arial" panose="020B0604020202020204" pitchFamily="34" charset="0"/>
                        </a:rPr>
                        <a:t> Commercial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007856"/>
                  </a:ext>
                </a:extLst>
              </a:tr>
              <a:tr h="0">
                <a:tc>
                  <a:txBody>
                    <a:bodyPr/>
                    <a:lstStyle/>
                    <a:p>
                      <a:pPr fontAlgn="t"/>
                      <a:r>
                        <a:rPr lang="en-GB" sz="850" b="1">
                          <a:effectLst/>
                          <a:latin typeface="Arial" panose="020B0604020202020204" pitchFamily="34" charset="0"/>
                          <a:cs typeface="Arial" panose="020B0604020202020204" pitchFamily="34" charset="0"/>
                        </a:rPr>
                        <a:t> Public Sector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16.1</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631531"/>
                  </a:ext>
                </a:extLst>
              </a:tr>
              <a:tr h="0">
                <a:tc>
                  <a:txBody>
                    <a:bodyPr/>
                    <a:lstStyle/>
                    <a:p>
                      <a:pPr fontAlgn="t"/>
                      <a:r>
                        <a:rPr lang="en-GB" sz="850">
                          <a:effectLst/>
                          <a:latin typeface="Arial" panose="020B0604020202020204" pitchFamily="34" charset="0"/>
                          <a:cs typeface="Arial" panose="020B0604020202020204" pitchFamily="34" charset="0"/>
                        </a:rPr>
                        <a:t> Public Sector Electricity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415376"/>
                  </a:ext>
                </a:extLst>
              </a:tr>
              <a:tr h="0">
                <a:tc>
                  <a:txBody>
                    <a:bodyPr/>
                    <a:lstStyle/>
                    <a:p>
                      <a:pPr fontAlgn="t"/>
                      <a:r>
                        <a:rPr lang="en-GB" sz="850">
                          <a:effectLst/>
                          <a:latin typeface="Arial" panose="020B0604020202020204" pitchFamily="34" charset="0"/>
                          <a:cs typeface="Arial" panose="020B0604020202020204" pitchFamily="34" charset="0"/>
                        </a:rPr>
                        <a:t> Public Sector Gas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850540"/>
                  </a:ext>
                </a:extLst>
              </a:tr>
              <a:tr h="0">
                <a:tc>
                  <a:txBody>
                    <a:bodyPr/>
                    <a:lstStyle/>
                    <a:p>
                      <a:pPr fontAlgn="t"/>
                      <a:r>
                        <a:rPr lang="en-GB" sz="850">
                          <a:effectLst/>
                          <a:latin typeface="Arial" panose="020B0604020202020204" pitchFamily="34" charset="0"/>
                          <a:cs typeface="Arial" panose="020B0604020202020204" pitchFamily="34" charset="0"/>
                        </a:rPr>
                        <a:t> Public Sector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935495"/>
                  </a:ext>
                </a:extLst>
              </a:tr>
              <a:tr h="0">
                <a:tc>
                  <a:txBody>
                    <a:bodyPr/>
                    <a:lstStyle/>
                    <a:p>
                      <a:pPr fontAlgn="t"/>
                      <a:r>
                        <a:rPr lang="en-GB" sz="850" b="1">
                          <a:effectLst/>
                          <a:latin typeface="Arial" panose="020B0604020202020204" pitchFamily="34" charset="0"/>
                          <a:cs typeface="Arial" panose="020B0604020202020204" pitchFamily="34" charset="0"/>
                        </a:rPr>
                        <a:t> Domestic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176.7</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176369"/>
                  </a:ext>
                </a:extLst>
              </a:tr>
              <a:tr h="0">
                <a:tc>
                  <a:txBody>
                    <a:bodyPr/>
                    <a:lstStyle/>
                    <a:p>
                      <a:pPr fontAlgn="t"/>
                      <a:r>
                        <a:rPr lang="en-GB" sz="850">
                          <a:effectLst/>
                          <a:latin typeface="Arial" panose="020B0604020202020204" pitchFamily="34" charset="0"/>
                          <a:cs typeface="Arial" panose="020B0604020202020204" pitchFamily="34" charset="0"/>
                        </a:rPr>
                        <a:t> Domestic Electricity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51.2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744357"/>
                  </a:ext>
                </a:extLst>
              </a:tr>
              <a:tr h="0">
                <a:tc>
                  <a:txBody>
                    <a:bodyPr/>
                    <a:lstStyle/>
                    <a:p>
                      <a:pPr fontAlgn="t"/>
                      <a:r>
                        <a:rPr lang="en-GB" sz="850">
                          <a:effectLst/>
                          <a:latin typeface="Arial" panose="020B0604020202020204" pitchFamily="34" charset="0"/>
                          <a:cs typeface="Arial" panose="020B0604020202020204" pitchFamily="34" charset="0"/>
                        </a:rPr>
                        <a:t> Domestic Gas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67.1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1718355"/>
                  </a:ext>
                </a:extLst>
              </a:tr>
              <a:tr h="0">
                <a:tc>
                  <a:txBody>
                    <a:bodyPr/>
                    <a:lstStyle/>
                    <a:p>
                      <a:pPr fontAlgn="t"/>
                      <a:r>
                        <a:rPr lang="en-GB" sz="850">
                          <a:effectLst/>
                          <a:latin typeface="Arial" panose="020B0604020202020204" pitchFamily="34" charset="0"/>
                          <a:cs typeface="Arial" panose="020B0604020202020204" pitchFamily="34" charset="0"/>
                        </a:rPr>
                        <a:t> Domestic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58.5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595598"/>
                  </a:ext>
                </a:extLst>
              </a:tr>
              <a:tr h="0">
                <a:tc>
                  <a:txBody>
                    <a:bodyPr/>
                    <a:lstStyle/>
                    <a:p>
                      <a:pPr fontAlgn="t"/>
                      <a:r>
                        <a:rPr lang="en-GB" sz="850" b="1">
                          <a:effectLst/>
                          <a:latin typeface="Arial" panose="020B0604020202020204" pitchFamily="34" charset="0"/>
                          <a:cs typeface="Arial" panose="020B0604020202020204" pitchFamily="34" charset="0"/>
                        </a:rPr>
                        <a:t> Transport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198.0</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115427"/>
                  </a:ext>
                </a:extLst>
              </a:tr>
              <a:tr h="0">
                <a:tc>
                  <a:txBody>
                    <a:bodyPr/>
                    <a:lstStyle/>
                    <a:p>
                      <a:pPr fontAlgn="t"/>
                      <a:r>
                        <a:rPr lang="en-GB" sz="850">
                          <a:effectLst/>
                          <a:latin typeface="Arial" panose="020B0604020202020204" pitchFamily="34" charset="0"/>
                          <a:cs typeface="Arial" panose="020B0604020202020204" pitchFamily="34" charset="0"/>
                        </a:rPr>
                        <a:t> Road Transport (A roads)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75.6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397619"/>
                  </a:ext>
                </a:extLst>
              </a:tr>
              <a:tr h="0">
                <a:tc>
                  <a:txBody>
                    <a:bodyPr/>
                    <a:lstStyle/>
                    <a:p>
                      <a:pPr fontAlgn="t"/>
                      <a:r>
                        <a:rPr lang="en-GB" sz="850">
                          <a:effectLst/>
                          <a:latin typeface="Arial" panose="020B0604020202020204" pitchFamily="34" charset="0"/>
                          <a:cs typeface="Arial" panose="020B0604020202020204" pitchFamily="34" charset="0"/>
                        </a:rPr>
                        <a:t> Road Transport (Motorways)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110006"/>
                  </a:ext>
                </a:extLst>
              </a:tr>
              <a:tr h="0">
                <a:tc>
                  <a:txBody>
                    <a:bodyPr/>
                    <a:lstStyle/>
                    <a:p>
                      <a:pPr fontAlgn="t"/>
                      <a:r>
                        <a:rPr lang="en-GB" sz="850">
                          <a:effectLst/>
                          <a:latin typeface="Arial" panose="020B0604020202020204" pitchFamily="34" charset="0"/>
                          <a:cs typeface="Arial" panose="020B0604020202020204" pitchFamily="34" charset="0"/>
                        </a:rPr>
                        <a:t> Road Transport (Minor roads)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94.9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741147"/>
                  </a:ext>
                </a:extLst>
              </a:tr>
              <a:tr h="0">
                <a:tc>
                  <a:txBody>
                    <a:bodyPr/>
                    <a:lstStyle/>
                    <a:p>
                      <a:pPr fontAlgn="t"/>
                      <a:r>
                        <a:rPr lang="en-GB" sz="850">
                          <a:effectLst/>
                          <a:latin typeface="Arial" panose="020B0604020202020204" pitchFamily="34" charset="0"/>
                          <a:cs typeface="Arial" panose="020B0604020202020204" pitchFamily="34" charset="0"/>
                        </a:rPr>
                        <a:t> Diesel Railways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40557"/>
                  </a:ext>
                </a:extLst>
              </a:tr>
              <a:tr h="0">
                <a:tc>
                  <a:txBody>
                    <a:bodyPr/>
                    <a:lstStyle/>
                    <a:p>
                      <a:pPr fontAlgn="t"/>
                      <a:r>
                        <a:rPr lang="en-GB" sz="850">
                          <a:effectLst/>
                          <a:latin typeface="Arial" panose="020B0604020202020204" pitchFamily="34" charset="0"/>
                          <a:cs typeface="Arial" panose="020B0604020202020204" pitchFamily="34" charset="0"/>
                        </a:rPr>
                        <a:t> Transport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26.8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937258"/>
                  </a:ext>
                </a:extLst>
              </a:tr>
              <a:tr h="0">
                <a:tc>
                  <a:txBody>
                    <a:bodyPr/>
                    <a:lstStyle/>
                    <a:p>
                      <a:pPr fontAlgn="t"/>
                      <a:r>
                        <a:rPr lang="en-GB" sz="850" b="1">
                          <a:effectLst/>
                          <a:latin typeface="Arial" panose="020B0604020202020204" pitchFamily="34" charset="0"/>
                          <a:cs typeface="Arial" panose="020B0604020202020204" pitchFamily="34" charset="0"/>
                        </a:rPr>
                        <a:t> LULUCF Net Emissions</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72.2</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35095"/>
                  </a:ext>
                </a:extLst>
              </a:tr>
              <a:tr h="0">
                <a:tc>
                  <a:txBody>
                    <a:bodyPr/>
                    <a:lstStyle/>
                    <a:p>
                      <a:pPr fontAlgn="t"/>
                      <a:r>
                        <a:rPr lang="en-GB" sz="850">
                          <a:effectLst/>
                          <a:latin typeface="Arial" panose="020B0604020202020204" pitchFamily="34" charset="0"/>
                          <a:cs typeface="Arial" panose="020B0604020202020204" pitchFamily="34" charset="0"/>
                        </a:rPr>
                        <a:t> Net Emissions: Forest 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-62.0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048679"/>
                  </a:ext>
                </a:extLst>
              </a:tr>
              <a:tr h="0">
                <a:tc>
                  <a:txBody>
                    <a:bodyPr/>
                    <a:lstStyle/>
                    <a:p>
                      <a:pPr fontAlgn="t"/>
                      <a:r>
                        <a:rPr lang="en-GB" sz="850">
                          <a:effectLst/>
                          <a:latin typeface="Arial" panose="020B0604020202020204" pitchFamily="34" charset="0"/>
                          <a:cs typeface="Arial" panose="020B0604020202020204" pitchFamily="34" charset="0"/>
                        </a:rPr>
                        <a:t> Net Emissions: Cropland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81.4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2000911"/>
                  </a:ext>
                </a:extLst>
              </a:tr>
              <a:tr h="0">
                <a:tc>
                  <a:txBody>
                    <a:bodyPr/>
                    <a:lstStyle/>
                    <a:p>
                      <a:pPr fontAlgn="t"/>
                      <a:r>
                        <a:rPr lang="en-GB" sz="850">
                          <a:effectLst/>
                          <a:latin typeface="Arial" panose="020B0604020202020204" pitchFamily="34" charset="0"/>
                          <a:cs typeface="Arial" panose="020B0604020202020204" pitchFamily="34" charset="0"/>
                        </a:rPr>
                        <a:t> Net Emissions: Grassland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31.4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663685"/>
                  </a:ext>
                </a:extLst>
              </a:tr>
              <a:tr h="0">
                <a:tc>
                  <a:txBody>
                    <a:bodyPr/>
                    <a:lstStyle/>
                    <a:p>
                      <a:pPr fontAlgn="t"/>
                      <a:r>
                        <a:rPr lang="en-GB" sz="850">
                          <a:effectLst/>
                          <a:latin typeface="Arial" panose="020B0604020202020204" pitchFamily="34" charset="0"/>
                          <a:cs typeface="Arial" panose="020B0604020202020204" pitchFamily="34" charset="0"/>
                        </a:rPr>
                        <a:t> Net Emissions: Wetlands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15.1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161539"/>
                  </a:ext>
                </a:extLst>
              </a:tr>
              <a:tr h="0">
                <a:tc>
                  <a:txBody>
                    <a:bodyPr/>
                    <a:lstStyle/>
                    <a:p>
                      <a:pPr fontAlgn="t"/>
                      <a:r>
                        <a:rPr lang="en-GB" sz="850">
                          <a:effectLst/>
                          <a:latin typeface="Arial" panose="020B0604020202020204" pitchFamily="34" charset="0"/>
                          <a:cs typeface="Arial" panose="020B0604020202020204" pitchFamily="34" charset="0"/>
                        </a:rPr>
                        <a:t> Net Emissions: Settlements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87262"/>
                  </a:ext>
                </a:extLst>
              </a:tr>
              <a:tr h="0">
                <a:tc>
                  <a:txBody>
                    <a:bodyPr/>
                    <a:lstStyle/>
                    <a:p>
                      <a:pPr fontAlgn="t"/>
                      <a:r>
                        <a:rPr lang="en-GB" sz="850">
                          <a:effectLst/>
                          <a:latin typeface="Arial" panose="020B0604020202020204" pitchFamily="34" charset="0"/>
                          <a:cs typeface="Arial" panose="020B0604020202020204" pitchFamily="34" charset="0"/>
                        </a:rPr>
                        <a:t> Net Emissions: Harvested Wood Products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822127"/>
                  </a:ext>
                </a:extLst>
              </a:tr>
              <a:tr h="0">
                <a:tc>
                  <a:txBody>
                    <a:bodyPr/>
                    <a:lstStyle/>
                    <a:p>
                      <a:pPr fontAlgn="t"/>
                      <a:r>
                        <a:rPr lang="en-GB" sz="850">
                          <a:effectLst/>
                          <a:latin typeface="Arial" panose="020B0604020202020204" pitchFamily="34" charset="0"/>
                          <a:cs typeface="Arial" panose="020B0604020202020204" pitchFamily="34" charset="0"/>
                        </a:rPr>
                        <a:t> Net Emissions: Indirect N₂O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671260"/>
                  </a:ext>
                </a:extLst>
              </a:tr>
              <a:tr h="0">
                <a:tc>
                  <a:txBody>
                    <a:bodyPr/>
                    <a:lstStyle/>
                    <a:p>
                      <a:pPr fontAlgn="t"/>
                      <a:r>
                        <a:rPr lang="en-GB" sz="850" b="1">
                          <a:effectLst/>
                          <a:latin typeface="Arial" panose="020B0604020202020204" pitchFamily="34" charset="0"/>
                          <a:cs typeface="Arial" panose="020B0604020202020204" pitchFamily="34" charset="0"/>
                        </a:rPr>
                        <a:t> Agriculture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191.2</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009700"/>
                  </a:ext>
                </a:extLst>
              </a:tr>
              <a:tr h="0">
                <a:tc>
                  <a:txBody>
                    <a:bodyPr/>
                    <a:lstStyle/>
                    <a:p>
                      <a:pPr fontAlgn="t"/>
                      <a:r>
                        <a:rPr lang="en-GB" sz="850">
                          <a:effectLst/>
                          <a:latin typeface="Arial" panose="020B0604020202020204" pitchFamily="34" charset="0"/>
                          <a:cs typeface="Arial" panose="020B0604020202020204" pitchFamily="34" charset="0"/>
                        </a:rPr>
                        <a:t> Agriculture Electricity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5419"/>
                  </a:ext>
                </a:extLst>
              </a:tr>
              <a:tr h="0">
                <a:tc>
                  <a:txBody>
                    <a:bodyPr/>
                    <a:lstStyle/>
                    <a:p>
                      <a:pPr fontAlgn="t"/>
                      <a:r>
                        <a:rPr lang="en-GB" sz="850">
                          <a:effectLst/>
                          <a:latin typeface="Arial" panose="020B0604020202020204" pitchFamily="34" charset="0"/>
                          <a:cs typeface="Arial" panose="020B0604020202020204" pitchFamily="34" charset="0"/>
                        </a:rPr>
                        <a:t> Agriculture Gas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04237"/>
                  </a:ext>
                </a:extLst>
              </a:tr>
              <a:tr h="0">
                <a:tc>
                  <a:txBody>
                    <a:bodyPr/>
                    <a:lstStyle/>
                    <a:p>
                      <a:pPr fontAlgn="t"/>
                      <a:r>
                        <a:rPr lang="en-GB" sz="850">
                          <a:effectLst/>
                          <a:latin typeface="Arial" panose="020B0604020202020204" pitchFamily="34" charset="0"/>
                          <a:cs typeface="Arial" panose="020B0604020202020204" pitchFamily="34" charset="0"/>
                        </a:rPr>
                        <a:t> Agriculture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14.8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526751"/>
                  </a:ext>
                </a:extLst>
              </a:tr>
              <a:tr h="0">
                <a:tc>
                  <a:txBody>
                    <a:bodyPr/>
                    <a:lstStyle/>
                    <a:p>
                      <a:pPr fontAlgn="t"/>
                      <a:r>
                        <a:rPr lang="en-GB" sz="850">
                          <a:effectLst/>
                          <a:latin typeface="Arial" panose="020B0604020202020204" pitchFamily="34" charset="0"/>
                          <a:cs typeface="Arial" panose="020B0604020202020204" pitchFamily="34" charset="0"/>
                        </a:rPr>
                        <a:t> Agriculture Livestock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83.9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027829"/>
                  </a:ext>
                </a:extLst>
              </a:tr>
              <a:tr h="0">
                <a:tc>
                  <a:txBody>
                    <a:bodyPr/>
                    <a:lstStyle/>
                    <a:p>
                      <a:pPr fontAlgn="t"/>
                      <a:r>
                        <a:rPr lang="en-GB" sz="850">
                          <a:effectLst/>
                          <a:latin typeface="Arial" panose="020B0604020202020204" pitchFamily="34" charset="0"/>
                          <a:cs typeface="Arial" panose="020B0604020202020204" pitchFamily="34" charset="0"/>
                        </a:rPr>
                        <a:t> Agriculture Soils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79.0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966900"/>
                  </a:ext>
                </a:extLst>
              </a:tr>
              <a:tr h="0">
                <a:tc>
                  <a:txBody>
                    <a:bodyPr/>
                    <a:lstStyle/>
                    <a:p>
                      <a:pPr fontAlgn="t"/>
                      <a:r>
                        <a:rPr lang="en-GB" sz="850" b="1">
                          <a:effectLst/>
                          <a:latin typeface="Arial" panose="020B0604020202020204" pitchFamily="34" charset="0"/>
                          <a:cs typeface="Arial" panose="020B0604020202020204" pitchFamily="34" charset="0"/>
                        </a:rPr>
                        <a:t> Waste Management Total</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b="1">
                          <a:effectLst/>
                          <a:latin typeface="Arial" panose="020B0604020202020204" pitchFamily="34" charset="0"/>
                          <a:cs typeface="Arial" panose="020B0604020202020204" pitchFamily="34" charset="0"/>
                        </a:rPr>
                        <a:t>16.8</a:t>
                      </a:r>
                      <a:endParaRPr lang="en-GB" sz="85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9857895"/>
                  </a:ext>
                </a:extLst>
              </a:tr>
              <a:tr h="0">
                <a:tc>
                  <a:txBody>
                    <a:bodyPr/>
                    <a:lstStyle/>
                    <a:p>
                      <a:pPr fontAlgn="t"/>
                      <a:r>
                        <a:rPr lang="en-GB" sz="850">
                          <a:effectLst/>
                          <a:latin typeface="Arial" panose="020B0604020202020204" pitchFamily="34" charset="0"/>
                          <a:cs typeface="Arial" panose="020B0604020202020204" pitchFamily="34" charset="0"/>
                        </a:rPr>
                        <a:t> Landfill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4.8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057900"/>
                  </a:ext>
                </a:extLst>
              </a:tr>
              <a:tr h="0">
                <a:tc>
                  <a:txBody>
                    <a:bodyPr/>
                    <a:lstStyle/>
                    <a:p>
                      <a:pPr fontAlgn="t"/>
                      <a:r>
                        <a:rPr lang="en-GB" sz="850">
                          <a:effectLst/>
                          <a:latin typeface="Arial" panose="020B0604020202020204" pitchFamily="34" charset="0"/>
                          <a:cs typeface="Arial" panose="020B0604020202020204" pitchFamily="34" charset="0"/>
                        </a:rPr>
                        <a:t> Waste Management 'Other'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850">
                          <a:effectLst/>
                          <a:latin typeface="Arial" panose="020B0604020202020204" pitchFamily="34" charset="0"/>
                          <a:cs typeface="Arial" panose="020B0604020202020204" pitchFamily="34" charset="0"/>
                        </a:rPr>
                        <a: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364566"/>
                  </a:ext>
                </a:extLst>
              </a:tr>
            </a:tbl>
          </a:graphicData>
        </a:graphic>
      </p:graphicFrame>
      <p:sp>
        <p:nvSpPr>
          <p:cNvPr id="2" name="TextBox 1">
            <a:extLst>
              <a:ext uri="{FF2B5EF4-FFF2-40B4-BE49-F238E27FC236}">
                <a16:creationId xmlns:a16="http://schemas.microsoft.com/office/drawing/2014/main" id="{FD917C53-768B-4C0F-9064-EA84FDCBC8A9}"/>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Local Authority GHG Map (beis.gov.uk)</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470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509C9-7247-4D46-BDCA-F45BB1182E7F}"/>
              </a:ext>
            </a:extLst>
          </p:cNvPr>
          <p:cNvSpPr txBox="1">
            <a:spLocks noGrp="1"/>
          </p:cNvSpPr>
          <p:nvPr>
            <p:ph type="title" idx="4294967295"/>
          </p:nvPr>
        </p:nvSpPr>
        <p:spPr>
          <a:xfrm>
            <a:off x="951914" y="4672310"/>
            <a:ext cx="678273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Produced by the Norfolk Office of Data &amp; Analytics (NODA)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Date correct as of March 2024</a:t>
            </a:r>
          </a:p>
        </p:txBody>
      </p:sp>
      <p:pic>
        <p:nvPicPr>
          <p:cNvPr id="2" name="Picture 1" descr="Norfolk Office of Data and Analytics (NODA) logo ">
            <a:extLst>
              <a:ext uri="{FF2B5EF4-FFF2-40B4-BE49-F238E27FC236}">
                <a16:creationId xmlns:a16="http://schemas.microsoft.com/office/drawing/2014/main" id="{6D2D0D75-0E11-FD4A-CB73-82B37D49504F}"/>
              </a:ext>
            </a:extLst>
          </p:cNvPr>
          <p:cNvPicPr>
            <a:picLocks noChangeAspect="1"/>
          </p:cNvPicPr>
          <p:nvPr/>
        </p:nvPicPr>
        <p:blipFill>
          <a:blip r:embed="rId2"/>
          <a:stretch>
            <a:fillRect/>
          </a:stretch>
        </p:blipFill>
        <p:spPr>
          <a:xfrm>
            <a:off x="10824619" y="5864265"/>
            <a:ext cx="1232498" cy="875819"/>
          </a:xfrm>
          <a:prstGeom prst="rect">
            <a:avLst/>
          </a:prstGeom>
        </p:spPr>
      </p:pic>
    </p:spTree>
    <p:extLst>
      <p:ext uri="{BB962C8B-B14F-4D97-AF65-F5344CB8AC3E}">
        <p14:creationId xmlns:p14="http://schemas.microsoft.com/office/powerpoint/2010/main" val="54911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Population change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2E1FC0E-141C-4BCF-3C08-FE1C64F57D26}"/>
              </a:ext>
            </a:extLst>
          </p:cNvPr>
          <p:cNvGraphicFramePr>
            <a:graphicFrameLocks noGrp="1"/>
          </p:cNvGraphicFramePr>
          <p:nvPr>
            <p:extLst>
              <p:ext uri="{D42A27DB-BD31-4B8C-83A1-F6EECF244321}">
                <p14:modId xmlns:p14="http://schemas.microsoft.com/office/powerpoint/2010/main" val="31249443"/>
              </p:ext>
            </p:extLst>
          </p:nvPr>
        </p:nvGraphicFramePr>
        <p:xfrm>
          <a:off x="1538264" y="1017214"/>
          <a:ext cx="9510736" cy="3291840"/>
        </p:xfrm>
        <a:graphic>
          <a:graphicData uri="http://schemas.openxmlformats.org/drawingml/2006/table">
            <a:tbl>
              <a:tblPr firstRow="1" bandRow="1">
                <a:tableStyleId>{F5AB1C69-6EDB-4FF4-983F-18BD219EF322}</a:tableStyleId>
              </a:tblPr>
              <a:tblGrid>
                <a:gridCol w="1713230">
                  <a:extLst>
                    <a:ext uri="{9D8B030D-6E8A-4147-A177-3AD203B41FA5}">
                      <a16:colId xmlns:a16="http://schemas.microsoft.com/office/drawing/2014/main" val="2064025480"/>
                    </a:ext>
                  </a:extLst>
                </a:gridCol>
                <a:gridCol w="1536406">
                  <a:extLst>
                    <a:ext uri="{9D8B030D-6E8A-4147-A177-3AD203B41FA5}">
                      <a16:colId xmlns:a16="http://schemas.microsoft.com/office/drawing/2014/main" val="2391093351"/>
                    </a:ext>
                  </a:extLst>
                </a:gridCol>
                <a:gridCol w="1612900">
                  <a:extLst>
                    <a:ext uri="{9D8B030D-6E8A-4147-A177-3AD203B41FA5}">
                      <a16:colId xmlns:a16="http://schemas.microsoft.com/office/drawing/2014/main" val="3563154048"/>
                    </a:ext>
                  </a:extLst>
                </a:gridCol>
                <a:gridCol w="1473200">
                  <a:extLst>
                    <a:ext uri="{9D8B030D-6E8A-4147-A177-3AD203B41FA5}">
                      <a16:colId xmlns:a16="http://schemas.microsoft.com/office/drawing/2014/main" val="207143109"/>
                    </a:ext>
                  </a:extLst>
                </a:gridCol>
                <a:gridCol w="1612900">
                  <a:extLst>
                    <a:ext uri="{9D8B030D-6E8A-4147-A177-3AD203B41FA5}">
                      <a16:colId xmlns:a16="http://schemas.microsoft.com/office/drawing/2014/main" val="3463988366"/>
                    </a:ext>
                  </a:extLst>
                </a:gridCol>
                <a:gridCol w="1562100">
                  <a:extLst>
                    <a:ext uri="{9D8B030D-6E8A-4147-A177-3AD203B41FA5}">
                      <a16:colId xmlns:a16="http://schemas.microsoft.com/office/drawing/2014/main" val="123254127"/>
                    </a:ext>
                  </a:extLst>
                </a:gridCol>
              </a:tblGrid>
              <a:tr h="127919">
                <a:tc>
                  <a:txBody>
                    <a:bodyPr/>
                    <a:lstStyle/>
                    <a:p>
                      <a:endParaRPr lang="en-GB" sz="12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Population (2021 Census)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Overall % change</a:t>
                      </a:r>
                      <a:br>
                        <a:rPr lang="en-GB" sz="1200">
                          <a:solidFill>
                            <a:schemeClr val="tx1"/>
                          </a:solidFill>
                          <a:latin typeface="Arial" panose="020B0604020202020204" pitchFamily="34" charset="0"/>
                          <a:cs typeface="Arial" panose="020B0604020202020204" pitchFamily="34" charset="0"/>
                        </a:rPr>
                      </a:br>
                      <a:r>
                        <a:rPr lang="en-GB" sz="1200">
                          <a:solidFill>
                            <a:schemeClr val="tx1"/>
                          </a:solidFill>
                          <a:latin typeface="Arial" panose="020B0604020202020204" pitchFamily="34" charset="0"/>
                          <a:cs typeface="Arial" panose="020B0604020202020204" pitchFamily="34" charset="0"/>
                        </a:rPr>
                        <a:t> (vs. 2011 Census)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a:r>
                        <a:rPr lang="en-GB" sz="1200">
                          <a:solidFill>
                            <a:schemeClr val="tx1"/>
                          </a:solidFill>
                          <a:latin typeface="Arial" panose="020B0604020202020204" pitchFamily="34" charset="0"/>
                          <a:cs typeface="Arial" panose="020B0604020202020204" pitchFamily="34" charset="0"/>
                        </a:rPr>
                        <a:t>Aged under 15 years % change (2021 vs. 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Aged 15 to 64 years % change (2021 vs. 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Aged 65 years and over % change (2021 vs. 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extLst>
                  <a:ext uri="{0D108BD9-81ED-4DB2-BD59-A6C34878D82A}">
                    <a16:rowId xmlns:a16="http://schemas.microsoft.com/office/drawing/2014/main" val="775044966"/>
                  </a:ext>
                </a:extLst>
              </a:tr>
              <a:tr h="127919">
                <a:tc>
                  <a:txBody>
                    <a:bodyPr/>
                    <a:lstStyle/>
                    <a:p>
                      <a:r>
                        <a:rPr lang="en-GB" sz="1200">
                          <a:latin typeface="Arial" panose="020B0604020202020204" pitchFamily="34" charset="0"/>
                          <a:cs typeface="Arial" panose="020B0604020202020204" pitchFamily="34" charset="0"/>
                        </a:rPr>
                        <a:t>Breckland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141,500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4735"/>
                  </a:ext>
                </a:extLst>
              </a:tr>
              <a:tr h="127919">
                <a:tc>
                  <a:txBody>
                    <a:bodyPr/>
                    <a:lstStyle/>
                    <a:p>
                      <a:r>
                        <a:rPr lang="en-GB" sz="1200">
                          <a:latin typeface="Arial" panose="020B0604020202020204" pitchFamily="34" charset="0"/>
                          <a:cs typeface="Arial" panose="020B0604020202020204" pitchFamily="34" charset="0"/>
                        </a:rPr>
                        <a:t>Broadland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131,700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241241"/>
                  </a:ext>
                </a:extLst>
              </a:tr>
              <a:tr h="127919">
                <a:tc>
                  <a:txBody>
                    <a:bodyPr/>
                    <a:lstStyle/>
                    <a:p>
                      <a:r>
                        <a:rPr lang="en-GB" sz="1200">
                          <a:latin typeface="Arial" panose="020B0604020202020204" pitchFamily="34" charset="0"/>
                          <a:cs typeface="Arial" panose="020B0604020202020204" pitchFamily="34" charset="0"/>
                        </a:rPr>
                        <a:t>Great Yarmouth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99,800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0750428"/>
                  </a:ext>
                </a:extLst>
              </a:tr>
              <a:tr h="127919">
                <a:tc>
                  <a:txBody>
                    <a:bodyPr/>
                    <a:lstStyle/>
                    <a:p>
                      <a:r>
                        <a:rPr lang="en-GB" sz="1200">
                          <a:latin typeface="Arial" panose="020B0604020202020204" pitchFamily="34" charset="0"/>
                          <a:cs typeface="Arial" panose="020B0604020202020204" pitchFamily="34" charset="0"/>
                        </a:rPr>
                        <a:t>King’s Lynn and West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154,300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3652800"/>
                  </a:ext>
                </a:extLst>
              </a:tr>
              <a:tr h="127919">
                <a:tc>
                  <a:txBody>
                    <a:bodyPr/>
                    <a:lstStyle/>
                    <a:p>
                      <a:r>
                        <a:rPr lang="en-GB" sz="1200">
                          <a:latin typeface="Arial" panose="020B0604020202020204" pitchFamily="34" charset="0"/>
                          <a:cs typeface="Arial" panose="020B0604020202020204" pitchFamily="34" charset="0"/>
                        </a:rPr>
                        <a:t>North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103,000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553097"/>
                  </a:ext>
                </a:extLst>
              </a:tr>
              <a:tr h="127919">
                <a:tc>
                  <a:txBody>
                    <a:bodyPr/>
                    <a:lstStyle/>
                    <a:p>
                      <a:r>
                        <a:rPr lang="en-GB" sz="1200">
                          <a:latin typeface="Arial" panose="020B0604020202020204" pitchFamily="34" charset="0"/>
                          <a:cs typeface="Arial" panose="020B0604020202020204" pitchFamily="34" charset="0"/>
                        </a:rPr>
                        <a:t>Norwich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144,000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583952"/>
                  </a:ext>
                </a:extLst>
              </a:tr>
              <a:tr h="127919">
                <a:tc>
                  <a:txBody>
                    <a:bodyPr/>
                    <a:lstStyle/>
                    <a:p>
                      <a:r>
                        <a:rPr lang="en-GB" sz="1200">
                          <a:latin typeface="Arial" panose="020B0604020202020204" pitchFamily="34" charset="0"/>
                          <a:cs typeface="Arial" panose="020B0604020202020204" pitchFamily="34" charset="0"/>
                        </a:rPr>
                        <a:t>South 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141,900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11.8%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064043"/>
                  </a:ext>
                </a:extLst>
              </a:tr>
              <a:tr h="127919">
                <a:tc>
                  <a:txBody>
                    <a:bodyPr/>
                    <a:lstStyle/>
                    <a:p>
                      <a:pPr algn="l"/>
                      <a:r>
                        <a:rPr lang="en-GB" sz="1200">
                          <a:latin typeface="Arial" panose="020B0604020202020204" pitchFamily="34" charset="0"/>
                          <a:cs typeface="Arial" panose="020B0604020202020204" pitchFamily="34" charset="0"/>
                        </a:rPr>
                        <a:t>Norfolk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916,200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378051"/>
                  </a:ext>
                </a:extLst>
              </a:tr>
              <a:tr h="127919">
                <a:tc>
                  <a:txBody>
                    <a:bodyPr/>
                    <a:lstStyle/>
                    <a:p>
                      <a:pPr algn="l"/>
                      <a:r>
                        <a:rPr lang="en-GB" sz="1200">
                          <a:latin typeface="Arial" panose="020B0604020202020204" pitchFamily="34" charset="0"/>
                          <a:cs typeface="Arial" panose="020B0604020202020204" pitchFamily="34" charset="0"/>
                        </a:rPr>
                        <a:t>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56,489,800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kern="1200">
                          <a:solidFill>
                            <a:schemeClr val="dk1"/>
                          </a:solidFill>
                          <a:latin typeface="Arial" panose="020B0604020202020204" pitchFamily="34" charset="0"/>
                          <a:ea typeface="+mn-ea"/>
                          <a:cs typeface="Arial" panose="020B0604020202020204" pitchFamily="34" charset="0"/>
                        </a:rPr>
                        <a:t>20.1%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761819"/>
                  </a:ext>
                </a:extLst>
              </a:tr>
            </a:tbl>
          </a:graphicData>
        </a:graphic>
      </p:graphicFrame>
      <p:sp>
        <p:nvSpPr>
          <p:cNvPr id="8" name="TextBox 7">
            <a:extLst>
              <a:ext uri="{FF2B5EF4-FFF2-40B4-BE49-F238E27FC236}">
                <a16:creationId xmlns:a16="http://schemas.microsoft.com/office/drawing/2014/main" id="{ADD51538-BFF8-3D95-FAE3-F052DC394B06}"/>
              </a:ext>
            </a:extLst>
          </p:cNvPr>
          <p:cNvSpPr txBox="1"/>
          <p:nvPr/>
        </p:nvSpPr>
        <p:spPr>
          <a:xfrm>
            <a:off x="966764" y="4385275"/>
            <a:ext cx="10653736" cy="1938992"/>
          </a:xfrm>
          <a:prstGeom prst="rect">
            <a:avLst/>
          </a:prstGeom>
          <a:noFill/>
          <a:ln w="12700">
            <a:solidFill>
              <a:schemeClr val="tx1"/>
            </a:solidFill>
          </a:ln>
        </p:spPr>
        <p:txBody>
          <a:bodyPr wrap="square" lIns="91440" tIns="45720" rIns="91440" bIns="45720" rtlCol="0" anchor="t">
            <a:spAutoFit/>
          </a:bodyPr>
          <a:lstStyle/>
          <a:p>
            <a:pPr marL="171450" indent="-171450" fontAlgn="base">
              <a:buFont typeface="Arial" panose="020B0604020202020204" pitchFamily="34" charset="0"/>
              <a:buChar char="•"/>
            </a:pPr>
            <a:r>
              <a:rPr lang="en-GB" sz="1200">
                <a:latin typeface="Arial" panose="020B0604020202020204" pitchFamily="34" charset="0"/>
                <a:ea typeface="Arial" panose="020B0604020202020204" pitchFamily="34" charset="0"/>
                <a:cs typeface="Arial" panose="020B0604020202020204" pitchFamily="34" charset="0"/>
              </a:rPr>
              <a:t>Norfolk has seen a 6.8% increase in population between the 2011 Census and 2021 Census, compared to 6.6% for England.</a:t>
            </a:r>
          </a:p>
          <a:p>
            <a:pPr marL="171450" indent="-171450" fontAlgn="base">
              <a:buFont typeface="Arial" panose="020B0604020202020204" pitchFamily="34" charset="0"/>
              <a:buChar char="•"/>
            </a:pPr>
            <a:endParaRPr lang="en-GB" sz="1200">
              <a:latin typeface="Arial" panose="020B0604020202020204" pitchFamily="34" charset="0"/>
              <a:ea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a:latin typeface="Arial"/>
                <a:ea typeface="Arial" panose="020B0604020202020204" pitchFamily="34" charset="0"/>
                <a:cs typeface="Arial"/>
              </a:rPr>
              <a:t>North Norfolk has seen a 1.5% increase in population between the 2011 Census and 2021 Census, compared to 6.6% for England.</a:t>
            </a:r>
          </a:p>
          <a:p>
            <a:pPr marL="171450" indent="-171450" fontAlgn="base">
              <a:buFont typeface="Arial" panose="020B0604020202020204" pitchFamily="34" charset="0"/>
              <a:buChar char="•"/>
            </a:pPr>
            <a:endParaRPr lang="en-GB" sz="1200">
              <a:latin typeface="Arial" panose="020B0604020202020204" pitchFamily="34" charset="0"/>
              <a:ea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a:latin typeface="Arial"/>
                <a:ea typeface="Arial" panose="020B0604020202020204" pitchFamily="34" charset="0"/>
                <a:cs typeface="Arial"/>
              </a:rPr>
              <a:t>Population change (2021 vs. 2011): </a:t>
            </a:r>
            <a:endParaRPr lang="en-GB" sz="1200">
              <a:latin typeface="Arial" panose="020B0604020202020204" pitchFamily="34" charset="0"/>
              <a:ea typeface="Arial" panose="020B0604020202020204" pitchFamily="34" charset="0"/>
              <a:cs typeface="Arial"/>
            </a:endParaRPr>
          </a:p>
          <a:p>
            <a:pPr marL="1085850" lvl="2" indent="-171450">
              <a:buFont typeface="Courier New,monospace" panose="020B0604020202020204" pitchFamily="34" charset="0"/>
              <a:buChar char="o"/>
            </a:pPr>
            <a:r>
              <a:rPr lang="en-GB" sz="1200">
                <a:latin typeface="Arial" panose="020B0604020202020204" pitchFamily="34" charset="0"/>
                <a:cs typeface="Arial"/>
              </a:rPr>
              <a:t>Population under 15 years has decreased by -4.0% </a:t>
            </a:r>
          </a:p>
          <a:p>
            <a:pPr marL="1085850" lvl="2" indent="-171450">
              <a:buFont typeface="Courier New,monospace" panose="020B0604020202020204" pitchFamily="34" charset="0"/>
              <a:buChar char="o"/>
            </a:pPr>
            <a:r>
              <a:rPr lang="en-GB" sz="1200">
                <a:latin typeface="Arial"/>
                <a:cs typeface="Arial"/>
              </a:rPr>
              <a:t>Population aged 15 to 64 years has decreased by -5.6% </a:t>
            </a:r>
            <a:endParaRPr lang="en-GB" sz="1200">
              <a:latin typeface="Arial" panose="020B0604020202020204" pitchFamily="34" charset="0"/>
              <a:cs typeface="Arial"/>
            </a:endParaRPr>
          </a:p>
          <a:p>
            <a:pPr marL="1085850" lvl="2" indent="-171450">
              <a:buFont typeface="Courier New,monospace" panose="020B0604020202020204" pitchFamily="34" charset="0"/>
              <a:buChar char="o"/>
            </a:pPr>
            <a:r>
              <a:rPr lang="en-GB" sz="1200">
                <a:latin typeface="Arial"/>
                <a:cs typeface="Arial"/>
              </a:rPr>
              <a:t>Population aged 65 years and over has increased by 17.8%</a:t>
            </a:r>
            <a:endParaRPr lang="en-GB">
              <a:latin typeface="Arial"/>
              <a:cs typeface="Arial"/>
            </a:endParaRPr>
          </a:p>
          <a:p>
            <a:pPr marL="171450" indent="-171450">
              <a:buFont typeface="Arial" panose="020B0604020202020204" pitchFamily="34" charset="0"/>
              <a:buChar char="•"/>
            </a:pPr>
            <a:endParaRPr lang="en-GB" sz="1200">
              <a:latin typeface="Arial" panose="020B0604020202020204" pitchFamily="34" charset="0"/>
              <a:ea typeface="Arial" panose="020B0604020202020204" pitchFamily="34" charset="0"/>
              <a:cs typeface="Arial"/>
            </a:endParaRPr>
          </a:p>
          <a:p>
            <a:pPr marL="171450" indent="-171450">
              <a:buFont typeface="Arial" panose="020B0604020202020204" pitchFamily="34" charset="0"/>
              <a:buChar char="•"/>
            </a:pPr>
            <a:r>
              <a:rPr lang="en-GB" sz="1200">
                <a:latin typeface="Arial" panose="020B0604020202020204" pitchFamily="34" charset="0"/>
                <a:ea typeface="Arial" panose="020B0604020202020204" pitchFamily="34" charset="0"/>
                <a:cs typeface="Arial"/>
              </a:rPr>
              <a:t>North Norfolk has the biggest decreases in population for residents under 15 years and aged 15 to 64 years than any other Norfolk district. </a:t>
            </a:r>
          </a:p>
        </p:txBody>
      </p:sp>
      <p:sp>
        <p:nvSpPr>
          <p:cNvPr id="3" name="TextBox 2">
            <a:extLst>
              <a:ext uri="{FF2B5EF4-FFF2-40B4-BE49-F238E27FC236}">
                <a16:creationId xmlns:a16="http://schemas.microsoft.com/office/drawing/2014/main" id="{4D99E2D6-305E-C0C6-9319-B6F38DD6B305}"/>
              </a:ext>
            </a:extLst>
          </p:cNvPr>
          <p:cNvSpPr txBox="1"/>
          <p:nvPr/>
        </p:nvSpPr>
        <p:spPr>
          <a:xfrm>
            <a:off x="58766" y="6585155"/>
            <a:ext cx="885663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2"/>
              </a:rPr>
              <a:t>Build a custom area profile - Census 2021, ONS</a:t>
            </a:r>
            <a:r>
              <a:rPr lang="en-GB" sz="1200">
                <a:latin typeface="Arial" panose="020B0604020202020204" pitchFamily="34" charset="0"/>
                <a:cs typeface="Arial" panose="020B0604020202020204" pitchFamily="34" charset="0"/>
              </a:rPr>
              <a:t> &amp; </a:t>
            </a:r>
            <a:r>
              <a:rPr lang="en-GB" sz="1200">
                <a:latin typeface="Arial" panose="020B0604020202020204" pitchFamily="34" charset="0"/>
                <a:cs typeface="Arial" panose="020B0604020202020204" pitchFamily="34" charset="0"/>
                <a:hlinkClick r:id="rId3"/>
              </a:rPr>
              <a:t>Norfolk Population Overview August 2023 (norfolkinsight.org.uk)</a:t>
            </a:r>
            <a:r>
              <a:rPr lang="en-GB" sz="120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DFB02A7C-5CA8-6AB3-9516-7D69E9DED0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7" name="TextBox 3">
            <a:extLst>
              <a:ext uri="{FF2B5EF4-FFF2-40B4-BE49-F238E27FC236}">
                <a16:creationId xmlns:a16="http://schemas.microsoft.com/office/drawing/2014/main" id="{C105A9FB-0101-8C64-D024-B46B60AF06DF}"/>
              </a:ext>
              <a:ext uri="{C183D7F6-B498-43B3-948B-1728B52AA6E4}">
                <adec:decorative xmlns:adec="http://schemas.microsoft.com/office/drawing/2017/decorative" val="1"/>
              </a:ext>
            </a:extLst>
          </p:cNvPr>
          <p:cNvSpPr txBox="1"/>
          <p:nvPr/>
        </p:nvSpPr>
        <p:spPr>
          <a:xfrm>
            <a:off x="1538264" y="2928392"/>
            <a:ext cx="9510736" cy="290537"/>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55102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Employment rate</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33" name="Picture 32" descr="Line graph showing the percentage of people in employment in Norfolk, East of England and England, 2012 - 2022">
            <a:extLst>
              <a:ext uri="{FF2B5EF4-FFF2-40B4-BE49-F238E27FC236}">
                <a16:creationId xmlns:a16="http://schemas.microsoft.com/office/drawing/2014/main" id="{478767F7-0193-FC3C-B759-E714F3E976E2}"/>
              </a:ext>
            </a:extLst>
          </p:cNvPr>
          <p:cNvPicPr>
            <a:picLocks noChangeAspect="1"/>
          </p:cNvPicPr>
          <p:nvPr/>
        </p:nvPicPr>
        <p:blipFill rotWithShape="1">
          <a:blip r:embed="rId3"/>
          <a:srcRect l="866" t="1113" r="1251" b="742"/>
          <a:stretch/>
        </p:blipFill>
        <p:spPr>
          <a:xfrm>
            <a:off x="159434" y="1143227"/>
            <a:ext cx="6053163" cy="3149599"/>
          </a:xfrm>
          <a:prstGeom prst="rect">
            <a:avLst/>
          </a:prstGeom>
          <a:ln>
            <a:solidFill>
              <a:schemeClr val="bg1"/>
            </a:solidFill>
          </a:ln>
        </p:spPr>
      </p:pic>
      <p:sp>
        <p:nvSpPr>
          <p:cNvPr id="7" name="TextBox 6">
            <a:extLst>
              <a:ext uri="{FF2B5EF4-FFF2-40B4-BE49-F238E27FC236}">
                <a16:creationId xmlns:a16="http://schemas.microsoft.com/office/drawing/2014/main" id="{5B98C9ED-01C9-E51C-FB47-A0F4B9DF4F31}"/>
              </a:ext>
            </a:extLst>
          </p:cNvPr>
          <p:cNvSpPr txBox="1"/>
          <p:nvPr/>
        </p:nvSpPr>
        <p:spPr>
          <a:xfrm>
            <a:off x="206935" y="4753877"/>
            <a:ext cx="5054600" cy="1569660"/>
          </a:xfrm>
          <a:prstGeom prst="rect">
            <a:avLst/>
          </a:prstGeom>
          <a:noFill/>
          <a:ln w="12700">
            <a:solidFill>
              <a:schemeClr val="tx1"/>
            </a:solidFill>
          </a:ln>
        </p:spPr>
        <p:txBody>
          <a:bodyPr wrap="square" rtlCol="0">
            <a:spAutoFit/>
          </a:bodyPr>
          <a:lstStyle/>
          <a:p>
            <a:pPr marL="171450" indent="-171450">
              <a:buFont typeface="Arial" panose="020B0604020202020204" pitchFamily="34" charset="0"/>
              <a:buChar char="•"/>
            </a:pPr>
            <a:r>
              <a:rPr lang="en-GB" sz="1200">
                <a:effectLst/>
                <a:latin typeface="Arial" panose="020B0604020202020204" pitchFamily="34" charset="0"/>
                <a:ea typeface="Times New Roman" panose="02020603050405020304" pitchFamily="18" charset="0"/>
                <a:cs typeface="Arial" panose="020B0604020202020204" pitchFamily="34" charset="0"/>
              </a:rPr>
              <a:t>The latest data from 2022 puts Norfolk at 77.4% employment compared to 78.3% regionally and 75.8% nationally. Additionally, all areas are undergoing an overarching, increasing trend in employment rates after a relative dip in 2020/21 – likely due to th</a:t>
            </a:r>
            <a:r>
              <a:rPr lang="en-GB" sz="1200">
                <a:latin typeface="Arial" panose="020B0604020202020204" pitchFamily="34" charset="0"/>
                <a:ea typeface="Times New Roman" panose="02020603050405020304" pitchFamily="18" charset="0"/>
                <a:cs typeface="Arial" panose="020B0604020202020204" pitchFamily="34" charset="0"/>
              </a:rPr>
              <a:t>e Covid-19 pandemic.</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effectLst/>
                <a:latin typeface="Arial" panose="020B0604020202020204" pitchFamily="34" charset="0"/>
                <a:ea typeface="Times New Roman" panose="02020603050405020304" pitchFamily="18" charset="0"/>
                <a:cs typeface="Arial" panose="020B0604020202020204" pitchFamily="34" charset="0"/>
              </a:rPr>
              <a:t>Historically and presently Norfolk’s employment rate tends to lie between the regional (East of England) and national rates.</a:t>
            </a:r>
            <a:endParaRPr lang="en-GB" sz="1200">
              <a:latin typeface="Arial" panose="020B0604020202020204" pitchFamily="34" charset="0"/>
              <a:cs typeface="Arial" panose="020B0604020202020204" pitchFamily="34" charset="0"/>
            </a:endParaRPr>
          </a:p>
        </p:txBody>
      </p:sp>
      <p:pic>
        <p:nvPicPr>
          <p:cNvPr id="29" name="Picture 28" descr="Line graphs showing the percentage of people in employment by Norfolk District, 2012 - 2022.">
            <a:extLst>
              <a:ext uri="{FF2B5EF4-FFF2-40B4-BE49-F238E27FC236}">
                <a16:creationId xmlns:a16="http://schemas.microsoft.com/office/drawing/2014/main" id="{C4740103-81A5-C8DA-A884-6A590092CB18}"/>
              </a:ext>
            </a:extLst>
          </p:cNvPr>
          <p:cNvPicPr>
            <a:picLocks noChangeAspect="1"/>
          </p:cNvPicPr>
          <p:nvPr/>
        </p:nvPicPr>
        <p:blipFill rotWithShape="1">
          <a:blip r:embed="rId4"/>
          <a:srcRect l="2826" t="1202" r="1116" b="200"/>
          <a:stretch/>
        </p:blipFill>
        <p:spPr>
          <a:xfrm>
            <a:off x="6584588" y="1101555"/>
            <a:ext cx="4853854" cy="3342563"/>
          </a:xfrm>
          <a:prstGeom prst="rect">
            <a:avLst/>
          </a:prstGeom>
          <a:ln>
            <a:solidFill>
              <a:schemeClr val="bg1"/>
            </a:solidFill>
          </a:ln>
        </p:spPr>
      </p:pic>
      <p:sp>
        <p:nvSpPr>
          <p:cNvPr id="12" name="TextBox 11">
            <a:extLst>
              <a:ext uri="{FF2B5EF4-FFF2-40B4-BE49-F238E27FC236}">
                <a16:creationId xmlns:a16="http://schemas.microsoft.com/office/drawing/2014/main" id="{D2F434DA-7E94-BAA2-58DC-2AA0EE7D6EB8}"/>
              </a:ext>
            </a:extLst>
          </p:cNvPr>
          <p:cNvSpPr txBox="1"/>
          <p:nvPr/>
        </p:nvSpPr>
        <p:spPr>
          <a:xfrm>
            <a:off x="5634238" y="4751620"/>
            <a:ext cx="6350827" cy="646331"/>
          </a:xfrm>
          <a:prstGeom prst="rect">
            <a:avLst/>
          </a:prstGeom>
          <a:noFill/>
          <a:ln w="12700">
            <a:solidFill>
              <a:schemeClr val="tx1"/>
            </a:solidFill>
          </a:ln>
        </p:spPr>
        <p:txBody>
          <a:bodyPr wrap="square" rtlCol="0">
            <a:spAutoFit/>
          </a:bodyPr>
          <a:lstStyle/>
          <a:p>
            <a:pPr marL="171450" indent="-171450" fontAlgn="base">
              <a:buFont typeface="Arial" panose="020B0604020202020204" pitchFamily="34" charset="0"/>
              <a:buChar char="•"/>
            </a:pPr>
            <a:r>
              <a:rPr lang="en-GB" sz="1200">
                <a:latin typeface="Arial"/>
                <a:ea typeface="Times New Roman" panose="02020603050405020304" pitchFamily="18" charset="0"/>
                <a:cs typeface="Arial"/>
              </a:rPr>
              <a:t>North Norfolk had a slight drop in employment from 2014 to 2016, and in 2020, otherwise has been on an upward and constant</a:t>
            </a:r>
            <a:r>
              <a:rPr lang="en-GB" sz="1200">
                <a:effectLst/>
                <a:latin typeface="Arial"/>
                <a:ea typeface="Times New Roman" panose="02020603050405020304" pitchFamily="18" charset="0"/>
                <a:cs typeface="Arial"/>
              </a:rPr>
              <a:t> trend,</a:t>
            </a:r>
            <a:r>
              <a:rPr lang="en-GB" sz="1200">
                <a:latin typeface="Arial"/>
                <a:ea typeface="Times New Roman" panose="02020603050405020304" pitchFamily="18" charset="0"/>
                <a:cs typeface="Arial"/>
              </a:rPr>
              <a:t> similar to other districts except for Great Yarmouth.</a:t>
            </a:r>
            <a:endParaRPr lang="en-GB"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407B06C6-6BE3-F22D-C72F-E295DCA6CD49}"/>
              </a:ext>
            </a:extLst>
          </p:cNvPr>
          <p:cNvSpPr txBox="1"/>
          <p:nvPr/>
        </p:nvSpPr>
        <p:spPr>
          <a:xfrm>
            <a:off x="58766" y="6609218"/>
            <a:ext cx="6585982"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t>
            </a:r>
            <a:r>
              <a:rPr lang="en-GB" sz="1200">
                <a:latin typeface="Arial" panose="020B0604020202020204" pitchFamily="34" charset="0"/>
                <a:cs typeface="Arial" panose="020B0604020202020204" pitchFamily="34" charset="0"/>
                <a:hlinkClick r:id="rId5"/>
              </a:rPr>
              <a:t>Norfolk Population Overview August 2023 (norfolkinsight.org.uk)</a:t>
            </a:r>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4321C6E-D3AE-4D87-F124-2A80B891423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24619" y="5864265"/>
            <a:ext cx="1232498" cy="875819"/>
          </a:xfrm>
          <a:prstGeom prst="rect">
            <a:avLst/>
          </a:prstGeom>
        </p:spPr>
      </p:pic>
      <p:sp>
        <p:nvSpPr>
          <p:cNvPr id="2" name="TextBox 3">
            <a:extLst>
              <a:ext uri="{FF2B5EF4-FFF2-40B4-BE49-F238E27FC236}">
                <a16:creationId xmlns:a16="http://schemas.microsoft.com/office/drawing/2014/main" id="{1E2FF7D1-14AF-04E4-45B6-8BC6F3E3C618}"/>
              </a:ext>
              <a:ext uri="{C183D7F6-B498-43B3-948B-1728B52AA6E4}">
                <adec:decorative xmlns:adec="http://schemas.microsoft.com/office/drawing/2017/decorative" val="1"/>
              </a:ext>
            </a:extLst>
          </p:cNvPr>
          <p:cNvSpPr txBox="1"/>
          <p:nvPr/>
        </p:nvSpPr>
        <p:spPr>
          <a:xfrm>
            <a:off x="8406062" y="2206878"/>
            <a:ext cx="1464799" cy="876677"/>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52750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Gross median weekly pay (workplace)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8" name="Chart 7" descr="Graph showing workplace gross median weekly pay (£) in Norfolk districts, Norfolk and UK, 2018-2022. ">
            <a:extLst>
              <a:ext uri="{FF2B5EF4-FFF2-40B4-BE49-F238E27FC236}">
                <a16:creationId xmlns:a16="http://schemas.microsoft.com/office/drawing/2014/main" id="{B2F26575-27C3-5FE7-9E38-73307482923D}"/>
              </a:ext>
            </a:extLst>
          </p:cNvPr>
          <p:cNvGraphicFramePr>
            <a:graphicFrameLocks/>
          </p:cNvGraphicFramePr>
          <p:nvPr>
            <p:extLst>
              <p:ext uri="{D42A27DB-BD31-4B8C-83A1-F6EECF244321}">
                <p14:modId xmlns:p14="http://schemas.microsoft.com/office/powerpoint/2010/main" val="2170087579"/>
              </p:ext>
            </p:extLst>
          </p:nvPr>
        </p:nvGraphicFramePr>
        <p:xfrm>
          <a:off x="159434" y="1119050"/>
          <a:ext cx="7433168" cy="546610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8FBA042-53F7-80D4-8820-8BE3284638D9}"/>
              </a:ext>
            </a:extLst>
          </p:cNvPr>
          <p:cNvSpPr txBox="1"/>
          <p:nvPr/>
        </p:nvSpPr>
        <p:spPr>
          <a:xfrm>
            <a:off x="7767698" y="2482555"/>
            <a:ext cx="4264868" cy="2308324"/>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latin typeface="Arial"/>
                <a:ea typeface="Calibri"/>
                <a:cs typeface="Arial"/>
              </a:rPr>
              <a:t>Workplace gross median weekly pay refers to median</a:t>
            </a:r>
            <a:endParaRPr lang="en-GB">
              <a:latin typeface="Calibri" panose="020F0502020204030204"/>
              <a:ea typeface="Calibri"/>
              <a:cs typeface="Calibri" panose="020F0502020204030204"/>
            </a:endParaRPr>
          </a:p>
          <a:p>
            <a:r>
              <a:rPr lang="en-GB" sz="1200">
                <a:latin typeface="Arial"/>
                <a:ea typeface="Calibri"/>
                <a:cs typeface="Arial"/>
              </a:rPr>
              <a:t>    earnings in pounds for employees working in the area.</a:t>
            </a:r>
            <a:endParaRPr lang="en-GB">
              <a:cs typeface="Calibri" panose="020F0502020204030204"/>
            </a:endParaRPr>
          </a:p>
          <a:p>
            <a:pPr marL="171450" indent="-171450">
              <a:buFont typeface="Arial" panose="020B0604020202020204" pitchFamily="34" charset="0"/>
              <a:buChar char="•"/>
            </a:pPr>
            <a:endParaRPr lang="en-GB" sz="1200">
              <a:latin typeface="Arial"/>
              <a:ea typeface="Calibri"/>
              <a:cs typeface="Arial"/>
            </a:endParaRPr>
          </a:p>
          <a:p>
            <a:pPr marL="171450" indent="-171450">
              <a:buFont typeface="Arial" panose="020B0604020202020204" pitchFamily="34" charset="0"/>
              <a:buChar char="•"/>
            </a:pPr>
            <a:r>
              <a:rPr lang="en-GB" sz="1200">
                <a:latin typeface="Arial"/>
                <a:ea typeface="Calibri"/>
                <a:cs typeface="Arial"/>
              </a:rPr>
              <a:t>As of 2022, as place to work, North Norfolk has a gross weekly median pay of £586.60. </a:t>
            </a:r>
          </a:p>
          <a:p>
            <a:pPr marL="171450" indent="-171450">
              <a:buFont typeface="Arial" panose="020B0604020202020204" pitchFamily="34" charset="0"/>
              <a:buChar char="•"/>
            </a:pPr>
            <a:endParaRPr lang="en-GB" sz="1200">
              <a:latin typeface="Arial"/>
              <a:ea typeface="Calibri"/>
              <a:cs typeface="Arial"/>
            </a:endParaRPr>
          </a:p>
          <a:p>
            <a:pPr marL="171450" indent="-171450">
              <a:buFont typeface="Arial" panose="020B0604020202020204" pitchFamily="34" charset="0"/>
              <a:buChar char="•"/>
            </a:pPr>
            <a:r>
              <a:rPr lang="en-GB" sz="1200">
                <a:latin typeface="Arial"/>
                <a:ea typeface="Calibri"/>
                <a:cs typeface="Arial"/>
              </a:rPr>
              <a:t>Gross weekly median pay for North Norfolk has gradually increased from 2018, however remains just below the Norfolk median.</a:t>
            </a:r>
          </a:p>
          <a:p>
            <a:pPr marL="171450" indent="-171450">
              <a:buFont typeface="Arial" panose="020B0604020202020204" pitchFamily="34" charset="0"/>
              <a:buChar char="•"/>
            </a:pPr>
            <a:endParaRPr lang="en-GB" sz="1200" b="0" i="0" u="none" strike="noStrike">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a:solidFill>
                  <a:srgbClr val="000000"/>
                </a:solidFill>
                <a:effectLst/>
                <a:latin typeface="Arial"/>
                <a:cs typeface="Arial"/>
              </a:rPr>
              <a:t>None of the districts are as high as, or above the England median</a:t>
            </a:r>
            <a:r>
              <a:rPr lang="en-GB" sz="1200">
                <a:solidFill>
                  <a:srgbClr val="000000"/>
                </a:solidFill>
                <a:latin typeface="Arial"/>
                <a:cs typeface="Arial"/>
              </a:rPr>
              <a:t>.</a:t>
            </a:r>
            <a:endParaRPr lang="en-GB"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FF90E4-A895-7EF5-3C53-6837998AE1BA}"/>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survey of hours and earnings  - </a:t>
            </a:r>
            <a:r>
              <a:rPr lang="en-GB" sz="1200">
                <a:latin typeface="Arial" panose="020B0604020202020204" pitchFamily="34" charset="0"/>
                <a:cs typeface="Arial" panose="020B0604020202020204" pitchFamily="34" charset="0"/>
                <a:hlinkClick r:id="rId3"/>
              </a:rPr>
              <a:t>https://www.nomisweb.co.uk/</a:t>
            </a:r>
            <a:r>
              <a:rPr lang="en-GB" sz="1200">
                <a:latin typeface="Arial" panose="020B0604020202020204" pitchFamily="34" charset="0"/>
                <a:cs typeface="Arial" panose="020B0604020202020204" pitchFamily="34" charset="0"/>
              </a:rPr>
              <a:t> (taken February 2022)</a:t>
            </a:r>
          </a:p>
        </p:txBody>
      </p:sp>
      <p:pic>
        <p:nvPicPr>
          <p:cNvPr id="3" name="Picture 2">
            <a:extLst>
              <a:ext uri="{FF2B5EF4-FFF2-40B4-BE49-F238E27FC236}">
                <a16:creationId xmlns:a16="http://schemas.microsoft.com/office/drawing/2014/main" id="{0B04536C-8760-0194-E797-504EBE3C13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4" name="TextBox 3">
            <a:extLst>
              <a:ext uri="{FF2B5EF4-FFF2-40B4-BE49-F238E27FC236}">
                <a16:creationId xmlns:a16="http://schemas.microsoft.com/office/drawing/2014/main" id="{530BAA9E-A60A-F76E-08A3-A9986582DF88}"/>
              </a:ext>
              <a:ext uri="{C183D7F6-B498-43B3-948B-1728B52AA6E4}">
                <adec:decorative xmlns:adec="http://schemas.microsoft.com/office/drawing/2017/decorative" val="1"/>
              </a:ext>
            </a:extLst>
          </p:cNvPr>
          <p:cNvSpPr txBox="1"/>
          <p:nvPr/>
        </p:nvSpPr>
        <p:spPr>
          <a:xfrm>
            <a:off x="3876018" y="5406102"/>
            <a:ext cx="669349" cy="524181"/>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189641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3C1304D-C9ED-4E84-A016-B44F0E294D61}"/>
              </a:ext>
            </a:extLst>
          </p:cNvPr>
          <p:cNvSpPr txBox="1">
            <a:spLocks noGrp="1"/>
          </p:cNvSpPr>
          <p:nvPr>
            <p:ph type="title" idx="4294967295"/>
          </p:nvPr>
        </p:nvSpPr>
        <p:spPr>
          <a:xfrm>
            <a:off x="159434" y="272846"/>
            <a:ext cx="10013430" cy="600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Gross median weekly pay (residents) by district</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8" name="Chart 7" descr="Graph showing resident gross median weekly pay (£) in Norfolk districts, Norfolk and UK, 2018-2022">
            <a:extLst>
              <a:ext uri="{FF2B5EF4-FFF2-40B4-BE49-F238E27FC236}">
                <a16:creationId xmlns:a16="http://schemas.microsoft.com/office/drawing/2014/main" id="{5FAD27F8-580E-3495-CF4A-554246795EBC}"/>
              </a:ext>
            </a:extLst>
          </p:cNvPr>
          <p:cNvGraphicFramePr>
            <a:graphicFrameLocks/>
          </p:cNvGraphicFramePr>
          <p:nvPr/>
        </p:nvGraphicFramePr>
        <p:xfrm>
          <a:off x="159434" y="1119050"/>
          <a:ext cx="7422894" cy="54661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F64AD2D-38E9-E31F-4081-B75B1EA013A7}"/>
              </a:ext>
            </a:extLst>
          </p:cNvPr>
          <p:cNvSpPr txBox="1"/>
          <p:nvPr/>
        </p:nvSpPr>
        <p:spPr>
          <a:xfrm>
            <a:off x="7767698" y="2482555"/>
            <a:ext cx="4264868" cy="2123658"/>
          </a:xfrm>
          <a:prstGeom prst="rect">
            <a:avLst/>
          </a:prstGeom>
          <a:noFill/>
          <a:ln w="12700">
            <a:solidFill>
              <a:schemeClr val="tx1"/>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latin typeface="Arial"/>
                <a:ea typeface="Calibri"/>
                <a:cs typeface="Arial"/>
              </a:rPr>
              <a:t>Resident gross median weekly pay refers to median</a:t>
            </a:r>
            <a:endParaRPr lang="en-US"/>
          </a:p>
          <a:p>
            <a:r>
              <a:rPr lang="en-GB" sz="1200">
                <a:latin typeface="Arial"/>
                <a:ea typeface="Calibri"/>
                <a:cs typeface="Arial"/>
              </a:rPr>
              <a:t>    earnings in pounds for employees living in the area.</a:t>
            </a:r>
            <a:endParaRPr lang="en-GB">
              <a:cs typeface="Calibri" panose="020F0502020204030204"/>
            </a:endParaRPr>
          </a:p>
          <a:p>
            <a:pPr marL="171450" indent="-171450">
              <a:buFont typeface="Arial" panose="020B0604020202020204" pitchFamily="34" charset="0"/>
              <a:buChar char="•"/>
            </a:pPr>
            <a:endParaRPr lang="en-GB" sz="1200">
              <a:latin typeface="Arial"/>
              <a:ea typeface="Calibri"/>
              <a:cs typeface="Arial"/>
            </a:endParaRPr>
          </a:p>
          <a:p>
            <a:pPr marL="171450" indent="-171450">
              <a:buFont typeface="Arial" panose="020B0604020202020204" pitchFamily="34" charset="0"/>
              <a:buChar char="•"/>
            </a:pPr>
            <a:r>
              <a:rPr lang="en-GB" sz="1200">
                <a:latin typeface="Arial"/>
                <a:ea typeface="Calibri"/>
                <a:cs typeface="Arial"/>
              </a:rPr>
              <a:t>North Norfolk has the lowest resident gross median pay of all the districts (£578.70).</a:t>
            </a:r>
            <a:endParaRPr lang="en-GB"/>
          </a:p>
          <a:p>
            <a:pPr marL="171450" indent="-171450">
              <a:buFont typeface="Arial" panose="020B0604020202020204" pitchFamily="34" charset="0"/>
              <a:buChar char="•"/>
            </a:pPr>
            <a:endParaRPr lang="en-GB" sz="120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en-GB" sz="1200">
                <a:latin typeface="Arial"/>
                <a:ea typeface="Calibri"/>
                <a:cs typeface="Arial"/>
              </a:rPr>
              <a:t>North Norfolk is below the Norfolk average (£600), and the England average (£645.80).</a:t>
            </a:r>
          </a:p>
          <a:p>
            <a:pPr marL="171450" indent="-171450">
              <a:buFont typeface="Arial" panose="020B0604020202020204" pitchFamily="34" charset="0"/>
              <a:buChar char="•"/>
            </a:pPr>
            <a:endParaRPr lang="en-GB" sz="120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en-GB" sz="1200">
                <a:latin typeface="Arial"/>
                <a:ea typeface="Calibri"/>
                <a:cs typeface="Arial"/>
              </a:rPr>
              <a:t>None of the districts are as high as, or above the England median.</a:t>
            </a:r>
          </a:p>
        </p:txBody>
      </p:sp>
      <p:sp>
        <p:nvSpPr>
          <p:cNvPr id="2" name="TextBox 1">
            <a:extLst>
              <a:ext uri="{FF2B5EF4-FFF2-40B4-BE49-F238E27FC236}">
                <a16:creationId xmlns:a16="http://schemas.microsoft.com/office/drawing/2014/main" id="{75659075-D148-8B7D-0048-2C96AA9C6887}"/>
              </a:ext>
            </a:extLst>
          </p:cNvPr>
          <p:cNvSpPr txBox="1"/>
          <p:nvPr/>
        </p:nvSpPr>
        <p:spPr>
          <a:xfrm>
            <a:off x="58766" y="6585154"/>
            <a:ext cx="803661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annual survey of hours and earnings  - </a:t>
            </a:r>
            <a:r>
              <a:rPr lang="en-GB" sz="1200">
                <a:latin typeface="Arial" panose="020B0604020202020204" pitchFamily="34" charset="0"/>
                <a:cs typeface="Arial" panose="020B0604020202020204" pitchFamily="34" charset="0"/>
                <a:hlinkClick r:id="rId3"/>
              </a:rPr>
              <a:t>https://www.nomisweb.co.uk/</a:t>
            </a:r>
            <a:r>
              <a:rPr lang="en-GB" sz="1200">
                <a:latin typeface="Arial" panose="020B0604020202020204" pitchFamily="34" charset="0"/>
                <a:cs typeface="Arial" panose="020B0604020202020204" pitchFamily="34" charset="0"/>
              </a:rPr>
              <a:t> (taken February 2022)</a:t>
            </a:r>
          </a:p>
        </p:txBody>
      </p:sp>
      <p:pic>
        <p:nvPicPr>
          <p:cNvPr id="4" name="Picture 3">
            <a:extLst>
              <a:ext uri="{FF2B5EF4-FFF2-40B4-BE49-F238E27FC236}">
                <a16:creationId xmlns:a16="http://schemas.microsoft.com/office/drawing/2014/main" id="{F1BBD1ED-E990-FBE3-5511-3CC3CC3900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24619" y="5864265"/>
            <a:ext cx="1232498" cy="875819"/>
          </a:xfrm>
          <a:prstGeom prst="rect">
            <a:avLst/>
          </a:prstGeom>
        </p:spPr>
      </p:pic>
      <p:sp>
        <p:nvSpPr>
          <p:cNvPr id="5" name="TextBox 4">
            <a:extLst>
              <a:ext uri="{FF2B5EF4-FFF2-40B4-BE49-F238E27FC236}">
                <a16:creationId xmlns:a16="http://schemas.microsoft.com/office/drawing/2014/main" id="{E3DF6DF3-D769-8094-CEEE-19A5C190DFFD}"/>
              </a:ext>
              <a:ext uri="{C183D7F6-B498-43B3-948B-1728B52AA6E4}">
                <adec:decorative xmlns:adec="http://schemas.microsoft.com/office/drawing/2017/decorative" val="1"/>
              </a:ext>
            </a:extLst>
          </p:cNvPr>
          <p:cNvSpPr txBox="1"/>
          <p:nvPr/>
        </p:nvSpPr>
        <p:spPr>
          <a:xfrm>
            <a:off x="3876018" y="5406102"/>
            <a:ext cx="669349" cy="524181"/>
          </a:xfrm>
          <a:prstGeom prst="rect">
            <a:avLst/>
          </a:prstGeom>
          <a:noFill/>
          <a:ln w="381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p>
        </p:txBody>
      </p:sp>
    </p:spTree>
    <p:extLst>
      <p:ext uri="{BB962C8B-B14F-4D97-AF65-F5344CB8AC3E}">
        <p14:creationId xmlns:p14="http://schemas.microsoft.com/office/powerpoint/2010/main" val="31935609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25563"/>
    </a:dk2>
    <a:lt2>
      <a:srgbClr val="E7E6E6"/>
    </a:lt2>
    <a:accent1>
      <a:srgbClr val="E84B37"/>
    </a:accent1>
    <a:accent2>
      <a:srgbClr val="425563"/>
    </a:accent2>
    <a:accent3>
      <a:srgbClr val="A5A5A5"/>
    </a:accent3>
    <a:accent4>
      <a:srgbClr val="E1E000"/>
    </a:accent4>
    <a:accent5>
      <a:srgbClr val="595959"/>
    </a:accent5>
    <a:accent6>
      <a:srgbClr val="F5AFA5"/>
    </a:accent6>
    <a:hlink>
      <a:srgbClr val="5F7A8F"/>
    </a:hlink>
    <a:folHlink>
      <a:srgbClr val="0563C1"/>
    </a:folHlink>
  </a:clrScheme>
  <a:fontScheme name="Custom 1">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425563"/>
    </a:dk2>
    <a:lt2>
      <a:srgbClr val="E7E6E6"/>
    </a:lt2>
    <a:accent1>
      <a:srgbClr val="E84B37"/>
    </a:accent1>
    <a:accent2>
      <a:srgbClr val="425563"/>
    </a:accent2>
    <a:accent3>
      <a:srgbClr val="A5A5A5"/>
    </a:accent3>
    <a:accent4>
      <a:srgbClr val="E1E000"/>
    </a:accent4>
    <a:accent5>
      <a:srgbClr val="595959"/>
    </a:accent5>
    <a:accent6>
      <a:srgbClr val="F5AFA5"/>
    </a:accent6>
    <a:hlink>
      <a:srgbClr val="5F7A8F"/>
    </a:hlink>
    <a:folHlink>
      <a:srgbClr val="0563C1"/>
    </a:folHlink>
  </a:clrScheme>
  <a:fontScheme name="Custom 1">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5cbd8b-e616-4ed6-921f-3fc9cdee7304">
      <Terms xmlns="http://schemas.microsoft.com/office/infopath/2007/PartnerControls"/>
    </lcf76f155ced4ddcb4097134ff3c332f>
    <TaxCatchAll xmlns="68513714-611c-491a-baaa-2f0cb1b99542" xsi:nil="true"/>
    <SharedWithUsers xmlns="68513714-611c-491a-baaa-2f0cb1b99542">
      <UserInfo>
        <DisplayName>Limited Access System Group For Web 3d72b5ea-3efe-494f-983e-3d2d0099372a</DisplayName>
        <AccountId>17</AccountId>
        <AccountType/>
      </UserInfo>
      <UserInfo>
        <DisplayName>Andrew Brownsell</DisplayName>
        <AccountId>94</AccountId>
        <AccountType/>
      </UserInfo>
      <UserInfo>
        <DisplayName>Sreekumar Nair</DisplayName>
        <AccountId>95</AccountId>
        <AccountType/>
      </UserInfo>
      <UserInfo>
        <DisplayName>Gemma Bailey</DisplayName>
        <AccountId>96</AccountId>
        <AccountType/>
      </UserInfo>
      <UserInfo>
        <DisplayName>Grace Burke</DisplayName>
        <AccountId>61</AccountId>
        <AccountType/>
      </UserInfo>
      <UserInfo>
        <DisplayName>Markella Papageorgiou</DisplayName>
        <AccountId>80</AccountId>
        <AccountType/>
      </UserInfo>
      <UserInfo>
        <DisplayName>Harry Giles</DisplayName>
        <AccountId>107</AccountId>
        <AccountType/>
      </UserInfo>
      <UserInfo>
        <DisplayName>Lizzie Benefer</DisplayName>
        <AccountId>108</AccountId>
        <AccountType/>
      </UserInfo>
      <UserInfo>
        <DisplayName>Richard Balls</DisplayName>
        <AccountId>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3EA0BEE432164FAA77489EF8A336A3" ma:contentTypeVersion="13" ma:contentTypeDescription="Create a new document." ma:contentTypeScope="" ma:versionID="8d126457a300dafbf4f9020a30f420b8">
  <xsd:schema xmlns:xsd="http://www.w3.org/2001/XMLSchema" xmlns:xs="http://www.w3.org/2001/XMLSchema" xmlns:p="http://schemas.microsoft.com/office/2006/metadata/properties" xmlns:ns2="f55cbd8b-e616-4ed6-921f-3fc9cdee7304" xmlns:ns3="68513714-611c-491a-baaa-2f0cb1b99542" targetNamespace="http://schemas.microsoft.com/office/2006/metadata/properties" ma:root="true" ma:fieldsID="920eeb48eb117ecd21f557f75f5fdf47" ns2:_="" ns3:_="">
    <xsd:import namespace="f55cbd8b-e616-4ed6-921f-3fc9cdee7304"/>
    <xsd:import namespace="68513714-611c-491a-baaa-2f0cb1b995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cbd8b-e616-4ed6-921f-3fc9cdee7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513714-611c-491a-baaa-2f0cb1b995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67cf9b5-1d34-495f-b167-dda58a9aee3c}" ma:internalName="TaxCatchAll" ma:showField="CatchAllData" ma:web="68513714-611c-491a-baaa-2f0cb1b995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179A1-70F4-43E0-ADC8-E676EC56D7E1}">
  <ds:schemaRefs>
    <ds:schemaRef ds:uri="68513714-611c-491a-baaa-2f0cb1b99542"/>
    <ds:schemaRef ds:uri="f55cbd8b-e616-4ed6-921f-3fc9cdee73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2AF117-0C15-4091-9A93-72D9B0C9B215}">
  <ds:schemaRefs>
    <ds:schemaRef ds:uri="http://schemas.microsoft.com/sharepoint/v3/contenttype/forms"/>
  </ds:schemaRefs>
</ds:datastoreItem>
</file>

<file path=customXml/itemProps3.xml><?xml version="1.0" encoding="utf-8"?>
<ds:datastoreItem xmlns:ds="http://schemas.openxmlformats.org/officeDocument/2006/customXml" ds:itemID="{3B1F2513-0389-4407-A2DC-6F3F107B59FE}">
  <ds:schemaRefs>
    <ds:schemaRef ds:uri="68513714-611c-491a-baaa-2f0cb1b99542"/>
    <ds:schemaRef ds:uri="f55cbd8b-e616-4ed6-921f-3fc9cdee73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10367</Words>
  <Application>Microsoft Office PowerPoint</Application>
  <PresentationFormat>Widescreen</PresentationFormat>
  <Paragraphs>1729</Paragraphs>
  <Slides>58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New,monospace</vt:lpstr>
      <vt:lpstr>Roboto</vt:lpstr>
      <vt:lpstr>Symbol</vt:lpstr>
      <vt:lpstr>1_Office Theme</vt:lpstr>
      <vt:lpstr>Economic Evidence Base for North Norfolk District Council  June 2024 Produced by the Norfolk Office of Data &amp; Analytics (NODA)   </vt:lpstr>
      <vt:lpstr>People</vt:lpstr>
      <vt:lpstr>Population</vt:lpstr>
      <vt:lpstr>Population by district</vt:lpstr>
      <vt:lpstr>Population by age by district</vt:lpstr>
      <vt:lpstr>Population change</vt:lpstr>
      <vt:lpstr>Employment rate</vt:lpstr>
      <vt:lpstr>Gross median weekly pay (workplace) by district</vt:lpstr>
      <vt:lpstr>Gross median weekly pay (residents) by district</vt:lpstr>
      <vt:lpstr>Economic inactivity</vt:lpstr>
      <vt:lpstr>Claimant count</vt:lpstr>
      <vt:lpstr>Claimant count continued</vt:lpstr>
      <vt:lpstr>Population living in most deprived IMD decile by district</vt:lpstr>
      <vt:lpstr>Percentage population living in each IMD decile by district</vt:lpstr>
      <vt:lpstr>Household deprivation</vt:lpstr>
      <vt:lpstr>Fuel poverty</vt:lpstr>
      <vt:lpstr>Student population</vt:lpstr>
      <vt:lpstr>Skills and qualifications by district</vt:lpstr>
      <vt:lpstr>Other qualifications</vt:lpstr>
      <vt:lpstr>No qualifications</vt:lpstr>
      <vt:lpstr>IMD – Education, Skills and Training</vt:lpstr>
      <vt:lpstr>Adult education rate/POLAR4 quintile by district</vt:lpstr>
      <vt:lpstr>Apprenticeship starts</vt:lpstr>
      <vt:lpstr>Business</vt:lpstr>
      <vt:lpstr>Key sector and cluster definitions</vt:lpstr>
      <vt:lpstr>Key sector and cluster definitions – (continued)</vt:lpstr>
      <vt:lpstr>Business Counts</vt:lpstr>
      <vt:lpstr>Distribution of clusters between districts</vt:lpstr>
      <vt:lpstr>Gross Value Added (GVA)</vt:lpstr>
      <vt:lpstr>Jobs and Average Wages</vt:lpstr>
      <vt:lpstr>Location Quotient and Competitive Effect</vt:lpstr>
      <vt:lpstr>Percentage Change in Jobs and Job Forecast</vt:lpstr>
      <vt:lpstr>Norfolk business size by District</vt:lpstr>
      <vt:lpstr>Business change</vt:lpstr>
      <vt:lpstr>Business ‘births’ and survival rates</vt:lpstr>
      <vt:lpstr>Sole proprietors </vt:lpstr>
      <vt:lpstr>High Growth enterprises</vt:lpstr>
      <vt:lpstr>Norfolk’s employment base and change</vt:lpstr>
      <vt:lpstr>Productivity (GVA)</vt:lpstr>
      <vt:lpstr>Indexed GVA per hour worked</vt:lpstr>
      <vt:lpstr>GVA by sector</vt:lpstr>
      <vt:lpstr>Place</vt:lpstr>
      <vt:lpstr>4G coverage</vt:lpstr>
      <vt:lpstr>Wellbeing – life satisfaction</vt:lpstr>
      <vt:lpstr>Wellbeing – a worthwhile life</vt:lpstr>
      <vt:lpstr>Wellbeing – happiness</vt:lpstr>
      <vt:lpstr>Wellbeing – anxiety</vt:lpstr>
      <vt:lpstr>Loneliness</vt:lpstr>
      <vt:lpstr>Housing affordability</vt:lpstr>
      <vt:lpstr>House prices</vt:lpstr>
      <vt:lpstr>Planned housing</vt:lpstr>
      <vt:lpstr>Gross disposable household income (GDHI) per head</vt:lpstr>
      <vt:lpstr>Transport connectivity</vt:lpstr>
      <vt:lpstr>Access to services</vt:lpstr>
      <vt:lpstr>Location of usual residence and place of work</vt:lpstr>
      <vt:lpstr>Emissions per km – Norfolk districts</vt:lpstr>
      <vt:lpstr>Emissions over time – North Norfolk</vt:lpstr>
      <vt:lpstr>Produced by the Norfolk Office of Data &amp; Analytics (NODA) Date correct as of March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Ellie</dc:creator>
  <cp:lastModifiedBy>Eliska Cheeseman</cp:lastModifiedBy>
  <cp:revision>2</cp:revision>
  <dcterms:created xsi:type="dcterms:W3CDTF">2021-01-25T10:10:49Z</dcterms:created>
  <dcterms:modified xsi:type="dcterms:W3CDTF">2024-06-20T15:01:53Z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0x010100233EA0BEE432164FAA77489EF8A336A3</vt:lpwstr>
  </property>
  <property fmtid="{D5CDD505-2E9C-101B-9397-08002B2CF9AE}" pid="3" name="Order">
    <vt:r8>35957000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